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315" r:id="rId3"/>
    <p:sldId id="313" r:id="rId4"/>
    <p:sldId id="316" r:id="rId5"/>
    <p:sldId id="317" r:id="rId6"/>
    <p:sldId id="299" r:id="rId7"/>
    <p:sldId id="270" r:id="rId8"/>
    <p:sldId id="312" r:id="rId9"/>
    <p:sldId id="306" r:id="rId10"/>
    <p:sldId id="307" r:id="rId11"/>
    <p:sldId id="310" r:id="rId12"/>
    <p:sldId id="309" r:id="rId13"/>
    <p:sldId id="311" r:id="rId14"/>
    <p:sldId id="300" r:id="rId15"/>
    <p:sldId id="319" r:id="rId16"/>
    <p:sldId id="320" r:id="rId17"/>
    <p:sldId id="318" r:id="rId18"/>
    <p:sldId id="296" r:id="rId19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42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404040"/>
                </a:solidFill>
                <a:latin typeface="Akrobat Bold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00A11C3-BFD6-4282-AE0E-E9A0F236D6AC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9BFC14-C94C-40F0-B84D-E4210C1D0CE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747FC8-A4EC-4F89-A125-B595E710030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7788D9-18AA-43E2-BEE7-036D7C231682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8C6E85-8FED-40A3-844F-2053FB8683B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6B2FBD-5076-4130-B4AB-00407EC39CAD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0E986F-C7E4-44BB-B5A5-23493A4C2B3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EF00E1-DA33-4721-BE47-93386287DBD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E7F1D5-AF86-4125-81D3-717F65D00F1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C201BC5-4B45-4E29-B524-4876B36935A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846080" y="1477800"/>
            <a:ext cx="5544360" cy="851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70AE9E-5975-45A1-9732-21ADF788093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5B85A04-AB79-420C-8247-CD6218DBD7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7C0D12-3367-4B18-B350-78C7ED86D60C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16AF6D-65D9-44E3-9C75-8157107CC3F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802D306-B51D-4727-B9A5-A2F5CA5665A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862FA77-F244-452E-B3E2-E51BABA75C4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C1EC27-2636-4887-9639-532281A394A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8A9F92-ED10-4B23-A49C-2CB1B2B0EFCD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F75512-18BE-4EC3-9269-370AB92564A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DA25AA-5374-4DFD-9FCA-D00731359B6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C81EFA7-7E48-4A30-BB27-CBAF77FDF23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46080" y="1477800"/>
            <a:ext cx="5544360" cy="851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8F4EF0-1567-4445-A313-D88649DA5A0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0E48B8-E12B-46DB-8A82-032EDB808E0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7EABDF-9987-4A18-A28B-A1D4E8E1463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2B3D5C"/>
              </a:solidFill>
              <a:latin typeface="Akrobat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B807F8-10C3-4369-B602-11D257944ED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6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46080" y="1477800"/>
            <a:ext cx="5544360" cy="1836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4800" b="0" strike="noStrike" spc="-1">
                <a:solidFill>
                  <a:srgbClr val="39527B"/>
                </a:solidFill>
                <a:latin typeface="Akrobat Black"/>
              </a:rPr>
              <a:t>Образец заголовка</a:t>
            </a:r>
            <a:endParaRPr lang="ru-RU" sz="48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2B3D5C"/>
                </a:solidFill>
                <a:latin typeface="Akrobat Bol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B3D5C"/>
                </a:solidFill>
                <a:latin typeface="Akrobat Bold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0" strike="noStrike" spc="-1">
                <a:solidFill>
                  <a:srgbClr val="2B3D5C"/>
                </a:solidFill>
                <a:latin typeface="Akrobat Bold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B3D5C"/>
                </a:solidFill>
                <a:latin typeface="Akrobat Bold"/>
              </a:rPr>
              <a:t>&lt;нижний колонтитул&gt;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35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2B3D5C"/>
                </a:solidFill>
                <a:latin typeface="Akrobat Bol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DCB013-4C9B-4738-8F9B-E9273AB68258}" type="slidenum">
              <a:rPr lang="ru-RU" sz="1200" b="0" strike="noStrike" spc="-1">
                <a:solidFill>
                  <a:srgbClr val="2B3D5C"/>
                </a:solidFill>
                <a:latin typeface="Akrobat Bold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B3D5C"/>
                </a:solidFill>
                <a:latin typeface="Akrobat Bold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6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202E45"/>
                </a:solidFill>
                <a:latin typeface="Akrobat Bol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02E45"/>
                </a:solidFill>
                <a:latin typeface="Akrobat Bold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0" strike="noStrike" spc="-1">
                <a:solidFill>
                  <a:srgbClr val="202E45"/>
                </a:solidFill>
                <a:latin typeface="Akrobat Bold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202E45"/>
                </a:solidFill>
                <a:latin typeface="Akrobat Bold"/>
              </a:rPr>
              <a:t>&lt;нижний колонтитул&gt;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735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202E45"/>
                </a:solidFill>
                <a:latin typeface="Akrobat Bol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A0FBA7C-2CC7-4342-8C00-C8EA328205E7}" type="slidenum">
              <a:rPr lang="ru-RU" sz="1200" b="0" strike="noStrike" spc="-1">
                <a:solidFill>
                  <a:srgbClr val="202E45"/>
                </a:solidFill>
                <a:latin typeface="Akrobat Bold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404040"/>
                </a:solidFill>
                <a:latin typeface="Akrobat Bold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B3D5C"/>
                </a:solidFill>
                <a:latin typeface="Akrobat Bold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2B3D5C"/>
                </a:solidFill>
                <a:latin typeface="Akrobat Bold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B3D5C"/>
                </a:solidFill>
                <a:latin typeface="Akrobat Bol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/>
          <p:nvPr/>
        </p:nvSpPr>
        <p:spPr>
          <a:xfrm>
            <a:off x="1121400" y="488880"/>
            <a:ext cx="1058220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pc="-1" dirty="0">
                <a:latin typeface="Times New Roman"/>
              </a:rPr>
              <a:t>МУНИЦИПАЛЬНОЕ БЮДЖЕТНОЕ ОБЩЕОБРАЗОВАТЕЛЬНОЕ УЧРЕЖДЕНИЕ «БУРЛИНСКАЯ  СОШ» БУРЛИНСКОГО </a:t>
            </a:r>
            <a:r>
              <a:rPr lang="ru-RU" sz="2200" b="1" strike="noStrike" spc="-1" dirty="0">
                <a:latin typeface="Times New Roman"/>
              </a:rPr>
              <a:t>РАЙОНА АЛТАЙСКОГО КРАЯ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237156" y="2277000"/>
            <a:ext cx="6466444" cy="273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ctr">
              <a:lnSpc>
                <a:spcPct val="80000"/>
              </a:lnSpc>
              <a:buNone/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ru-RU" sz="4800" b="1" strike="noStrike" spc="-1" dirty="0">
                <a:solidFill>
                  <a:srgbClr val="FF0000"/>
                </a:solidFill>
                <a:latin typeface="Arial Black"/>
              </a:rPr>
              <a:t>ВАКАНСИИ ПЕДАГОГИЧЕСКИХ РАБОТНИКОВ ОБРАЗОВАТЕЛЬНЫХ ОРГАНИЗАЦИЙ</a:t>
            </a:r>
            <a:endParaRPr lang="ru-RU" sz="4800" b="0" strike="noStrike" spc="-1" dirty="0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90" name="Прямоугольник 5"/>
          <p:cNvSpPr/>
          <p:nvPr/>
        </p:nvSpPr>
        <p:spPr>
          <a:xfrm>
            <a:off x="3646080" y="5990040"/>
            <a:ext cx="6092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latin typeface="Times New Roman"/>
              </a:rPr>
              <a:t>с.Бурла - 2024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6" name="Picture 9" descr="C:\Users\Admin\Desktop\shkol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6" y="2143116"/>
            <a:ext cx="4762532" cy="3571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100_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0"/>
            <a:ext cx="11644394" cy="680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Admin\Desktop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0" y="-4791"/>
            <a:ext cx="11334824" cy="686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1_ucheniki_Burlinskaya_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34" y="0"/>
            <a:ext cx="115729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9" name="Прямая соединительная линия 8"/>
          <p:cNvSpPr/>
          <p:nvPr/>
        </p:nvSpPr>
        <p:spPr>
          <a:xfrm>
            <a:off x="2781720" y="1844640"/>
            <a:ext cx="360" cy="4752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Rectangle 1"/>
          <p:cNvSpPr/>
          <p:nvPr/>
        </p:nvSpPr>
        <p:spPr>
          <a:xfrm>
            <a:off x="4165586" y="1214422"/>
            <a:ext cx="7643866" cy="4536627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3200" b="1" strike="noStrike" spc="-1" dirty="0">
                <a:solidFill>
                  <a:srgbClr val="006699"/>
                </a:solidFill>
                <a:latin typeface="Arial"/>
                <a:ea typeface="Times New Roman"/>
              </a:rPr>
              <a:t>МУНИЦИПАЛЬНЫЕ КОНКУРСЫ ПРОФЕССИОНАЛЬНОГО МАСТЕРСТВА: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«Учитель года Алтая»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номинация «Педагогический дебют» 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«Лучшие практики наставники»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114" name="Picture 2" descr="G:\СДЕЛАТЬ!\логотипы конкурсов\педдебит.jpg"/>
          <p:cNvPicPr/>
          <p:nvPr/>
        </p:nvPicPr>
        <p:blipFill>
          <a:blip r:embed="rId2"/>
          <a:stretch/>
        </p:blipFill>
        <p:spPr>
          <a:xfrm>
            <a:off x="307934" y="3786190"/>
            <a:ext cx="3500462" cy="2786082"/>
          </a:xfrm>
          <a:prstGeom prst="rect">
            <a:avLst/>
          </a:prstGeom>
          <a:ln w="0">
            <a:noFill/>
          </a:ln>
        </p:spPr>
      </p:pic>
      <p:sp>
        <p:nvSpPr>
          <p:cNvPr id="43010" name="AutoShape 2" descr="https://rodinoeduc.edu22.info/images/news/2021/3/UGA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s://rodinoeduc.edu22.info/images/news/2021/3/UGA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 descr="C:\Users\Admin\Desktop\UG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96" y="285728"/>
            <a:ext cx="3567114" cy="3352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08528" y="142852"/>
            <a:ext cx="5988371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pc="-1" dirty="0">
                <a:latin typeface="Times New Roman"/>
              </a:rPr>
              <a:t>МБОУ «</a:t>
            </a:r>
            <a:r>
              <a:rPr lang="ru-RU" sz="3600" b="1" spc="-1" dirty="0" err="1">
                <a:latin typeface="Times New Roman"/>
              </a:rPr>
              <a:t>Бурлинская</a:t>
            </a:r>
            <a:r>
              <a:rPr lang="ru-RU" sz="3600" b="1" spc="-1" dirty="0">
                <a:latin typeface="Times New Roman"/>
              </a:rPr>
              <a:t> СОШ»</a:t>
            </a:r>
            <a:endParaRPr lang="ru-RU" sz="3600" spc="-1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2" name="Прямоугольник 4"/>
          <p:cNvSpPr/>
          <p:nvPr/>
        </p:nvSpPr>
        <p:spPr>
          <a:xfrm>
            <a:off x="2951280" y="980640"/>
            <a:ext cx="8615520" cy="7341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4400" b="1" spc="-1" dirty="0">
                <a:solidFill>
                  <a:srgbClr val="C00000"/>
                </a:solidFill>
                <a:ea typeface="Times New Roman"/>
              </a:rPr>
              <a:t>ВАКАНСИЯ</a:t>
            </a:r>
            <a:endParaRPr lang="ru-RU" sz="4400" spc="-1" dirty="0"/>
          </a:p>
        </p:txBody>
      </p:sp>
      <p:sp>
        <p:nvSpPr>
          <p:cNvPr id="144" name="Rectangle 1"/>
          <p:cNvSpPr/>
          <p:nvPr/>
        </p:nvSpPr>
        <p:spPr>
          <a:xfrm>
            <a:off x="3808396" y="3214686"/>
            <a:ext cx="7780364" cy="2372957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800" b="1" u="sng" spc="-1" dirty="0">
                <a:solidFill>
                  <a:srgbClr val="FF0000"/>
                </a:solidFill>
                <a:latin typeface="Arial"/>
                <a:ea typeface="Times New Roman"/>
              </a:rPr>
              <a:t>ДИРЕКТОР ШКОЛЫ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2800" b="1" strike="noStrike" spc="-1" dirty="0">
                <a:solidFill>
                  <a:srgbClr val="008000"/>
                </a:solidFill>
                <a:latin typeface="Arial"/>
                <a:ea typeface="Times New Roman"/>
              </a:rPr>
              <a:t>полный ра</a:t>
            </a:r>
            <a:r>
              <a:rPr lang="ru-RU" sz="2800" b="1" spc="-1" dirty="0">
                <a:solidFill>
                  <a:srgbClr val="008000"/>
                </a:solidFill>
                <a:latin typeface="Arial"/>
                <a:ea typeface="Times New Roman"/>
              </a:rPr>
              <a:t>бочий день – 7ч15 мин для жен., 8 ч для мужчин;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2800" b="1" spc="-1" dirty="0">
                <a:solidFill>
                  <a:srgbClr val="008000"/>
                </a:solidFill>
                <a:latin typeface="Arial"/>
                <a:ea typeface="Times New Roman"/>
              </a:rPr>
              <a:t>Дополнительная нагрузка: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2800" b="1" strike="noStrike" spc="-1" dirty="0">
                <a:solidFill>
                  <a:srgbClr val="008000"/>
                </a:solidFill>
                <a:latin typeface="Arial"/>
                <a:ea typeface="Times New Roman"/>
              </a:rPr>
              <a:t>1 час в неделю педагогической нагрузки.</a:t>
            </a: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45" name="Прямая соединительная линия 8"/>
          <p:cNvSpPr/>
          <p:nvPr/>
        </p:nvSpPr>
        <p:spPr>
          <a:xfrm>
            <a:off x="2950920" y="1928520"/>
            <a:ext cx="360" cy="475272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7" name="Picture 2" descr="C:\Users\Пользователь\Desktop\Логотипы школа\61.jpg"/>
          <p:cNvPicPr/>
          <p:nvPr/>
        </p:nvPicPr>
        <p:blipFill>
          <a:blip r:embed="rId2"/>
          <a:stretch/>
        </p:blipFill>
        <p:spPr>
          <a:xfrm>
            <a:off x="236496" y="2428868"/>
            <a:ext cx="2499840" cy="1999800"/>
          </a:xfrm>
          <a:prstGeom prst="rect">
            <a:avLst/>
          </a:prstGeom>
          <a:ln w="0"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951140" y="0"/>
            <a:ext cx="785818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pc="-1" dirty="0">
                <a:latin typeface="Times New Roman"/>
              </a:rPr>
              <a:t>МБОУ «</a:t>
            </a:r>
            <a:r>
              <a:rPr lang="ru-RU" sz="3600" b="1" spc="-1" dirty="0" err="1">
                <a:latin typeface="Times New Roman"/>
              </a:rPr>
              <a:t>Бурлинская</a:t>
            </a:r>
            <a:r>
              <a:rPr lang="ru-RU" sz="3600" b="1" spc="-1" dirty="0">
                <a:latin typeface="Times New Roman"/>
              </a:rPr>
              <a:t> СОШ»</a:t>
            </a:r>
            <a:endParaRPr lang="ru-RU" sz="3600" spc="-1" dirty="0"/>
          </a:p>
        </p:txBody>
      </p:sp>
      <p:sp>
        <p:nvSpPr>
          <p:cNvPr id="12" name="Прямоугольник 16"/>
          <p:cNvSpPr/>
          <p:nvPr/>
        </p:nvSpPr>
        <p:spPr>
          <a:xfrm>
            <a:off x="4379900" y="2000240"/>
            <a:ext cx="5572164" cy="617177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pc="-1" dirty="0">
                <a:solidFill>
                  <a:srgbClr val="0070C0"/>
                </a:solidFill>
                <a:latin typeface="Arial"/>
                <a:ea typeface="Times New Roman"/>
              </a:rPr>
              <a:t>Директор школы</a:t>
            </a:r>
            <a:endParaRPr lang="ru-RU" sz="3600" b="1" strike="noStrike" spc="-1" dirty="0">
              <a:solidFill>
                <a:srgbClr val="0070C0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9" name="Прямоугольник 7"/>
          <p:cNvSpPr/>
          <p:nvPr/>
        </p:nvSpPr>
        <p:spPr>
          <a:xfrm>
            <a:off x="236496" y="642918"/>
            <a:ext cx="3429024" cy="500222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8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ВАКАНСИИ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40" name="Rectangle 1"/>
          <p:cNvSpPr/>
          <p:nvPr/>
        </p:nvSpPr>
        <p:spPr>
          <a:xfrm>
            <a:off x="3093840" y="1571612"/>
            <a:ext cx="8496720" cy="172970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Основная нагрузка  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- 18 часов в неделю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1" strike="noStrike" spc="-1" dirty="0">
              <a:solidFill>
                <a:srgbClr val="C00000"/>
              </a:solidFill>
              <a:latin typeface="Arial"/>
              <a:ea typeface="Times New Roman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Дополнительная нагрузка: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- классное руководство </a:t>
            </a:r>
            <a:endParaRPr lang="ru-RU" sz="1600" b="0" strike="noStrike" spc="-1" dirty="0">
              <a:latin typeface="Arial"/>
            </a:endParaRPr>
          </a:p>
          <a:p>
            <a:pPr indent="-216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внеурочная деятельность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indent="-216000" algn="ctr">
              <a:lnSpc>
                <a:spcPct val="95000"/>
              </a:lnSpc>
              <a:buClr>
                <a:srgbClr val="C0000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Заработная плата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 –  от 20 тыс. руб.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41" name="Прямая соединительная линия 8"/>
          <p:cNvSpPr/>
          <p:nvPr/>
        </p:nvSpPr>
        <p:spPr>
          <a:xfrm>
            <a:off x="2950920" y="1928520"/>
            <a:ext cx="360" cy="475272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2" name="Picture 2" descr="C:\Users\Пользователь\Desktop\Логотипы школа\61.jpg"/>
          <p:cNvPicPr/>
          <p:nvPr/>
        </p:nvPicPr>
        <p:blipFill>
          <a:blip r:embed="rId2" cstate="print"/>
          <a:stretch/>
        </p:blipFill>
        <p:spPr>
          <a:xfrm>
            <a:off x="9952064" y="0"/>
            <a:ext cx="2236761" cy="1643050"/>
          </a:xfrm>
          <a:prstGeom prst="rect">
            <a:avLst/>
          </a:prstGeom>
          <a:ln w="0">
            <a:noFill/>
          </a:ln>
        </p:spPr>
      </p:pic>
      <p:sp>
        <p:nvSpPr>
          <p:cNvPr id="243" name="Прямоугольник 16"/>
          <p:cNvSpPr/>
          <p:nvPr/>
        </p:nvSpPr>
        <p:spPr>
          <a:xfrm>
            <a:off x="236496" y="2714620"/>
            <a:ext cx="2642760" cy="79260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УЧИТЕЛЬ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ИНОСТРАННОГО ЯЗЫКА - 2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44" name="Rectangle 1"/>
          <p:cNvSpPr/>
          <p:nvPr/>
        </p:nvSpPr>
        <p:spPr>
          <a:xfrm>
            <a:off x="3094016" y="3286124"/>
            <a:ext cx="8500680" cy="102797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АРЕНДА ЖИЛЬЯ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КОМПЕНСИРУЕТСЯ ПОЛНОСТЬЮ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FF0000"/>
                </a:solidFill>
                <a:latin typeface="Arial"/>
              </a:rPr>
              <a:t>КОМПЕНСАЦИЯ КОММУНАЛЬНЫХ УСЛУГ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</a:rPr>
              <a:t>Ежемесячно по 2800 рублей</a:t>
            </a:r>
            <a:endParaRPr lang="ru-RU" sz="1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6892" y="214290"/>
            <a:ext cx="678661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trike="noStrike" spc="-1" dirty="0">
                <a:latin typeface="Times New Roman"/>
              </a:rPr>
              <a:t>МБОУ «</a:t>
            </a:r>
            <a:r>
              <a:rPr lang="ru-RU" sz="3600" b="1" strike="noStrike" spc="-1" dirty="0" err="1">
                <a:latin typeface="Times New Roman"/>
              </a:rPr>
              <a:t>Бурлинская</a:t>
            </a:r>
            <a:r>
              <a:rPr lang="ru-RU" sz="3600" b="1" strike="noStrike" spc="-1" dirty="0">
                <a:latin typeface="Times New Roman"/>
              </a:rPr>
              <a:t> СОШ»</a:t>
            </a:r>
            <a:endParaRPr lang="ru-RU" sz="3600" spc="-1" dirty="0"/>
          </a:p>
        </p:txBody>
      </p:sp>
      <p:sp>
        <p:nvSpPr>
          <p:cNvPr id="14" name="Прямоугольник 16"/>
          <p:cNvSpPr/>
          <p:nvPr/>
        </p:nvSpPr>
        <p:spPr>
          <a:xfrm>
            <a:off x="236496" y="1714488"/>
            <a:ext cx="2642760" cy="79260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УЧИТЕЛЬ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РУССКОГО ЯЗЫКА И ЛИТЕРАТУРЫ- 2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" name="Прямоугольник 16"/>
          <p:cNvSpPr/>
          <p:nvPr/>
        </p:nvSpPr>
        <p:spPr>
          <a:xfrm>
            <a:off x="236496" y="3786190"/>
            <a:ext cx="2642760" cy="55869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УЧИТЕЛЬ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МАТЕМАТИКИ - 1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0724" name="Picture 4" descr="C:\Users\Admin\Desktop\rDEfftTR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156" y="4330703"/>
            <a:ext cx="3786214" cy="2527297"/>
          </a:xfrm>
          <a:prstGeom prst="rect">
            <a:avLst/>
          </a:prstGeom>
          <a:noFill/>
        </p:spPr>
      </p:pic>
      <p:sp>
        <p:nvSpPr>
          <p:cNvPr id="16" name="Прямоугольник 16"/>
          <p:cNvSpPr/>
          <p:nvPr/>
        </p:nvSpPr>
        <p:spPr>
          <a:xfrm>
            <a:off x="236496" y="4643446"/>
            <a:ext cx="2642760" cy="79260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УЧИТЕЛЬ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ФИЗКУЛЬТУРЫ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И ОБЖ - 1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6496" y="5715016"/>
            <a:ext cx="2642760" cy="79260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УЧИТЕЛЬ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НАЧАЛЬНЫХ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КЛАССОВ - 1 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5"/>
          <p:cNvSpPr/>
          <p:nvPr/>
        </p:nvSpPr>
        <p:spPr>
          <a:xfrm>
            <a:off x="639733" y="214290"/>
            <a:ext cx="11549092" cy="6171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pc="-1" dirty="0">
                <a:latin typeface="Times New Roman"/>
              </a:rPr>
              <a:t>МБОУ «</a:t>
            </a:r>
            <a:r>
              <a:rPr lang="ru-RU" sz="3600" b="1" spc="-1" dirty="0" err="1">
                <a:latin typeface="Times New Roman"/>
              </a:rPr>
              <a:t>Бурлинская</a:t>
            </a:r>
            <a:r>
              <a:rPr lang="ru-RU" sz="3600" b="1" spc="-1" dirty="0">
                <a:latin typeface="Times New Roman"/>
              </a:rPr>
              <a:t> СОШ»</a:t>
            </a:r>
            <a:endParaRPr lang="ru-RU" sz="3600" spc="-1" dirty="0"/>
          </a:p>
        </p:txBody>
      </p:sp>
      <p:sp>
        <p:nvSpPr>
          <p:cNvPr id="97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Прямоугольник 4"/>
          <p:cNvSpPr/>
          <p:nvPr/>
        </p:nvSpPr>
        <p:spPr>
          <a:xfrm>
            <a:off x="1990080" y="980640"/>
            <a:ext cx="9576720" cy="3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Меры социальной поддержки молодым специалистам: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" name="Rectangle 1"/>
          <p:cNvSpPr/>
          <p:nvPr/>
        </p:nvSpPr>
        <p:spPr>
          <a:xfrm>
            <a:off x="3058560" y="1618653"/>
            <a:ext cx="8496720" cy="102797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ЕЖЕМЕСЯЧНАЯ НАДБАВКА К СТАВКЕ ЗАРАБОТНОЙ ПЛАТЫ: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1-й год -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30%</a:t>
            </a:r>
            <a:endParaRPr lang="ru-RU" sz="1600" b="1" strike="noStrike" spc="-1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2-й год -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20%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3-й год -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10%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0" name="Прямая соединительная линия 8"/>
          <p:cNvSpPr/>
          <p:nvPr/>
        </p:nvSpPr>
        <p:spPr>
          <a:xfrm>
            <a:off x="2781720" y="1844640"/>
            <a:ext cx="360" cy="4752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Rectangle 1"/>
          <p:cNvSpPr/>
          <p:nvPr/>
        </p:nvSpPr>
        <p:spPr>
          <a:xfrm>
            <a:off x="3079440" y="2727730"/>
            <a:ext cx="8496720" cy="560153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6699"/>
                </a:solidFill>
                <a:latin typeface="Arial"/>
              </a:rPr>
              <a:t>Есть возможность получения краевого единовременного пособия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(ВУЗ - </a:t>
            </a:r>
            <a:r>
              <a:rPr lang="ru-RU" sz="1600" b="1" spc="-1" dirty="0">
                <a:solidFill>
                  <a:srgbClr val="C00000"/>
                </a:solidFill>
                <a:latin typeface="Arial"/>
                <a:ea typeface="Times New Roman"/>
              </a:rPr>
              <a:t>3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00 тыс. С</a:t>
            </a:r>
            <a:r>
              <a:rPr lang="ru-RU" sz="1600" b="1" spc="-1" dirty="0">
                <a:solidFill>
                  <a:srgbClr val="C00000"/>
                </a:solidFill>
                <a:latin typeface="Arial"/>
                <a:ea typeface="Times New Roman"/>
              </a:rPr>
              <a:t>СУЗ-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250 тыс. рублей)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2" name="Rectangle 1"/>
          <p:cNvSpPr/>
          <p:nvPr/>
        </p:nvSpPr>
        <p:spPr>
          <a:xfrm>
            <a:off x="3075480" y="3540368"/>
            <a:ext cx="8500680" cy="79406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МУНИЦИПАЛЬНАЯ ПРОГРАММА ПОДДЕРЖКИ МОЛОДЫХ СПЕЦИАЛИСТОВ «ПОДЪЁМНЫЕ»: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FF0000"/>
                </a:solidFill>
                <a:latin typeface="Arial"/>
              </a:rPr>
              <a:t>50000 рублей</a:t>
            </a:r>
            <a:endParaRPr lang="ru-RU" sz="1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3" name="Rectangle 1"/>
          <p:cNvSpPr/>
          <p:nvPr/>
        </p:nvSpPr>
        <p:spPr>
          <a:xfrm>
            <a:off x="3058560" y="4586917"/>
            <a:ext cx="8496720" cy="79406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b="1" strike="noStrike" spc="-1" dirty="0">
                <a:solidFill>
                  <a:srgbClr val="006699"/>
                </a:solidFill>
                <a:latin typeface="Times New Roman"/>
              </a:rPr>
              <a:t>Компенсация коммунальных услуг педагогическим работникам в сельской </a:t>
            </a:r>
            <a:r>
              <a:rPr lang="ru-RU" sz="1600" b="1" strike="noStrike" spc="-1">
                <a:solidFill>
                  <a:srgbClr val="006699"/>
                </a:solidFill>
                <a:latin typeface="Times New Roman"/>
              </a:rPr>
              <a:t>местности </a:t>
            </a:r>
            <a:r>
              <a:rPr lang="ru-RU" sz="1600" b="1" strike="noStrike" spc="-1">
                <a:solidFill>
                  <a:srgbClr val="C00000"/>
                </a:solidFill>
                <a:latin typeface="Arial"/>
                <a:ea typeface="Times New Roman"/>
              </a:rPr>
              <a:t>2800 </a:t>
            </a: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рублей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b="1" spc="-1" dirty="0">
                <a:solidFill>
                  <a:srgbClr val="0070C0"/>
                </a:solidFill>
                <a:latin typeface="Arial"/>
              </a:rPr>
              <a:t>100% компенсация аренды жилья</a:t>
            </a:r>
            <a:endParaRPr lang="ru-RU" sz="1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3079440" y="5703780"/>
            <a:ext cx="8475840" cy="584775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Первоочередное включение в одну из действующих на момент трудоустройства программу по обеспечению жильём молодых специалистов</a:t>
            </a:r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11" name="Picture 2" descr="C:\Users\Пользователь\Desktop\Логотипы школа\61.jpg"/>
          <p:cNvPicPr/>
          <p:nvPr/>
        </p:nvPicPr>
        <p:blipFill>
          <a:blip r:embed="rId2"/>
          <a:stretch/>
        </p:blipFill>
        <p:spPr>
          <a:xfrm>
            <a:off x="236496" y="928670"/>
            <a:ext cx="2499840" cy="199980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2"/>
          <p:cNvPicPr/>
          <p:nvPr/>
        </p:nvPicPr>
        <p:blipFill>
          <a:blip r:embed="rId3"/>
          <a:stretch/>
        </p:blipFill>
        <p:spPr>
          <a:xfrm>
            <a:off x="165058" y="3643314"/>
            <a:ext cx="2365200" cy="2337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9090507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438080" y="3357000"/>
            <a:ext cx="7128360" cy="1728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ctr">
              <a:lnSpc>
                <a:spcPct val="80000"/>
              </a:lnSpc>
              <a:buNone/>
            </a:pPr>
            <a:br/>
            <a:br/>
            <a:br/>
            <a:br/>
            <a:br/>
            <a:br/>
            <a:br/>
            <a:br/>
            <a:br/>
            <a:endParaRPr lang="ru-RU" sz="1800" b="0" strike="noStrike" spc="-1" dirty="0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523" name="Прямоугольник 1"/>
          <p:cNvSpPr/>
          <p:nvPr/>
        </p:nvSpPr>
        <p:spPr>
          <a:xfrm>
            <a:off x="4294080" y="2967480"/>
            <a:ext cx="7128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4" name="Прямоугольник 4"/>
          <p:cNvSpPr/>
          <p:nvPr/>
        </p:nvSpPr>
        <p:spPr>
          <a:xfrm>
            <a:off x="6609762" y="4786322"/>
            <a:ext cx="5579063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spc="-1" dirty="0">
                <a:solidFill>
                  <a:srgbClr val="FF0000"/>
                </a:solidFill>
                <a:latin typeface="Arial Black"/>
              </a:rPr>
              <a:t>СПАСИБО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4400" b="1" strike="noStrike" spc="-1" dirty="0">
                <a:solidFill>
                  <a:srgbClr val="FF0000"/>
                </a:solidFill>
                <a:latin typeface="Arial Black"/>
              </a:rPr>
              <a:t>ЗА ВНИМАНИЕ!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026" name="AutoShape 2" descr="https://yt3.ggpht.com/ytc/AMLnZu-M0Thx3BKqOcRtSvG6Bxmky48lPmaG061MO2p3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9" descr="C:\Users\Admin\Desktop\shkol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0" y="1285860"/>
            <a:ext cx="5951536" cy="4463653"/>
          </a:xfrm>
          <a:prstGeom prst="rect">
            <a:avLst/>
          </a:prstGeom>
          <a:noFill/>
        </p:spPr>
      </p:pic>
      <p:sp>
        <p:nvSpPr>
          <p:cNvPr id="8" name="Прямоугольник 12"/>
          <p:cNvSpPr/>
          <p:nvPr/>
        </p:nvSpPr>
        <p:spPr>
          <a:xfrm>
            <a:off x="7594610" y="1285860"/>
            <a:ext cx="3672000" cy="2722369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trike="noStrike" spc="-1" dirty="0">
                <a:solidFill>
                  <a:srgbClr val="0000FF"/>
                </a:solidFill>
                <a:latin typeface="Arial"/>
                <a:ea typeface="Times New Roman"/>
              </a:rPr>
              <a:t>ПРИГЛАШАЕМ ВАС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3600" b="1" spc="-1" dirty="0">
                <a:solidFill>
                  <a:srgbClr val="0000FF"/>
                </a:solidFill>
                <a:latin typeface="Arial"/>
              </a:rPr>
              <a:t>НА РАБОТУ</a:t>
            </a:r>
            <a:endParaRPr lang="ru-RU" sz="3600" b="0" strike="noStrike" spc="-1" dirty="0">
              <a:solidFill>
                <a:srgbClr val="0000FF"/>
              </a:solidFill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3600" b="1" strike="noStrike" spc="-1" dirty="0">
                <a:solidFill>
                  <a:srgbClr val="0000FF"/>
                </a:solidFill>
                <a:latin typeface="Arial"/>
                <a:ea typeface="Times New Roman"/>
              </a:rPr>
              <a:t>В НАШУ ШКОЛУ!</a:t>
            </a:r>
            <a:endParaRPr lang="ru-RU" sz="3600" b="0" strike="noStrike" spc="-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3950" y="214290"/>
            <a:ext cx="798863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pc="-1" dirty="0">
                <a:latin typeface="Times New Roman"/>
              </a:rPr>
              <a:t>МБОУ «</a:t>
            </a:r>
            <a:r>
              <a:rPr lang="ru-RU" sz="3600" b="1" spc="-1" dirty="0" err="1">
                <a:latin typeface="Times New Roman"/>
              </a:rPr>
              <a:t>Бурлинская</a:t>
            </a:r>
            <a:r>
              <a:rPr lang="ru-RU" sz="3600" b="1" spc="-1" dirty="0">
                <a:latin typeface="Times New Roman"/>
              </a:rPr>
              <a:t> СОШ»</a:t>
            </a:r>
            <a:endParaRPr lang="ru-RU" sz="36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998080" y="2637000"/>
            <a:ext cx="6048360" cy="1836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5400" b="0" strike="noStrike" spc="-1">
                <a:solidFill>
                  <a:srgbClr val="366A99"/>
                </a:solidFill>
                <a:latin typeface="Times New Roman"/>
              </a:rPr>
              <a:t>  </a:t>
            </a:r>
            <a:endParaRPr lang="ru-RU" sz="540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95" name="Rectangle 1"/>
          <p:cNvSpPr/>
          <p:nvPr/>
        </p:nvSpPr>
        <p:spPr>
          <a:xfrm>
            <a:off x="7023106" y="785794"/>
            <a:ext cx="4608000" cy="4770537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000" b="1" spc="-1" dirty="0" err="1">
                <a:solidFill>
                  <a:srgbClr val="C00000"/>
                </a:solidFill>
                <a:latin typeface="Arial"/>
                <a:ea typeface="Times New Roman"/>
              </a:rPr>
              <a:t>Бурлинский</a:t>
            </a: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район </a:t>
            </a: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–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один из  районов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Алтайского края.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Административный центр —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pc="-1" dirty="0">
                <a:solidFill>
                  <a:srgbClr val="C00000"/>
                </a:solidFill>
                <a:latin typeface="Arial"/>
                <a:ea typeface="Times New Roman"/>
              </a:rPr>
              <a:t>село </a:t>
            </a: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Бурла </a:t>
            </a: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, </a:t>
            </a: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 </a:t>
            </a: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расположенное в </a:t>
            </a: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Times New Roman"/>
              </a:rPr>
              <a:t>500 км </a:t>
            </a: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от Барнаула.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По территории района протекает  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река Бурла</a:t>
            </a: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По району проходит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железнодорожная магистраль,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имеются железнодорожная станция, район пересекает автострада федерального значения 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 «Бурла-Барнаул»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0" y="780146"/>
            <a:ext cx="6412523" cy="4809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2644" y="5857892"/>
            <a:ext cx="6858048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pc="-1" dirty="0">
                <a:latin typeface="Times New Roman"/>
              </a:rPr>
              <a:t>БУРЛИНСКИЙ РАЙОН</a:t>
            </a:r>
            <a:endParaRPr lang="ru-RU" sz="36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6" y="0"/>
            <a:ext cx="4808528" cy="3429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6" y="0"/>
            <a:ext cx="5022843" cy="3357562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2" y="3638521"/>
            <a:ext cx="4808528" cy="3219479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4" y="3571876"/>
            <a:ext cx="5022843" cy="3286124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6" y="1571612"/>
            <a:ext cx="5500726" cy="407196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500174"/>
            <a:ext cx="5857892" cy="414338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50" y="1000108"/>
            <a:ext cx="6858000" cy="5143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6562" y="642918"/>
            <a:ext cx="11215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Бурлинские</a:t>
            </a:r>
            <a:r>
              <a:rPr lang="ru-RU" sz="8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просторы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2e752819-2ba0-42e4-9be8-e8665972b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809994" cy="2857496"/>
          </a:xfrm>
          <a:prstGeom prst="rect">
            <a:avLst/>
          </a:prstGeom>
          <a:noFill/>
        </p:spPr>
      </p:pic>
      <p:pic>
        <p:nvPicPr>
          <p:cNvPr id="1027" name="Picture 3" descr="C:\Users\Admin\Desktop\IMG_1629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9333" y="0"/>
            <a:ext cx="3619493" cy="2714620"/>
          </a:xfrm>
          <a:prstGeom prst="rect">
            <a:avLst/>
          </a:prstGeom>
          <a:noFill/>
        </p:spPr>
      </p:pic>
      <p:pic>
        <p:nvPicPr>
          <p:cNvPr id="1028" name="Picture 4" descr="C:\Users\Admin\Desktop\SAM_7964 (5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8462" y="0"/>
            <a:ext cx="3714743" cy="2786058"/>
          </a:xfrm>
          <a:prstGeom prst="rect">
            <a:avLst/>
          </a:prstGeom>
          <a:noFill/>
        </p:spPr>
      </p:pic>
      <p:pic>
        <p:nvPicPr>
          <p:cNvPr id="1030" name="Picture 6" descr="C:\Users\Admin\Desktop\011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08860"/>
            <a:ext cx="3665520" cy="2749140"/>
          </a:xfrm>
          <a:prstGeom prst="rect">
            <a:avLst/>
          </a:prstGeom>
          <a:noFill/>
        </p:spPr>
      </p:pic>
      <p:pic>
        <p:nvPicPr>
          <p:cNvPr id="1031" name="Picture 7" descr="C:\Users\Admin\Desktop\13218362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2307" y="4036222"/>
            <a:ext cx="3762370" cy="2821778"/>
          </a:xfrm>
          <a:prstGeom prst="rect">
            <a:avLst/>
          </a:prstGeom>
          <a:noFill/>
        </p:spPr>
      </p:pic>
      <p:pic>
        <p:nvPicPr>
          <p:cNvPr id="1032" name="Picture 8" descr="C:\Users\Admin\Desktop\13.jpg_Thumbnail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1866" y="4055281"/>
            <a:ext cx="3736959" cy="2802720"/>
          </a:xfrm>
          <a:prstGeom prst="rect">
            <a:avLst/>
          </a:prstGeom>
          <a:noFill/>
        </p:spPr>
      </p:pic>
      <p:pic>
        <p:nvPicPr>
          <p:cNvPr id="1033" name="Picture 9" descr="C:\Users\Admin\Desktop\624476_origi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1008" y="285728"/>
            <a:ext cx="8477276" cy="635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22974" y="1214422"/>
            <a:ext cx="5680626" cy="379857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ctr">
              <a:lnSpc>
                <a:spcPct val="80000"/>
              </a:lnSpc>
              <a:buNone/>
            </a:pPr>
            <a:br/>
            <a:br/>
            <a:br/>
            <a:br/>
            <a:br/>
            <a:br/>
            <a:br/>
            <a:br/>
            <a:br>
              <a:rPr/>
            </a:br>
            <a:r>
              <a:rPr lang="ru-RU" sz="4800" b="1" strike="noStrike" spc="-1" dirty="0">
                <a:solidFill>
                  <a:srgbClr val="FF0000"/>
                </a:solidFill>
                <a:latin typeface="Arial Black"/>
              </a:rPr>
              <a:t>МБОУ «</a:t>
            </a:r>
            <a:r>
              <a:rPr lang="ru-RU" sz="4800" b="1" strike="noStrike" spc="-1" dirty="0" err="1">
                <a:solidFill>
                  <a:srgbClr val="FF0000"/>
                </a:solidFill>
                <a:latin typeface="Arial Black"/>
              </a:rPr>
              <a:t>Бурлинская</a:t>
            </a:r>
            <a:r>
              <a:rPr lang="ru-RU" sz="4800" b="1" strike="noStrike" spc="-1" dirty="0">
                <a:solidFill>
                  <a:srgbClr val="FF0000"/>
                </a:solidFill>
                <a:latin typeface="Arial Black"/>
              </a:rPr>
              <a:t> СОШ» </a:t>
            </a:r>
            <a:r>
              <a:rPr lang="ru-RU" sz="4800" b="1" strike="noStrike" spc="-1" dirty="0" err="1">
                <a:solidFill>
                  <a:srgbClr val="FF0000"/>
                </a:solidFill>
                <a:latin typeface="Arial Black"/>
              </a:rPr>
              <a:t>Бурлинского</a:t>
            </a:r>
            <a:r>
              <a:rPr lang="ru-RU" sz="4800" b="1" strike="noStrike" spc="-1" dirty="0">
                <a:solidFill>
                  <a:srgbClr val="FF0000"/>
                </a:solidFill>
                <a:latin typeface="Arial Black"/>
              </a:rPr>
              <a:t> района Алтайского края</a:t>
            </a:r>
            <a:endParaRPr lang="ru-RU" sz="4800" b="0" strike="noStrike" spc="-1" dirty="0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146" name="AutoShape 2" descr="https://yt3.ggpht.com/ytc/AMLnZu-M0Thx3BKqOcRtSvG6Bxmky48lPmaG061MO2p3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9" descr="C:\Users\Admin\Desktop\shkol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5951536" cy="44636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Прямая соединительная линия 6"/>
          <p:cNvSpPr/>
          <p:nvPr/>
        </p:nvSpPr>
        <p:spPr>
          <a:xfrm>
            <a:off x="2565720" y="836640"/>
            <a:ext cx="7849080" cy="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7" name="Прямоугольник 7"/>
          <p:cNvSpPr/>
          <p:nvPr/>
        </p:nvSpPr>
        <p:spPr>
          <a:xfrm>
            <a:off x="6022974" y="1071546"/>
            <a:ext cx="5000400" cy="909565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ВРИО ДИРЕКТОРА: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800" b="1" spc="-1" dirty="0" err="1">
                <a:solidFill>
                  <a:srgbClr val="002060"/>
                </a:solidFill>
                <a:latin typeface="Arial"/>
              </a:rPr>
              <a:t>Скрипник</a:t>
            </a:r>
            <a:r>
              <a:rPr lang="ru-RU" sz="2800" b="1" spc="-1" dirty="0">
                <a:solidFill>
                  <a:srgbClr val="002060"/>
                </a:solidFill>
                <a:latin typeface="Arial"/>
              </a:rPr>
              <a:t> Жанна Олеговна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28" name="Прямая соединительная линия 8"/>
          <p:cNvSpPr/>
          <p:nvPr/>
        </p:nvSpPr>
        <p:spPr>
          <a:xfrm>
            <a:off x="2665080" y="1857240"/>
            <a:ext cx="360" cy="475236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9" name="Rectangle 1"/>
          <p:cNvSpPr/>
          <p:nvPr/>
        </p:nvSpPr>
        <p:spPr>
          <a:xfrm>
            <a:off x="6022974" y="2285992"/>
            <a:ext cx="5000400" cy="1437317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КОНТАКТЫ: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8(385-72) 23-298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8(923) 713-32-81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en-US" sz="1600" b="1" strike="noStrike" spc="-1" dirty="0">
                <a:solidFill>
                  <a:srgbClr val="006699"/>
                </a:solidFill>
                <a:latin typeface="Akrobat Bold"/>
                <a:ea typeface="Times New Roman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30" name="Picture 2" descr="C:\Users\Пользователь\Desktop\unnamed.png"/>
          <p:cNvPicPr/>
          <p:nvPr/>
        </p:nvPicPr>
        <p:blipFill>
          <a:blip r:embed="rId2"/>
          <a:stretch/>
        </p:blipFill>
        <p:spPr>
          <a:xfrm>
            <a:off x="6237360" y="2428920"/>
            <a:ext cx="658800" cy="42840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2" descr="C:\Users\Пользователь\Desktop\Логотипы школа\7.jpg"/>
          <p:cNvPicPr/>
          <p:nvPr/>
        </p:nvPicPr>
        <p:blipFill>
          <a:blip r:embed="rId3"/>
          <a:stretch/>
        </p:blipFill>
        <p:spPr>
          <a:xfrm>
            <a:off x="236520" y="2786040"/>
            <a:ext cx="2214360" cy="2214360"/>
          </a:xfrm>
          <a:prstGeom prst="rect">
            <a:avLst/>
          </a:prstGeom>
          <a:ln w="0">
            <a:noFill/>
          </a:ln>
        </p:spPr>
      </p:pic>
      <p:sp>
        <p:nvSpPr>
          <p:cNvPr id="232" name="Прямоугольник 19"/>
          <p:cNvSpPr/>
          <p:nvPr/>
        </p:nvSpPr>
        <p:spPr>
          <a:xfrm>
            <a:off x="7880362" y="4143240"/>
            <a:ext cx="4143404" cy="2137593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</a:rPr>
              <a:t>В 2023-2024 учебном году 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pc="-1" dirty="0">
                <a:solidFill>
                  <a:srgbClr val="C00000"/>
                </a:solidFill>
                <a:latin typeface="Arial"/>
              </a:rPr>
              <a:t>541 </a:t>
            </a: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обучающихся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pc="-1" dirty="0">
                <a:solidFill>
                  <a:srgbClr val="C00000"/>
                </a:solidFill>
                <a:latin typeface="Arial"/>
              </a:rPr>
              <a:t>49</a:t>
            </a: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 педагогов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2000" b="1" strike="noStrike" spc="-1" dirty="0">
                <a:solidFill>
                  <a:srgbClr val="002060"/>
                </a:solidFill>
                <a:latin typeface="Arial"/>
              </a:rPr>
              <a:t>Средняя наполняемость классов –</a:t>
            </a:r>
            <a:r>
              <a:rPr lang="en-US" sz="2000" b="1" strike="noStrike" spc="-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000" b="1" spc="-1" dirty="0">
                <a:solidFill>
                  <a:srgbClr val="C00000"/>
                </a:solidFill>
                <a:latin typeface="Arial"/>
              </a:rPr>
              <a:t>20</a:t>
            </a: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 человек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33" name="Прямоугольник 12"/>
          <p:cNvSpPr/>
          <p:nvPr/>
        </p:nvSpPr>
        <p:spPr>
          <a:xfrm>
            <a:off x="307934" y="1142984"/>
            <a:ext cx="2061902" cy="500222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2800" b="1" strike="noStrike" spc="-1" dirty="0">
                <a:latin typeface="Arial"/>
                <a:ea typeface="Times New Roman"/>
              </a:rPr>
              <a:t>О ШКОЛЕ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" name="Picture 9" descr="C:\Users\Admin\Desktop\shkola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68" y="3714752"/>
            <a:ext cx="4000528" cy="30003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951140" y="214290"/>
            <a:ext cx="707236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3600" b="1" strike="noStrike" spc="-1" dirty="0">
                <a:latin typeface="Times New Roman"/>
              </a:rPr>
              <a:t>МБОУ «</a:t>
            </a:r>
            <a:r>
              <a:rPr lang="ru-RU" sz="3600" b="1" strike="noStrike" spc="-1" dirty="0" err="1">
                <a:latin typeface="Times New Roman"/>
              </a:rPr>
              <a:t>Бурлинская</a:t>
            </a:r>
            <a:r>
              <a:rPr lang="ru-RU" sz="3600" b="1" strike="noStrike" spc="-1" dirty="0">
                <a:latin typeface="Times New Roman"/>
              </a:rPr>
              <a:t> СОШ»</a:t>
            </a:r>
            <a:endParaRPr lang="ru-RU" sz="3600" spc="-1" dirty="0"/>
          </a:p>
        </p:txBody>
      </p:sp>
      <p:sp>
        <p:nvSpPr>
          <p:cNvPr id="14338" name="AutoShape 2" descr="Скрипник Жанна Олеговн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CТУПКО\формы\skripnik_z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8330" y="128586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WhatsApp Image 2023-04-05 at 12.31.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72" y="-22651"/>
            <a:ext cx="5357850" cy="6836683"/>
          </a:xfrm>
          <a:prstGeom prst="rect">
            <a:avLst/>
          </a:prstGeom>
          <a:noFill/>
        </p:spPr>
      </p:pic>
      <p:pic>
        <p:nvPicPr>
          <p:cNvPr id="6147" name="Picture 3" descr="C:\Users\Admin\Desktop\WhatsApp Image 2023-04-05 at 12.31.4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40" y="0"/>
            <a:ext cx="5429288" cy="674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GwH0beSwj3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872" y="0"/>
            <a:ext cx="123116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gqed7Ike8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66" y="5654"/>
            <a:ext cx="12198891" cy="685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</TotalTime>
  <Words>387</Words>
  <Application>Microsoft Office PowerPoint</Application>
  <PresentationFormat>Произвольный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Akrobat Black</vt:lpstr>
      <vt:lpstr>Akrobat Bold</vt:lpstr>
      <vt:lpstr>Arial</vt:lpstr>
      <vt:lpstr>Arial Black</vt:lpstr>
      <vt:lpstr>StarSymbol</vt:lpstr>
      <vt:lpstr>Symbol</vt:lpstr>
      <vt:lpstr>Times New Roman</vt:lpstr>
      <vt:lpstr>Wingdings</vt:lpstr>
      <vt:lpstr>Office Theme</vt:lpstr>
      <vt:lpstr>Office Theme</vt:lpstr>
      <vt:lpstr>            ВАКАНСИИ ПЕДАГОГИЧЕСКИХ РАБОТНИКОВ ОБРАЗОВАТЕЛЬНЫХ ОРГАНИЗАЦИЙ</vt:lpstr>
      <vt:lpstr>  </vt:lpstr>
      <vt:lpstr>Презентация PowerPoint</vt:lpstr>
      <vt:lpstr>Презентация PowerPoint</vt:lpstr>
      <vt:lpstr>         МБОУ «Бурлинская СОШ» Бурлинского района Алтайского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subject/>
  <dc:creator>Дмитрий Волков</dc:creator>
  <dc:description/>
  <cp:lastModifiedBy>Admin3</cp:lastModifiedBy>
  <cp:revision>343</cp:revision>
  <dcterms:created xsi:type="dcterms:W3CDTF">2018-08-01T05:22:08Z</dcterms:created>
  <dcterms:modified xsi:type="dcterms:W3CDTF">2024-02-27T09:27:42Z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Notes">
    <vt:i4>4</vt:i4>
  </property>
  <property fmtid="{D5CDD505-2E9C-101B-9397-08002B2CF9AE}" pid="8" name="PresentationFormat">
    <vt:lpwstr>Произвольный</vt:lpwstr>
  </property>
  <property fmtid="{D5CDD505-2E9C-101B-9397-08002B2CF9AE}" pid="9" name="ScenarioTags">
    <vt:lpwstr/>
  </property>
  <property fmtid="{D5CDD505-2E9C-101B-9397-08002B2CF9AE}" pid="10" name="Slides">
    <vt:i4>41</vt:i4>
  </property>
</Properties>
</file>