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97" r:id="rId5"/>
    <p:sldId id="259" r:id="rId6"/>
    <p:sldId id="260" r:id="rId7"/>
    <p:sldId id="261" r:id="rId8"/>
    <p:sldId id="262" r:id="rId9"/>
    <p:sldId id="296" r:id="rId10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404040"/>
                </a:solidFill>
                <a:latin typeface="Akrobat Bold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00A11C3-BFD6-4282-AE0E-E9A0F236D6A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9BFC14-C94C-40F0-B84D-E4210C1D0C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747FC8-A4EC-4F89-A125-B595E710030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7788D9-18AA-43E2-BEE7-036D7C23168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8C6E85-8FED-40A3-844F-2053FB8683B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6B2FBD-5076-4130-B4AB-00407EC39CA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0E986F-C7E4-44BB-B5A5-23493A4C2B3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EF00E1-DA33-4721-BE47-93386287DBD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E7F1D5-AF86-4125-81D3-717F65D00F1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C201BC5-4B45-4E29-B524-4876B36935A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846080" y="1477800"/>
            <a:ext cx="5544360" cy="851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70AE9E-5975-45A1-9732-21ADF78809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5B85A04-AB79-420C-8247-CD6218DBD7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7C0D12-3367-4B18-B350-78C7ED86D60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16AF6D-65D9-44E3-9C75-8157107CC3F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802D306-B51D-4727-B9A5-A2F5CA5665A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862FA77-F244-452E-B3E2-E51BABA75C4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C1EC27-2636-4887-9639-532281A394A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8A9F92-ED10-4B23-A49C-2CB1B2B0EFC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F75512-18BE-4EC3-9269-370AB92564A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DA25AA-5374-4DFD-9FCA-D00731359B6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C81EFA7-7E48-4A30-BB27-CBAF77FDF23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46080" y="1477800"/>
            <a:ext cx="5544360" cy="851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8F4EF0-1567-4445-A313-D88649DA5A0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0E48B8-E12B-46DB-8A82-032EDB808E0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7EABDF-9987-4A18-A28B-A1D4E8E146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B807F8-10C3-4369-B602-11D257944E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6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4800" b="0" strike="noStrike" spc="-1">
                <a:solidFill>
                  <a:srgbClr val="39527B"/>
                </a:solidFill>
                <a:latin typeface="Akrobat Black"/>
              </a:rPr>
              <a:t>Образец заголовка</a:t>
            </a:r>
            <a:endParaRPr lang="ru-RU" sz="4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2B3D5C"/>
                </a:solidFill>
                <a:latin typeface="Akrobat Bol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B3D5C"/>
                </a:solidFill>
                <a:latin typeface="Akrobat Bold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0" strike="noStrike" spc="-1">
                <a:solidFill>
                  <a:srgbClr val="2B3D5C"/>
                </a:solidFill>
                <a:latin typeface="Akrobat Bold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B3D5C"/>
                </a:solidFill>
                <a:latin typeface="Akrobat Bold"/>
              </a:rPr>
              <a:t>&lt;нижний колонтитул&gt;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35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2B3D5C"/>
                </a:solidFill>
                <a:latin typeface="Akrobat Bol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DCB013-4C9B-4738-8F9B-E9273AB68258}" type="slidenum">
              <a:rPr lang="ru-RU" sz="1200" b="0" strike="noStrike" spc="-1">
                <a:solidFill>
                  <a:srgbClr val="2B3D5C"/>
                </a:solidFill>
                <a:latin typeface="Akrobat Bold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B3D5C"/>
                </a:solidFill>
                <a:latin typeface="Akrobat Bold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6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202E45"/>
                </a:solidFill>
                <a:latin typeface="Akrobat Bol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02E45"/>
                </a:solidFill>
                <a:latin typeface="Akrobat Bold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0" strike="noStrike" spc="-1">
                <a:solidFill>
                  <a:srgbClr val="202E45"/>
                </a:solidFill>
                <a:latin typeface="Akrobat Bold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02E45"/>
                </a:solidFill>
                <a:latin typeface="Akrobat Bold"/>
              </a:rPr>
              <a:t>&lt;нижний колонтитул&gt;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735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202E45"/>
                </a:solidFill>
                <a:latin typeface="Akrobat Bol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A0FBA7C-2CC7-4342-8C00-C8EA328205E7}" type="slidenum">
              <a:rPr lang="ru-RU" sz="1200" b="0" strike="noStrike" spc="-1">
                <a:solidFill>
                  <a:srgbClr val="202E45"/>
                </a:solidFill>
                <a:latin typeface="Akrobat Bold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404040"/>
                </a:solidFill>
                <a:latin typeface="Akrobat Bold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B3D5C"/>
                </a:solidFill>
                <a:latin typeface="Akrobat Bold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/>
          <p:nvPr/>
        </p:nvSpPr>
        <p:spPr>
          <a:xfrm>
            <a:off x="1121400" y="488880"/>
            <a:ext cx="1058220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БУРЛИНСКОГО </a:t>
            </a:r>
            <a:r>
              <a:rPr lang="ru-RU" sz="2200" b="1" strike="noStrike" spc="-1" dirty="0">
                <a:solidFill>
                  <a:srgbClr val="002060"/>
                </a:solidFill>
                <a:latin typeface="Times New Roman"/>
              </a:rPr>
              <a:t>РАЙОНА АЛТАЙСКОГО КРАЯ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5240" y="2277000"/>
            <a:ext cx="7128360" cy="273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ctr">
              <a:lnSpc>
                <a:spcPct val="80000"/>
              </a:lnSpc>
              <a:buNone/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ru-RU" sz="4800" b="1" strike="noStrike" spc="-1" dirty="0">
                <a:solidFill>
                  <a:srgbClr val="FF0000"/>
                </a:solidFill>
                <a:latin typeface="Arial Black"/>
              </a:rPr>
              <a:t>ВАКАНСИИ ПЕДАГОГИЧЕСКИХ РАБОТНИКОВ ОБРАЗОВАТЕЛЬНЫХ ОРГАНИЗАЦИЙ</a:t>
            </a:r>
            <a:endParaRPr lang="ru-RU" sz="4800" b="0" strike="noStrike" spc="-1" dirty="0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90" name="Прямоугольник 5"/>
          <p:cNvSpPr/>
          <p:nvPr/>
        </p:nvSpPr>
        <p:spPr>
          <a:xfrm>
            <a:off x="3646080" y="5990040"/>
            <a:ext cx="6092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 err="1">
                <a:solidFill>
                  <a:srgbClr val="002060"/>
                </a:solidFill>
                <a:latin typeface="Times New Roman"/>
              </a:rPr>
              <a:t>с.Новопесчаное</a:t>
            </a:r>
            <a:r>
              <a:rPr lang="ru-RU" sz="1800" b="1" strike="noStrike" spc="-1" dirty="0">
                <a:solidFill>
                  <a:srgbClr val="002060"/>
                </a:solidFill>
                <a:latin typeface="Times New Roman"/>
              </a:rPr>
              <a:t> - 2024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7" y="1292261"/>
            <a:ext cx="3272143" cy="45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998080" y="2637000"/>
            <a:ext cx="6048360" cy="1836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5400" b="0" strike="noStrike" spc="-1">
                <a:solidFill>
                  <a:srgbClr val="366A99"/>
                </a:solidFill>
                <a:latin typeface="Times New Roman"/>
              </a:rPr>
              <a:t>  </a:t>
            </a:r>
            <a:endParaRPr lang="ru-RU" sz="54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95" name="Rectangle 1"/>
          <p:cNvSpPr/>
          <p:nvPr/>
        </p:nvSpPr>
        <p:spPr>
          <a:xfrm>
            <a:off x="7102440" y="2222462"/>
            <a:ext cx="4608000" cy="3367076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pc="-1" dirty="0" err="1">
                <a:solidFill>
                  <a:srgbClr val="C00000"/>
                </a:solidFill>
                <a:latin typeface="Arial"/>
                <a:ea typeface="Times New Roman"/>
              </a:rPr>
              <a:t>Бурлинский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район 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–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один из  районов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Алтайского края.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Административный центр —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C00000"/>
                </a:solidFill>
                <a:latin typeface="Arial"/>
                <a:ea typeface="Times New Roman"/>
              </a:rPr>
              <a:t>село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Бурла 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, 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расположенное в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500 км 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от Барнаула.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По территории района протекает  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река Бурла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, имеется </a:t>
            </a:r>
            <a:r>
              <a:rPr lang="ru-RU" sz="1600" b="1" strike="noStrike" spc="-1" dirty="0" err="1">
                <a:solidFill>
                  <a:srgbClr val="0070C0"/>
                </a:solidFill>
                <a:latin typeface="Arial"/>
                <a:ea typeface="Times New Roman"/>
              </a:rPr>
              <a:t>озёро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 Песчаное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По району проходит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железнодорожная магистраль,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имеются железнодорожная станция, район пересекает автострада федерального значения 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 «Бурла-Барнаул 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0" y="780146"/>
            <a:ext cx="6412523" cy="480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5"/>
          <p:cNvSpPr/>
          <p:nvPr/>
        </p:nvSpPr>
        <p:spPr>
          <a:xfrm>
            <a:off x="639733" y="204119"/>
            <a:ext cx="110237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БУРЛИНСКОГО РАЙОНА АЛТАЙСКОГО КРАЯ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97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Прямоугольник 4"/>
          <p:cNvSpPr/>
          <p:nvPr/>
        </p:nvSpPr>
        <p:spPr>
          <a:xfrm>
            <a:off x="1990080" y="980640"/>
            <a:ext cx="9576720" cy="3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Меры социальной поддержки молодым специалистам: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" name="Rectangle 1"/>
          <p:cNvSpPr/>
          <p:nvPr/>
        </p:nvSpPr>
        <p:spPr>
          <a:xfrm>
            <a:off x="3058560" y="1618653"/>
            <a:ext cx="8496720" cy="102797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ЕЖЕМЕСЯЧНАЯ НАДБАВКА К СТАВКЕ ЗАРАБОТНОЙ ПЛАТЫ: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1-й год -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30%</a:t>
            </a:r>
            <a:endParaRPr lang="ru-RU" sz="1600" b="1" strike="noStrike" spc="-1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2-й год -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20%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3-й год -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10%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0" name="Прямая соединительная линия 8"/>
          <p:cNvSpPr/>
          <p:nvPr/>
        </p:nvSpPr>
        <p:spPr>
          <a:xfrm>
            <a:off x="2781720" y="1844640"/>
            <a:ext cx="360" cy="4752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Rectangle 1"/>
          <p:cNvSpPr/>
          <p:nvPr/>
        </p:nvSpPr>
        <p:spPr>
          <a:xfrm>
            <a:off x="3079440" y="2727730"/>
            <a:ext cx="8496720" cy="560153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6699"/>
                </a:solidFill>
                <a:latin typeface="Arial"/>
              </a:rPr>
              <a:t>Есть возможность получения краевого единовременного пособия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(ВУЗ - </a:t>
            </a:r>
            <a:r>
              <a:rPr lang="ru-RU" sz="1600" b="1" spc="-1" dirty="0">
                <a:solidFill>
                  <a:srgbClr val="C00000"/>
                </a:solidFill>
                <a:latin typeface="Arial"/>
                <a:ea typeface="Times New Roman"/>
              </a:rPr>
              <a:t>3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00 тыс. С</a:t>
            </a:r>
            <a:r>
              <a:rPr lang="ru-RU" sz="1600" b="1" spc="-1" dirty="0">
                <a:solidFill>
                  <a:srgbClr val="C00000"/>
                </a:solidFill>
                <a:latin typeface="Arial"/>
                <a:ea typeface="Times New Roman"/>
              </a:rPr>
              <a:t>СУЗ-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250 тыс. рублей)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2" name="Rectangle 1"/>
          <p:cNvSpPr/>
          <p:nvPr/>
        </p:nvSpPr>
        <p:spPr>
          <a:xfrm>
            <a:off x="3075480" y="3540368"/>
            <a:ext cx="8500680" cy="79406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МУНИЦИПАЛЬНАЯ ПРОГРАММА ПОДДЕРЖКИ МОЛОДЫХ СПЕЦИАЛИСТОВ «ПОДЪЁМНЫЕ»: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FF0000"/>
                </a:solidFill>
                <a:latin typeface="Arial"/>
              </a:rPr>
              <a:t>50000 рублей</a:t>
            </a:r>
            <a:endParaRPr lang="ru-RU" sz="1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3" name="Rectangle 1"/>
          <p:cNvSpPr/>
          <p:nvPr/>
        </p:nvSpPr>
        <p:spPr>
          <a:xfrm>
            <a:off x="3058560" y="4586917"/>
            <a:ext cx="8496720" cy="79406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6699"/>
                </a:solidFill>
                <a:latin typeface="Times New Roman"/>
              </a:rPr>
              <a:t>Компенсация коммунальных услуг педагогическим работникам в сельской </a:t>
            </a:r>
            <a:r>
              <a:rPr lang="ru-RU" sz="1600" b="1" strike="noStrike" spc="-1">
                <a:solidFill>
                  <a:srgbClr val="006699"/>
                </a:solidFill>
                <a:latin typeface="Times New Roman"/>
              </a:rPr>
              <a:t>местности </a:t>
            </a:r>
            <a:r>
              <a:rPr lang="ru-RU" sz="1600" b="1" strike="noStrike" spc="-1">
                <a:solidFill>
                  <a:srgbClr val="C00000"/>
                </a:solidFill>
                <a:latin typeface="Arial"/>
                <a:ea typeface="Times New Roman"/>
              </a:rPr>
              <a:t>2800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рублей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0070C0"/>
                </a:solidFill>
                <a:latin typeface="Arial"/>
              </a:rPr>
              <a:t>100% компенсация аренды жилья</a:t>
            </a:r>
            <a:endParaRPr lang="ru-RU" sz="1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3079440" y="5703780"/>
            <a:ext cx="8475840" cy="584775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Первоочередное включение в одну из действующих на момент трудоустройства программу по обеспечению жильем молодых специалистов</a:t>
            </a:r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09050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5"/>
          <p:cNvSpPr/>
          <p:nvPr/>
        </p:nvSpPr>
        <p:spPr>
          <a:xfrm>
            <a:off x="701279" y="130559"/>
            <a:ext cx="110237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БУРЛИНСКОГО </a:t>
            </a: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</a:rPr>
              <a:t>РАЙОНА АЛТАЙСКОГО КРАЯ</a:t>
            </a:r>
            <a:endParaRPr lang="ru-RU" sz="1600" spc="-1" dirty="0"/>
          </a:p>
        </p:txBody>
      </p:sp>
      <p:sp>
        <p:nvSpPr>
          <p:cNvPr id="106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9" name="Прямая соединительная линия 8"/>
          <p:cNvSpPr/>
          <p:nvPr/>
        </p:nvSpPr>
        <p:spPr>
          <a:xfrm>
            <a:off x="2781720" y="1844640"/>
            <a:ext cx="360" cy="4752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Rectangle 1"/>
          <p:cNvSpPr/>
          <p:nvPr/>
        </p:nvSpPr>
        <p:spPr>
          <a:xfrm>
            <a:off x="2975760" y="1315559"/>
            <a:ext cx="8749219" cy="196361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600" b="1" strike="noStrike" spc="-1" dirty="0">
                <a:solidFill>
                  <a:srgbClr val="006699"/>
                </a:solidFill>
                <a:latin typeface="Arial"/>
                <a:ea typeface="Times New Roman"/>
              </a:rPr>
              <a:t>МУНИЦИПАЛЬНЫЕ КОНКУРСЫ ПРОФЕССИОНАЛЬНОГО МАСТЕРСТВА: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«Учитель года Алтая» номинация «Педагогический дебют»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«Молодой педагог + наставник»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«Самый классный </a:t>
            </a:r>
            <a:r>
              <a:rPr lang="ru-RU" sz="1600" b="1" strike="noStrike" spc="-1" dirty="0" err="1">
                <a:solidFill>
                  <a:srgbClr val="002060"/>
                </a:solidFill>
                <a:latin typeface="Arial"/>
                <a:ea typeface="Times New Roman"/>
              </a:rPr>
              <a:t>классный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»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5"/>
          <p:cNvSpPr/>
          <p:nvPr/>
        </p:nvSpPr>
        <p:spPr>
          <a:xfrm>
            <a:off x="785630" y="176798"/>
            <a:ext cx="110237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БУРЛИНСКОГО </a:t>
            </a: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</a:rPr>
              <a:t>РАЙОНА АЛТАЙСКОГО КРАЯ</a:t>
            </a:r>
            <a:endParaRPr lang="ru-RU" sz="1600" spc="-1" dirty="0"/>
          </a:p>
        </p:txBody>
      </p:sp>
      <p:sp>
        <p:nvSpPr>
          <p:cNvPr id="116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Прямоугольник 7"/>
          <p:cNvSpPr/>
          <p:nvPr/>
        </p:nvSpPr>
        <p:spPr>
          <a:xfrm>
            <a:off x="3075480" y="1386000"/>
            <a:ext cx="8496720" cy="32478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Село </a:t>
            </a:r>
            <a:r>
              <a:rPr lang="ru-RU" sz="1600" b="1" strike="noStrike" spc="-1" dirty="0" err="1">
                <a:solidFill>
                  <a:srgbClr val="0070C0"/>
                </a:solidFill>
                <a:latin typeface="Arial"/>
                <a:ea typeface="Times New Roman"/>
              </a:rPr>
              <a:t>Новопесчаное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  расположено в 18 км от райцентра на берегу озера Песчаное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19" name="Rectangle 1"/>
          <p:cNvSpPr/>
          <p:nvPr/>
        </p:nvSpPr>
        <p:spPr>
          <a:xfrm>
            <a:off x="3070080" y="1664598"/>
            <a:ext cx="8496720" cy="2197525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В селе имеются: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- фельдшерско-акушерский пункт,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- сельская библиотека</a:t>
            </a:r>
            <a:endParaRPr lang="ru-RU" sz="1600" b="0" strike="noStrike" spc="-1" dirty="0">
              <a:latin typeface="Arial"/>
            </a:endParaRPr>
          </a:p>
          <a:p>
            <a:pPr indent="-216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Дом культуры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- детский сад</a:t>
            </a:r>
            <a:endParaRPr lang="ru-RU" sz="1600" b="0" strike="noStrike" spc="-1" dirty="0">
              <a:latin typeface="Arial"/>
            </a:endParaRPr>
          </a:p>
          <a:p>
            <a:pPr indent="-216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Магазины</a:t>
            </a:r>
          </a:p>
          <a:p>
            <a:pPr indent="-216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1" spc="-1" dirty="0">
                <a:solidFill>
                  <a:srgbClr val="002060"/>
                </a:solidFill>
                <a:ea typeface="Times New Roman"/>
              </a:rPr>
              <a:t>отделение Сбербанка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Arial"/>
                <a:ea typeface="Times New Roman"/>
              </a:rPr>
              <a:t>- З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дании администрации сельского совета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Arial"/>
                <a:ea typeface="Times New Roman"/>
              </a:rPr>
              <a:t>О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тделение Почты России 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20" name="Прямая соединительная линия 8"/>
          <p:cNvSpPr/>
          <p:nvPr/>
        </p:nvSpPr>
        <p:spPr>
          <a:xfrm>
            <a:off x="2736720" y="1857240"/>
            <a:ext cx="360" cy="4752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" name="Rectangle 1"/>
          <p:cNvSpPr/>
          <p:nvPr/>
        </p:nvSpPr>
        <p:spPr>
          <a:xfrm>
            <a:off x="3093840" y="3858840"/>
            <a:ext cx="8500680" cy="323280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В селе функционирует КФХ «</a:t>
            </a:r>
            <a:r>
              <a:rPr lang="ru-RU" sz="1600" b="1" spc="-1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1600" b="1" spc="-1" dirty="0" err="1">
                <a:solidFill>
                  <a:srgbClr val="002060"/>
                </a:solidFill>
                <a:latin typeface="Arial"/>
                <a:ea typeface="Times New Roman"/>
              </a:rPr>
              <a:t>Кулинич</a:t>
            </a:r>
            <a:r>
              <a:rPr lang="ru-RU" sz="1600" b="1" spc="-1" dirty="0">
                <a:solidFill>
                  <a:srgbClr val="002060"/>
                </a:solidFill>
                <a:latin typeface="Arial"/>
                <a:ea typeface="Times New Roman"/>
              </a:rPr>
              <a:t> А.В.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26" name="Picture 4" descr="C:\Users\Пользователь\Desktop\Логотипы школа\1_5x3-Residential-Logo.png"/>
          <p:cNvPicPr/>
          <p:nvPr/>
        </p:nvPicPr>
        <p:blipFill>
          <a:blip r:embed="rId2"/>
          <a:stretch/>
        </p:blipFill>
        <p:spPr>
          <a:xfrm>
            <a:off x="307800" y="4929120"/>
            <a:ext cx="2214360" cy="1371240"/>
          </a:xfrm>
          <a:prstGeom prst="rect">
            <a:avLst/>
          </a:prstGeom>
          <a:ln w="0">
            <a:noFill/>
          </a:ln>
        </p:spPr>
      </p:pic>
      <p:pic>
        <p:nvPicPr>
          <p:cNvPr id="15" name="Рисунок 14" descr="C:\Users\1\Desktop\Тиховская И.И\2021г\2022г\альбом-эстафета\20220921_150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062" y="4290175"/>
            <a:ext cx="4381200" cy="24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Rectangle 1"/>
          <p:cNvSpPr/>
          <p:nvPr/>
        </p:nvSpPr>
        <p:spPr>
          <a:xfrm>
            <a:off x="5740380" y="6279869"/>
            <a:ext cx="1499760" cy="323280"/>
          </a:xfrm>
          <a:prstGeom prst="rect">
            <a:avLst/>
          </a:prstGeom>
          <a:solidFill>
            <a:srgbClr val="FFFFFF"/>
          </a:solidFill>
          <a:ln>
            <a:solidFill>
              <a:srgbClr val="39527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Школа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30" y="4290175"/>
            <a:ext cx="4489695" cy="2420889"/>
          </a:xfrm>
          <a:prstGeom prst="rect">
            <a:avLst/>
          </a:prstGeom>
        </p:spPr>
      </p:pic>
      <p:sp>
        <p:nvSpPr>
          <p:cNvPr id="124" name="Rectangle 1"/>
          <p:cNvSpPr/>
          <p:nvPr/>
        </p:nvSpPr>
        <p:spPr>
          <a:xfrm>
            <a:off x="9452410" y="6367502"/>
            <a:ext cx="2356920" cy="323280"/>
          </a:xfrm>
          <a:prstGeom prst="rect">
            <a:avLst/>
          </a:prstGeom>
          <a:solidFill>
            <a:srgbClr val="FFFFFF"/>
          </a:solidFill>
          <a:ln>
            <a:solidFill>
              <a:srgbClr val="39527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r>
              <a:rPr lang="ru-RU" sz="1400" b="1" spc="-1" dirty="0">
                <a:solidFill>
                  <a:srgbClr val="0070C0"/>
                </a:solidFill>
                <a:latin typeface="Arial"/>
                <a:ea typeface="Times New Roman"/>
              </a:rPr>
              <a:t>Отделение </a:t>
            </a:r>
            <a:r>
              <a:rPr lang="ru-RU" sz="1400" b="1" spc="-1" dirty="0" err="1">
                <a:solidFill>
                  <a:srgbClr val="0070C0"/>
                </a:solidFill>
                <a:latin typeface="Arial"/>
                <a:ea typeface="Times New Roman"/>
              </a:rPr>
              <a:t>СБЕРБанка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5"/>
          <p:cNvSpPr/>
          <p:nvPr/>
        </p:nvSpPr>
        <p:spPr>
          <a:xfrm>
            <a:off x="725510" y="139842"/>
            <a:ext cx="110237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БУРЛИНСКОГО </a:t>
            </a: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</a:rPr>
              <a:t>РАЙОНА АЛТАЙСКОГО КРАЯ</a:t>
            </a:r>
            <a:endParaRPr lang="ru-RU" sz="1600" spc="-1" dirty="0"/>
          </a:p>
        </p:txBody>
      </p:sp>
      <p:sp>
        <p:nvSpPr>
          <p:cNvPr id="129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0" name="Прямоугольник 4"/>
          <p:cNvSpPr/>
          <p:nvPr/>
        </p:nvSpPr>
        <p:spPr>
          <a:xfrm>
            <a:off x="1990080" y="980640"/>
            <a:ext cx="9576720" cy="3832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000" spc="-1" dirty="0"/>
              <a:t>МБОУ «</a:t>
            </a:r>
            <a:r>
              <a:rPr lang="ru-RU" sz="2000" spc="-1" dirty="0" err="1"/>
              <a:t>Новопесчанская</a:t>
            </a:r>
            <a:r>
              <a:rPr lang="ru-RU" sz="2000" spc="-1" dirty="0"/>
              <a:t> СОШ»</a:t>
            </a:r>
          </a:p>
        </p:txBody>
      </p:sp>
      <p:sp>
        <p:nvSpPr>
          <p:cNvPr id="131" name="Прямоугольник 7"/>
          <p:cNvSpPr/>
          <p:nvPr/>
        </p:nvSpPr>
        <p:spPr>
          <a:xfrm>
            <a:off x="6022800" y="1500120"/>
            <a:ext cx="5000400" cy="55869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ДИРЕКТОР: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Arial"/>
              </a:rPr>
              <a:t>Алексеева Ирина Михайловна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32" name="Прямая соединительная линия 8"/>
          <p:cNvSpPr/>
          <p:nvPr/>
        </p:nvSpPr>
        <p:spPr>
          <a:xfrm>
            <a:off x="2665080" y="1857240"/>
            <a:ext cx="360" cy="4752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Rectangle 1"/>
          <p:cNvSpPr/>
          <p:nvPr/>
        </p:nvSpPr>
        <p:spPr>
          <a:xfrm>
            <a:off x="6094440" y="2316834"/>
            <a:ext cx="4857480" cy="1057212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КОНТАКТЫ: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8(385-72) 26-3-38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en-US" dirty="0"/>
              <a:t>brl_nsoh@mail.ru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35" name="Picture 2" descr="C:\Users\Пользователь\Desktop\unnamed.png"/>
          <p:cNvPicPr/>
          <p:nvPr/>
        </p:nvPicPr>
        <p:blipFill>
          <a:blip r:embed="rId2"/>
          <a:stretch/>
        </p:blipFill>
        <p:spPr>
          <a:xfrm>
            <a:off x="6237360" y="2428920"/>
            <a:ext cx="658800" cy="4284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2" descr="C:\Users\Пользователь\Desktop\Логотипы школа\7.jpg"/>
          <p:cNvPicPr/>
          <p:nvPr/>
        </p:nvPicPr>
        <p:blipFill>
          <a:blip r:embed="rId3"/>
          <a:stretch/>
        </p:blipFill>
        <p:spPr>
          <a:xfrm>
            <a:off x="236520" y="2786040"/>
            <a:ext cx="2214360" cy="221436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19"/>
          <p:cNvSpPr/>
          <p:nvPr/>
        </p:nvSpPr>
        <p:spPr>
          <a:xfrm>
            <a:off x="8053061" y="3777641"/>
            <a:ext cx="3142800" cy="1728250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В 2023-2024 учебном году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C00000"/>
                </a:solidFill>
                <a:latin typeface="Arial"/>
              </a:rPr>
              <a:t>82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</a:rPr>
              <a:t> учащихся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</a:rPr>
              <a:t>11 учителей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Средняя наполняемость классов -</a:t>
            </a:r>
            <a:r>
              <a:rPr lang="ru-RU" sz="1600" b="1" spc="-1" dirty="0">
                <a:solidFill>
                  <a:srgbClr val="C00000"/>
                </a:solidFill>
                <a:latin typeface="Arial"/>
              </a:rPr>
              <a:t>8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</a:rPr>
              <a:t> человек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39" name="Прямоугольник 20"/>
          <p:cNvSpPr/>
          <p:nvPr/>
        </p:nvSpPr>
        <p:spPr>
          <a:xfrm>
            <a:off x="522360" y="1857240"/>
            <a:ext cx="1704600" cy="321480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Arial"/>
                <a:ea typeface="Times New Roman"/>
              </a:rPr>
              <a:t>О ШКОЛЕ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0" y="3632061"/>
            <a:ext cx="4308231" cy="3041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49" y="1331467"/>
            <a:ext cx="1675501" cy="21949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5"/>
          <p:cNvSpPr/>
          <p:nvPr/>
        </p:nvSpPr>
        <p:spPr>
          <a:xfrm>
            <a:off x="762825" y="130209"/>
            <a:ext cx="110237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БУРЛИНСКОГО </a:t>
            </a: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</a:rPr>
              <a:t>РАЙОНА АЛТАЙСКОГО КРАЯ</a:t>
            </a:r>
            <a:endParaRPr lang="ru-RU" sz="1600" spc="-1" dirty="0"/>
          </a:p>
        </p:txBody>
      </p:sp>
      <p:sp>
        <p:nvSpPr>
          <p:cNvPr id="141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2" name="Прямоугольник 4"/>
          <p:cNvSpPr/>
          <p:nvPr/>
        </p:nvSpPr>
        <p:spPr>
          <a:xfrm>
            <a:off x="2951280" y="980640"/>
            <a:ext cx="8615520" cy="4417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400" spc="-1" dirty="0"/>
              <a:t>МБОУ «</a:t>
            </a:r>
            <a:r>
              <a:rPr lang="ru-RU" sz="2400" spc="-1" dirty="0" err="1"/>
              <a:t>Новопесчанская</a:t>
            </a:r>
            <a:r>
              <a:rPr lang="ru-RU" sz="2400" spc="-1" dirty="0"/>
              <a:t> СОШ»</a:t>
            </a:r>
          </a:p>
        </p:txBody>
      </p:sp>
      <p:sp>
        <p:nvSpPr>
          <p:cNvPr id="143" name="Прямоугольник 7"/>
          <p:cNvSpPr/>
          <p:nvPr/>
        </p:nvSpPr>
        <p:spPr>
          <a:xfrm>
            <a:off x="414900" y="880032"/>
            <a:ext cx="2142720" cy="321480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>
                <a:solidFill>
                  <a:srgbClr val="C00000"/>
                </a:solidFill>
                <a:latin typeface="Arial"/>
                <a:ea typeface="Times New Roman"/>
              </a:rPr>
              <a:t>ВАКАНСИИ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4" name="Rectangle 1"/>
          <p:cNvSpPr/>
          <p:nvPr/>
        </p:nvSpPr>
        <p:spPr>
          <a:xfrm>
            <a:off x="3202020" y="1477826"/>
            <a:ext cx="8386740" cy="2899255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u="sng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УЧИТЕЛЬ РУССКОГО ЯЗЫКА И ЛИТЕРАТУРЫ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Основная нагрузка - 18 часов в неделю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Дополнительная нагрузка :</a:t>
            </a:r>
            <a:endParaRPr lang="ru-RU" sz="1600" b="0" strike="noStrike" spc="-1" dirty="0">
              <a:latin typeface="Arial"/>
            </a:endParaRPr>
          </a:p>
          <a:p>
            <a:pPr indent="-216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 классное руководство;</a:t>
            </a:r>
            <a:endParaRPr lang="ru-RU" sz="1600" b="0" strike="noStrike" spc="-1" dirty="0">
              <a:latin typeface="Arial"/>
            </a:endParaRPr>
          </a:p>
          <a:p>
            <a:pPr indent="-216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внеурочная деятельность;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- </a:t>
            </a:r>
            <a:r>
              <a:rPr lang="ru-RU" sz="1600" b="1" spc="-1" dirty="0">
                <a:solidFill>
                  <a:srgbClr val="002060"/>
                </a:solidFill>
                <a:latin typeface="Arial"/>
                <a:ea typeface="Times New Roman"/>
              </a:rPr>
              <a:t>з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аместитель директора по воспитательной работе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Заработная плата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 –  от 25 тыс. руб.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u="sng" spc="-1" dirty="0">
                <a:solidFill>
                  <a:srgbClr val="FF0000"/>
                </a:solidFill>
                <a:latin typeface="Arial"/>
                <a:ea typeface="Times New Roman"/>
              </a:rPr>
              <a:t>ДИРЕКТОР ШКОЛЫ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полный ра</a:t>
            </a:r>
            <a:r>
              <a:rPr lang="ru-RU" sz="1600" b="1" spc="-1" dirty="0">
                <a:solidFill>
                  <a:srgbClr val="FF0000"/>
                </a:solidFill>
                <a:latin typeface="Arial"/>
                <a:ea typeface="Times New Roman"/>
              </a:rPr>
              <a:t>бочий день – 7ч15 мин для жен., 8 ч для мужчин;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FF0000"/>
                </a:solidFill>
                <a:latin typeface="Arial"/>
                <a:ea typeface="Times New Roman"/>
              </a:rPr>
              <a:t>Дополнительная нагрузка: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1 час в неделю педагогической нагрузки.</a:t>
            </a: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45" name="Прямая соединительная линия 8"/>
          <p:cNvSpPr/>
          <p:nvPr/>
        </p:nvSpPr>
        <p:spPr>
          <a:xfrm>
            <a:off x="2950920" y="1928520"/>
            <a:ext cx="360" cy="475272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7" name="Picture 2" descr="C:\Users\Пользователь\Desktop\Логотипы школа\61.jpg"/>
          <p:cNvPicPr/>
          <p:nvPr/>
        </p:nvPicPr>
        <p:blipFill>
          <a:blip r:embed="rId2"/>
          <a:stretch/>
        </p:blipFill>
        <p:spPr>
          <a:xfrm>
            <a:off x="236520" y="3857760"/>
            <a:ext cx="2499840" cy="199980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6"/>
          <p:cNvSpPr/>
          <p:nvPr/>
        </p:nvSpPr>
        <p:spPr>
          <a:xfrm>
            <a:off x="164880" y="2214720"/>
            <a:ext cx="2642760" cy="79260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УЧИТЕЛЬ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0070C0"/>
                </a:solidFill>
                <a:latin typeface="Arial"/>
              </a:rPr>
              <a:t>Русского языка и литературы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" name="Прямоугольник 16"/>
          <p:cNvSpPr/>
          <p:nvPr/>
        </p:nvSpPr>
        <p:spPr>
          <a:xfrm>
            <a:off x="200880" y="1364289"/>
            <a:ext cx="2642760" cy="32478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0070C0"/>
                </a:solidFill>
                <a:latin typeface="Arial"/>
                <a:ea typeface="Times New Roman"/>
              </a:rPr>
              <a:t>Директор школы</a:t>
            </a:r>
            <a:endParaRPr lang="ru-RU" sz="1600" b="1" strike="noStrike" spc="-1" dirty="0">
              <a:solidFill>
                <a:srgbClr val="0070C0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Box 3"/>
          <p:cNvSpPr/>
          <p:nvPr/>
        </p:nvSpPr>
        <p:spPr>
          <a:xfrm>
            <a:off x="1191240" y="128395"/>
            <a:ext cx="105822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solidFill>
                  <a:srgbClr val="002060"/>
                </a:solidFill>
                <a:latin typeface="Times New Roman"/>
              </a:rPr>
              <a:t>БУРЛИНСКОГО </a:t>
            </a: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РАЙОНА АЛТАЙСКОГО КРАЯ</a:t>
            </a:r>
            <a:endParaRPr lang="ru-RU" sz="2400" spc="-1" dirty="0"/>
          </a:p>
        </p:txBody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438080" y="3357000"/>
            <a:ext cx="7128360" cy="1728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ctr">
              <a:lnSpc>
                <a:spcPct val="80000"/>
              </a:lnSpc>
              <a:buNone/>
            </a:pPr>
            <a:br/>
            <a:br/>
            <a:br/>
            <a:br/>
            <a:br/>
            <a:br/>
            <a:br/>
            <a:br/>
            <a:br/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523" name="Прямоугольник 1"/>
          <p:cNvSpPr/>
          <p:nvPr/>
        </p:nvSpPr>
        <p:spPr>
          <a:xfrm>
            <a:off x="4294080" y="2967480"/>
            <a:ext cx="7128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4" name="Прямоугольник 4"/>
          <p:cNvSpPr/>
          <p:nvPr/>
        </p:nvSpPr>
        <p:spPr>
          <a:xfrm>
            <a:off x="4906440" y="3366360"/>
            <a:ext cx="6867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0000"/>
                </a:solidFill>
                <a:latin typeface="Arial Black"/>
              </a:rPr>
              <a:t>СПАСИБО ЗА ВНИМАНИЕ!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37" y="1714860"/>
            <a:ext cx="3272143" cy="45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453</Words>
  <Application>Microsoft Office PowerPoint</Application>
  <PresentationFormat>Произвольный</PresentationFormat>
  <Paragraphs>92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Akrobat Black</vt:lpstr>
      <vt:lpstr>Akrobat Bold</vt:lpstr>
      <vt:lpstr>Arial</vt:lpstr>
      <vt:lpstr>Arial Black</vt:lpstr>
      <vt:lpstr>StarSymbol</vt:lpstr>
      <vt:lpstr>Symbol</vt:lpstr>
      <vt:lpstr>Times New Roman</vt:lpstr>
      <vt:lpstr>Wingdings</vt:lpstr>
      <vt:lpstr>Office Theme</vt:lpstr>
      <vt:lpstr>Office Theme</vt:lpstr>
      <vt:lpstr>            ВАКАНСИИ ПЕДАГОГИЧЕСКИХ РАБОТНИКОВ ОБРАЗОВАТЕЛЬНЫХ ОРГАНИЗАЦИЙ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subject/>
  <dc:creator>Дмитрий Волков</dc:creator>
  <dc:description/>
  <cp:lastModifiedBy>Admin</cp:lastModifiedBy>
  <cp:revision>323</cp:revision>
  <dcterms:created xsi:type="dcterms:W3CDTF">2018-08-01T05:22:08Z</dcterms:created>
  <dcterms:modified xsi:type="dcterms:W3CDTF">2024-02-19T02:06:02Z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Notes">
    <vt:i4>4</vt:i4>
  </property>
  <property fmtid="{D5CDD505-2E9C-101B-9397-08002B2CF9AE}" pid="8" name="PresentationFormat">
    <vt:lpwstr>Произвольный</vt:lpwstr>
  </property>
  <property fmtid="{D5CDD505-2E9C-101B-9397-08002B2CF9AE}" pid="9" name="ScenarioTags">
    <vt:lpwstr/>
  </property>
  <property fmtid="{D5CDD505-2E9C-101B-9397-08002B2CF9AE}" pid="10" name="Slides">
    <vt:i4>41</vt:i4>
  </property>
</Properties>
</file>