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22" r:id="rId3"/>
    <p:sldId id="338" r:id="rId4"/>
    <p:sldId id="331" r:id="rId5"/>
    <p:sldId id="323" r:id="rId6"/>
    <p:sldId id="325" r:id="rId7"/>
    <p:sldId id="326" r:id="rId8"/>
    <p:sldId id="332" r:id="rId9"/>
    <p:sldId id="327" r:id="rId10"/>
    <p:sldId id="328" r:id="rId11"/>
    <p:sldId id="329" r:id="rId12"/>
    <p:sldId id="330" r:id="rId13"/>
    <p:sldId id="333" r:id="rId14"/>
    <p:sldId id="334" r:id="rId15"/>
    <p:sldId id="335" r:id="rId16"/>
    <p:sldId id="336" r:id="rId17"/>
    <p:sldId id="337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84A1E8"/>
    <a:srgbClr val="F3C4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17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chemeClr val="bg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white">
          <a:xfrm>
            <a:off x="0" y="0"/>
            <a:ext cx="9144000" cy="4935538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rgbClr val="84A1E8"/>
                </a:solidFill>
              </a:defRPr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254500" y="5638800"/>
            <a:ext cx="1079500" cy="603250"/>
            <a:chOff x="2680" y="3678"/>
            <a:chExt cx="680" cy="380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200" b="1">
                  <a:solidFill>
                    <a:schemeClr val="tx2"/>
                  </a:solidFill>
                  <a:latin typeface="Verdana" pitchFamily="34" charset="0"/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92" name="Rectangle 20"/>
          <p:cNvSpPr>
            <a:spLocks noChangeArrowheads="1"/>
          </p:cNvSpPr>
          <p:nvPr/>
        </p:nvSpPr>
        <p:spPr bwMode="gray">
          <a:xfrm>
            <a:off x="-9525" y="4935538"/>
            <a:ext cx="1282700" cy="222250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093" name="Object 21"/>
          <p:cNvGraphicFramePr>
            <a:graphicFrameLocks noChangeAspect="1"/>
          </p:cNvGraphicFramePr>
          <p:nvPr/>
        </p:nvGraphicFramePr>
        <p:xfrm>
          <a:off x="1279525" y="5054600"/>
          <a:ext cx="235108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Image" r:id="rId3" imgW="2539683" imgH="609524" progId="">
                  <p:embed/>
                </p:oleObj>
              </mc:Choice>
              <mc:Fallback>
                <p:oleObj name="Image" r:id="rId3" imgW="2539683" imgH="609524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9525" y="5054600"/>
                        <a:ext cx="235108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chemeClr val="accent1">
                                    <a:gamma/>
                                    <a:tint val="72941"/>
                                    <a:invGamma/>
                                    <a:alpha val="39999"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4" name="Object 22"/>
          <p:cNvGraphicFramePr>
            <a:graphicFrameLocks noChangeAspect="1"/>
          </p:cNvGraphicFramePr>
          <p:nvPr/>
        </p:nvGraphicFramePr>
        <p:xfrm>
          <a:off x="0" y="3500438"/>
          <a:ext cx="1266825" cy="143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Image" r:id="rId5" imgW="2539683" imgH="2539683" progId="">
                  <p:embed/>
                </p:oleObj>
              </mc:Choice>
              <mc:Fallback>
                <p:oleObj name="Image" r:id="rId5" imgW="2539683" imgH="2539683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500438"/>
                        <a:ext cx="1266825" cy="1430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chemeClr val="accent1">
                                    <a:gamma/>
                                    <a:tint val="72941"/>
                                    <a:invGamma/>
                                    <a:alpha val="39999"/>
                                  </a:scheme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5" name="Rectangle 23"/>
          <p:cNvSpPr>
            <a:spLocks noChangeArrowheads="1"/>
          </p:cNvSpPr>
          <p:nvPr/>
        </p:nvSpPr>
        <p:spPr bwMode="invGray">
          <a:xfrm>
            <a:off x="1266825" y="1125538"/>
            <a:ext cx="2368550" cy="4535487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invGray">
          <a:xfrm flipH="1">
            <a:off x="8221663" y="0"/>
            <a:ext cx="95250" cy="20605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invGray">
          <a:xfrm>
            <a:off x="611188" y="1916113"/>
            <a:ext cx="7921625" cy="1584325"/>
          </a:xfrm>
          <a:prstGeom prst="rect">
            <a:avLst/>
          </a:prstGeom>
          <a:noFill/>
          <a:ln w="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06CA6-5C59-40AE-A171-3C549636E3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3363"/>
            <a:ext cx="2057400" cy="62769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019800" cy="62769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63104-0547-4756-84C7-3738BBDCB2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713" y="233363"/>
            <a:ext cx="7862887" cy="5635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62063"/>
            <a:ext cx="8229600" cy="5248275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505200" y="6448425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fld id="{0924BC19-0961-4371-BDB3-F0D8A67B50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ADB44-7E26-412E-8420-EA06FACE87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65A54-D780-4B18-897D-9BEAB2D835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8D274-FC13-4E4A-BC45-990C77C46E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9FAF2-D17D-40F7-9FCE-35855BBE0D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5C315-7CE2-4AE6-8A30-0456630B4D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604E-19AD-4EAC-90FD-AA8F97D6AF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AAD64-B9C1-4260-94E3-387831548D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25535-A5B7-4B91-8DDD-846F6524E1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invGray">
          <a:xfrm>
            <a:off x="1403350" y="0"/>
            <a:ext cx="7740650" cy="1052513"/>
          </a:xfrm>
          <a:prstGeom prst="rect">
            <a:avLst/>
          </a:prstGeom>
          <a:solidFill>
            <a:schemeClr val="tx2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05575"/>
            <a:ext cx="2514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6477000"/>
            <a:ext cx="18288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448425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71ABD331-0854-4944-99C9-5E804BCD3EE1}" type="slidenum">
              <a:rPr lang="en-US"/>
              <a:pPr/>
              <a:t>‹#›</a:t>
            </a:fld>
            <a:endParaRPr lang="en-US"/>
          </a:p>
        </p:txBody>
      </p:sp>
      <p:graphicFrame>
        <p:nvGraphicFramePr>
          <p:cNvPr id="1045" name="Object 21"/>
          <p:cNvGraphicFramePr>
            <a:graphicFrameLocks noChangeAspect="1"/>
          </p:cNvGraphicFramePr>
          <p:nvPr/>
        </p:nvGraphicFramePr>
        <p:xfrm>
          <a:off x="0" y="0"/>
          <a:ext cx="971550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Image" r:id="rId15" imgW="2539683" imgH="2539683" progId="">
                  <p:embed/>
                </p:oleObj>
              </mc:Choice>
              <mc:Fallback>
                <p:oleObj name="Image" r:id="rId15" imgW="2539683" imgH="2539683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71550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3E78C6">
                                    <a:gamma/>
                                    <a:tint val="72941"/>
                                    <a:invGamma/>
                                    <a:alpha val="39999"/>
                                  </a:srgbClr>
                                </a:gs>
                                <a:gs pos="100000">
                                  <a:srgbClr val="3E78C6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invGray">
          <a:xfrm>
            <a:off x="971550" y="0"/>
            <a:ext cx="431800" cy="1052513"/>
          </a:xfrm>
          <a:prstGeom prst="rect">
            <a:avLst/>
          </a:prstGeom>
          <a:solidFill>
            <a:schemeClr val="tx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47713" y="233363"/>
            <a:ext cx="78628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3C43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-214338"/>
            <a:ext cx="7862887" cy="1063628"/>
          </a:xfrm>
        </p:spPr>
        <p:txBody>
          <a:bodyPr/>
          <a:lstStyle/>
          <a:p>
            <a:br>
              <a:rPr lang="ru-RU" dirty="0"/>
            </a:br>
            <a:r>
              <a:rPr lang="ru-RU" sz="3600" b="1" dirty="0"/>
              <a:t>Введение ФОП и переход на обновлённые ФГОС СОО</a:t>
            </a:r>
            <a:endParaRPr lang="en-US" b="1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14282" y="1428736"/>
            <a:ext cx="8229600" cy="4676771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Основные моменты введения ФОП и перехода на обновлённые ФГОС СОО.</a:t>
            </a:r>
          </a:p>
        </p:txBody>
      </p:sp>
      <p:sp>
        <p:nvSpPr>
          <p:cNvPr id="67648" name="Rectangle 64"/>
          <p:cNvSpPr>
            <a:spLocks noChangeArrowheads="1"/>
          </p:cNvSpPr>
          <p:nvPr/>
        </p:nvSpPr>
        <p:spPr bwMode="auto">
          <a:xfrm>
            <a:off x="467544" y="868798"/>
            <a:ext cx="750099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4000" dirty="0"/>
              <a:t> </a:t>
            </a:r>
          </a:p>
          <a:p>
            <a:pPr lvl="0"/>
            <a:endParaRPr lang="ru-RU" sz="4000" dirty="0"/>
          </a:p>
          <a:p>
            <a:pPr lvl="0"/>
            <a:endParaRPr lang="ru-RU" sz="4000" dirty="0"/>
          </a:p>
          <a:p>
            <a:pPr lvl="0"/>
            <a:endParaRPr lang="ru-RU" sz="4000" dirty="0"/>
          </a:p>
          <a:p>
            <a:pPr lvl="0">
              <a:buFont typeface="Arial" pitchFamily="34" charset="0"/>
              <a:buChar char="•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Готовность школы к переходу на             обновлённые ФГОС и ФОП.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solidFill>
                <a:schemeClr val="bg1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chemeClr val="bg1"/>
                </a:solidFill>
              </a:rPr>
              <a:t>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Учебный план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  <a:defRPr/>
            </a:pPr>
            <a:r>
              <a:rPr lang="ru-RU" sz="2400" dirty="0"/>
              <a:t>3. Включение на углубленном уровне </a:t>
            </a:r>
            <a:r>
              <a:rPr lang="ru-RU" sz="2400" dirty="0">
                <a:solidFill>
                  <a:srgbClr val="FF0000"/>
                </a:solidFill>
              </a:rPr>
              <a:t>обществознания.</a:t>
            </a:r>
            <a:endParaRPr lang="ru-RU" sz="2400" dirty="0"/>
          </a:p>
          <a:p>
            <a:pPr marL="0" indent="0" algn="just">
              <a:buNone/>
              <a:defRPr/>
            </a:pPr>
            <a:r>
              <a:rPr lang="ru-RU" sz="2400" dirty="0"/>
              <a:t>4. Содержание таких предметов, как </a:t>
            </a:r>
            <a:r>
              <a:rPr lang="ru-RU" sz="2400" dirty="0">
                <a:solidFill>
                  <a:srgbClr val="FF0000"/>
                </a:solidFill>
              </a:rPr>
              <a:t>"Право" и "Экономика"</a:t>
            </a:r>
            <a:r>
              <a:rPr lang="ru-RU" sz="2400" dirty="0"/>
              <a:t>, интегрировано в предмет "Обществознание" базового и углубленного уровня.</a:t>
            </a:r>
          </a:p>
          <a:p>
            <a:pPr marL="0" indent="0" algn="just">
              <a:buNone/>
              <a:defRPr/>
            </a:pPr>
            <a:r>
              <a:rPr lang="ru-RU" sz="2400" dirty="0"/>
              <a:t>5. </a:t>
            </a:r>
            <a:r>
              <a:rPr lang="ru-RU" sz="2400" b="1" dirty="0">
                <a:solidFill>
                  <a:srgbClr val="002060"/>
                </a:solidFill>
              </a:rPr>
              <a:t>Содержание учебного предмета "Астрономия" вошло в «Физика»;</a:t>
            </a:r>
            <a:endParaRPr lang="ru-RU" sz="2400" dirty="0"/>
          </a:p>
          <a:p>
            <a:pPr marL="0" indent="0" algn="just">
              <a:buNone/>
              <a:defRPr/>
            </a:pPr>
            <a:r>
              <a:rPr lang="ru-RU" sz="2400" dirty="0"/>
              <a:t>6. Содержание учебных предметов </a:t>
            </a:r>
            <a:r>
              <a:rPr lang="ru-RU" sz="2400" dirty="0">
                <a:solidFill>
                  <a:srgbClr val="FF0000"/>
                </a:solidFill>
              </a:rPr>
              <a:t>"Естествознание" и "Экология"</a:t>
            </a:r>
            <a:r>
              <a:rPr lang="ru-RU" sz="2400" dirty="0"/>
              <a:t> включено в такие учебные предметы как "Биология", "Химия", «Физика».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Учебный план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  <a:defRPr/>
            </a:pPr>
            <a:r>
              <a:rPr lang="ru-RU" sz="2400" dirty="0"/>
              <a:t>7. </a:t>
            </a:r>
            <a:r>
              <a:rPr lang="ru-RU" dirty="0"/>
              <a:t>Содержание учебного предмета </a:t>
            </a:r>
            <a:r>
              <a:rPr lang="ru-RU" dirty="0">
                <a:solidFill>
                  <a:srgbClr val="FF0000"/>
                </a:solidFill>
              </a:rPr>
              <a:t>"Россия в мире" </a:t>
            </a:r>
            <a:r>
              <a:rPr lang="ru-RU" dirty="0"/>
              <a:t>вошло в учебные предметы "История" и "Обществознание".</a:t>
            </a:r>
          </a:p>
          <a:p>
            <a:pPr marL="0" indent="0" algn="just"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8.</a:t>
            </a:r>
            <a:r>
              <a:rPr lang="ru-RU" dirty="0"/>
              <a:t> </a:t>
            </a:r>
            <a:r>
              <a:rPr lang="ru-RU" b="1" dirty="0">
                <a:solidFill>
                  <a:srgbClr val="002060"/>
                </a:solidFill>
              </a:rPr>
              <a:t>Обязательное проведение входной диагностики в 10 классе.</a:t>
            </a:r>
            <a:endParaRPr lang="ru-RU" dirty="0"/>
          </a:p>
          <a:p>
            <a:pPr marL="0" indent="0" algn="just">
              <a:buNone/>
              <a:defRPr/>
            </a:pPr>
            <a:r>
              <a:rPr lang="ru-RU" b="1" dirty="0">
                <a:solidFill>
                  <a:srgbClr val="002060"/>
                </a:solidFill>
              </a:rPr>
              <a:t>9. Увеличение количества часов на русский язык (2 ч. – в 10 </a:t>
            </a:r>
            <a:r>
              <a:rPr lang="ru-RU" b="1" dirty="0" err="1">
                <a:solidFill>
                  <a:srgbClr val="002060"/>
                </a:solidFill>
              </a:rPr>
              <a:t>кл</a:t>
            </a:r>
            <a:r>
              <a:rPr lang="ru-RU" b="1" dirty="0">
                <a:solidFill>
                  <a:srgbClr val="002060"/>
                </a:solidFill>
              </a:rPr>
              <a:t>. + 2 ч. – в 11 </a:t>
            </a:r>
            <a:r>
              <a:rPr lang="ru-RU" b="1" dirty="0" err="1">
                <a:solidFill>
                  <a:srgbClr val="002060"/>
                </a:solidFill>
              </a:rPr>
              <a:t>кл</a:t>
            </a:r>
            <a:r>
              <a:rPr lang="ru-RU" b="1" dirty="0">
                <a:solidFill>
                  <a:srgbClr val="002060"/>
                </a:solidFill>
              </a:rPr>
              <a:t>. = 4 часа).</a:t>
            </a:r>
            <a:endParaRPr lang="ru-RU" dirty="0"/>
          </a:p>
          <a:p>
            <a:pPr marL="0" indent="0" algn="just">
              <a:buNone/>
              <a:defRPr/>
            </a:pPr>
            <a:r>
              <a:rPr lang="ru-RU" b="1" dirty="0">
                <a:solidFill>
                  <a:srgbClr val="002060"/>
                </a:solidFill>
              </a:rPr>
              <a:t>10. Математика: алгебра и начала математического анализа + геометрия  теория вероятности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Федеральный учебный план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sz="2000" dirty="0"/>
              <a:t>► Социально экономический профиль (математика (У)  и обществознание (У) );</a:t>
            </a:r>
          </a:p>
          <a:p>
            <a:pPr marL="0" indent="0" algn="just">
              <a:buNone/>
              <a:defRPr/>
            </a:pPr>
            <a:r>
              <a:rPr lang="ru-RU" sz="2000" dirty="0"/>
              <a:t>►социально экономический профиль (география (У), обществознание (У); </a:t>
            </a:r>
          </a:p>
          <a:p>
            <a:pPr marL="0" indent="0" algn="just">
              <a:buNone/>
              <a:defRPr/>
            </a:pPr>
            <a:r>
              <a:rPr lang="ru-RU" sz="2000" dirty="0"/>
              <a:t>► социально экономический профиль (математика (У), обществознание (У), география (У));</a:t>
            </a:r>
          </a:p>
          <a:p>
            <a:pPr marL="0" indent="0">
              <a:buNone/>
              <a:defRPr/>
            </a:pPr>
            <a:r>
              <a:rPr lang="ru-RU" sz="2000" dirty="0">
                <a:solidFill>
                  <a:srgbClr val="C00000"/>
                </a:solidFill>
              </a:rPr>
              <a:t>► </a:t>
            </a:r>
            <a:r>
              <a:rPr lang="ru-RU" sz="2000" b="1" dirty="0">
                <a:solidFill>
                  <a:srgbClr val="C00000"/>
                </a:solidFill>
              </a:rPr>
              <a:t>универсальный профиль 2 учебных предмета (У) определяет ОО </a:t>
            </a:r>
            <a:r>
              <a:rPr lang="ru-RU" sz="2000" b="1" dirty="0">
                <a:solidFill>
                  <a:srgbClr val="002060"/>
                </a:solidFill>
              </a:rPr>
              <a:t>(если берем РЯР и РЛР, то по этим предметам сдается ГИА);</a:t>
            </a:r>
            <a:endParaRPr lang="ru-RU" sz="2000" dirty="0"/>
          </a:p>
          <a:p>
            <a:pPr marL="0" indent="0">
              <a:buNone/>
              <a:defRPr/>
            </a:pPr>
            <a:r>
              <a:rPr lang="ru-RU" sz="2000" dirty="0"/>
              <a:t>►технологический профиль с изучением родного языка/родной литературы (математика (У) и физика (У);</a:t>
            </a:r>
          </a:p>
          <a:p>
            <a:pPr marL="0" indent="0">
              <a:buNone/>
              <a:defRPr/>
            </a:pPr>
            <a:r>
              <a:rPr lang="ru-RU" sz="2000" dirty="0"/>
              <a:t>► (технологический профиль с изучением родного языка/родной литературы(математика (У) и информатика (У);</a:t>
            </a:r>
          </a:p>
          <a:p>
            <a:pPr marL="0" indent="0">
              <a:buNone/>
              <a:defRPr/>
            </a:pPr>
            <a:r>
              <a:rPr lang="ru-RU" sz="2000" dirty="0"/>
              <a:t>► естественно - научный профиль с изучением родного языка/родной литературы (химия (У)  и биология (У));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Федеральный учебный план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sz="2400" dirty="0"/>
              <a:t>гуманитарный профиль с изучением родного языка/родной литературы (обществознание (У) и литература (У));</a:t>
            </a:r>
          </a:p>
          <a:p>
            <a:pPr marL="0" indent="0">
              <a:buNone/>
              <a:defRPr/>
            </a:pPr>
            <a:r>
              <a:rPr lang="ru-RU" sz="2400" dirty="0"/>
              <a:t>►универсальный профиль с изучением родного языка/родной литературы (2 учебных предмета (У) определяет ОО);</a:t>
            </a:r>
          </a:p>
          <a:p>
            <a:pPr marL="0" indent="0">
              <a:buNone/>
              <a:defRPr/>
            </a:pPr>
            <a:r>
              <a:rPr lang="ru-RU" sz="2400" dirty="0"/>
              <a:t>► гуманитарный профиль (иностранный язык (У) и литература (У);</a:t>
            </a:r>
          </a:p>
          <a:p>
            <a:pPr marL="0" indent="0">
              <a:buNone/>
              <a:defRPr/>
            </a:pPr>
            <a:r>
              <a:rPr lang="ru-RU" sz="2400" dirty="0"/>
              <a:t>►гуманитарный профиль (история (У) и литература (У)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Готовность школы к введению обновлённых ФГОС СОО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- Февраль 2023 года в школе проведён на педагогический совет с рассмотрением данного  вопроса;</a:t>
            </a:r>
          </a:p>
          <a:p>
            <a:r>
              <a:rPr lang="ru-RU" sz="2400" dirty="0"/>
              <a:t>- изучены законодательные  документы Министерства просвещения РФ, методические рекомендации Министерства образования и науки Алтайского края.     </a:t>
            </a:r>
          </a:p>
          <a:p>
            <a:r>
              <a:rPr lang="ru-RU" sz="2400" dirty="0"/>
              <a:t>-приказом по школе создана рабочая группа  по разработке ФОП СОО  и  введению  обновленных ФГОС и перехода на ФОП, утвержден план-график мероприятий,  которым  были определены сроки и этапы работы.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500834"/>
            <a:ext cx="1828800" cy="203179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В мае проведена определённая работа  с выпускниками основной школы, т. е. с учащимися  9 класса и их родителями.</a:t>
            </a:r>
          </a:p>
          <a:p>
            <a:r>
              <a:rPr lang="ru-RU" sz="3200" dirty="0"/>
              <a:t> Будущие 10-классники  уже выбрали  необходимые предметы для углубленного изучения  в соответствии с   учебным  планом  на 2023-2024 учебный год.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Готовность школы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В связи с этими нововведениями  прошли родительские собрания.</a:t>
            </a:r>
          </a:p>
          <a:p>
            <a:r>
              <a:rPr lang="ru-RU" sz="2400" dirty="0"/>
              <a:t>  Вся необходимая информация  и документы размещены на официальном сайте школы в разделе «Документы» , в подразделе «Основные документы».</a:t>
            </a:r>
          </a:p>
          <a:p>
            <a:r>
              <a:rPr lang="ru-RU" sz="2400" dirty="0"/>
              <a:t>На сегодняшний день в школе разработана ФООП СОО,  идет разработка локальных актов,  корректировка учебных планов и рабочих программ по предметам.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Готовность школы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По направлению  организационно-методической поддержки  каждого учителя  сформирована   система  наставничества для профессионального роста молодых специалистов.</a:t>
            </a:r>
          </a:p>
          <a:p>
            <a:r>
              <a:rPr lang="ru-RU" sz="2400" dirty="0"/>
              <a:t> 7 педагогов коллектива школы приступят  в средней школе к работе по обновленным ФГОС, 5 из них уже прошли курсы повышения квалификации, 2 – проходят в данный момент. </a:t>
            </a:r>
          </a:p>
          <a:p>
            <a:r>
              <a:rPr lang="ru-RU" sz="2400" dirty="0"/>
              <a:t> В школе имеются условия для введения обновленных ФГОС и перехода на ФОП.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Изменения в законодательстве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2063"/>
            <a:ext cx="8229600" cy="5381647"/>
          </a:xfrm>
        </p:spPr>
        <p:txBody>
          <a:bodyPr/>
          <a:lstStyle/>
          <a:p>
            <a:pPr marL="514350" indent="-514350" algn="just">
              <a:buAutoNum type="arabicPeriod"/>
              <a:defRPr/>
            </a:pPr>
            <a:r>
              <a:rPr lang="ru-RU" sz="2400" dirty="0"/>
              <a:t>Федеральный закон от 24.09.2022   № 371-ФЗ   «О внесении изменений в Федеральный закон «Об образовании в Российской Федерации» и статью 1 Федерального закона «Об обязательных требованиях в Российской Федерации»</a:t>
            </a:r>
          </a:p>
          <a:p>
            <a:pPr marL="0" indent="0" algn="just">
              <a:buNone/>
              <a:defRPr/>
            </a:pPr>
            <a:r>
              <a:rPr lang="ru-RU" sz="2400" i="1" dirty="0"/>
              <a:t>2.Согласно статьям 1, 2 Федерального закона № 371-ФЗ термин </a:t>
            </a:r>
            <a:r>
              <a:rPr lang="ru-RU" sz="2400" b="1" i="1" dirty="0">
                <a:solidFill>
                  <a:srgbClr val="C00000"/>
                </a:solidFill>
              </a:rPr>
              <a:t>«примерные программы» </a:t>
            </a:r>
            <a:r>
              <a:rPr lang="ru-RU" sz="2400" i="1" dirty="0"/>
              <a:t>на уровне начального общего, основного общего и среднего общего образования </a:t>
            </a:r>
            <a:r>
              <a:rPr lang="ru-RU" sz="2400" b="1" i="1" dirty="0">
                <a:solidFill>
                  <a:srgbClr val="C00000"/>
                </a:solidFill>
              </a:rPr>
              <a:t>исключены из Федерального закона № 273-ФЗ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ФООП и ФОП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С введением в 2023 году федеральных основных общеобразовательных программ (ФООП) для каждого уровня образования появилась и федеральная рабочая программа воспитания.</a:t>
            </a:r>
          </a:p>
          <a:p>
            <a:r>
              <a:rPr lang="ru-RU" dirty="0"/>
              <a:t>ФОП — </a:t>
            </a:r>
            <a:r>
              <a:rPr lang="ru-RU"/>
              <a:t>это федеральная образовательная </a:t>
            </a:r>
            <a:r>
              <a:rPr lang="ru-RU" dirty="0"/>
              <a:t>программа для конкретного уровня образования, а ФООП — все программы в целом.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Company Name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ФООП СОО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В ФООП прописаны технологии, методы и приемы работы. Они обязательны к исполнению.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b="1" u="sng" dirty="0">
                <a:solidFill>
                  <a:srgbClr val="C00000"/>
                </a:solidFill>
              </a:rPr>
              <a:t>Рабочая программа педагога </a:t>
            </a:r>
            <a:r>
              <a:rPr lang="ru-RU" b="1" dirty="0">
                <a:solidFill>
                  <a:srgbClr val="C00000"/>
                </a:solidFill>
              </a:rPr>
              <a:t>– это часть общеобразовательной программы соответствующего уровня.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Изменения в нормативной базе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643966" cy="5286412"/>
          </a:xfrm>
        </p:spPr>
        <p:txBody>
          <a:bodyPr/>
          <a:lstStyle/>
          <a:p>
            <a:pPr>
              <a:defRPr/>
            </a:pPr>
            <a:r>
              <a:rPr lang="ru-RU" sz="1600" b="1" u="sng" dirty="0"/>
              <a:t>Ст.12 ФЗ № 273, п. 6.2</a:t>
            </a:r>
            <a:endParaRPr lang="ru-RU" sz="1600" dirty="0"/>
          </a:p>
          <a:p>
            <a:pPr>
              <a:defRPr/>
            </a:pPr>
            <a:r>
              <a:rPr lang="ru-RU" sz="2400" dirty="0"/>
              <a:t> Организация, осуществляющая образовательную деятельность при разработке соответствующей общеобразовательной программы</a:t>
            </a:r>
            <a:r>
              <a:rPr lang="ru-RU" sz="2400" b="1" dirty="0"/>
              <a:t> вправе </a:t>
            </a:r>
            <a:r>
              <a:rPr lang="ru-RU" sz="2400" dirty="0"/>
              <a:t>предусмотреть </a:t>
            </a:r>
            <a:r>
              <a:rPr lang="ru-RU" sz="2400" dirty="0">
                <a:solidFill>
                  <a:srgbClr val="FF0000"/>
                </a:solidFill>
              </a:rPr>
              <a:t>перераспределение предусмотренного в федеральном учебном плане времени на изучение учебных предметов, </a:t>
            </a:r>
            <a:r>
              <a:rPr lang="ru-RU" sz="2400" dirty="0"/>
              <a:t>по которым </a:t>
            </a:r>
            <a:r>
              <a:rPr lang="ru-RU" sz="2400" u="sng" dirty="0"/>
              <a:t>не проводится государственная итоговая аттестация</a:t>
            </a:r>
            <a:r>
              <a:rPr lang="ru-RU" sz="2400" dirty="0"/>
              <a:t>, </a:t>
            </a:r>
            <a:r>
              <a:rPr lang="ru-RU" sz="2400" b="1" dirty="0">
                <a:solidFill>
                  <a:srgbClr val="002060"/>
                </a:solidFill>
              </a:rPr>
              <a:t>в пользу изучения иных учебных предметов, в том числе на организацию углубленного изучения отдельных учебных предметов и профильное обучение </a:t>
            </a:r>
            <a:r>
              <a:rPr lang="ru-RU" sz="2000" dirty="0"/>
              <a:t>(вступает в силу с 01.01.23 г.)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Изменения ФГОС СОО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  <a:cs typeface="Arial"/>
              </a:rPr>
              <a:t>Приказ Министерства просвещения РФ </a:t>
            </a:r>
            <a:endParaRPr lang="ru-RU" dirty="0"/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  <a:cs typeface="Arial"/>
              </a:rPr>
              <a:t>от 12.08.2022   № 732</a:t>
            </a:r>
            <a:endParaRPr lang="ru-R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i="1" u="sng" dirty="0">
                <a:solidFill>
                  <a:srgbClr val="002060"/>
                </a:solidFill>
                <a:latin typeface="Calibri"/>
                <a:cs typeface="Arial"/>
              </a:rPr>
              <a:t>Чего коснулись изменения?</a:t>
            </a:r>
            <a:endParaRPr lang="ru-R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- </a:t>
            </a:r>
            <a:r>
              <a:rPr lang="ru-RU" b="1" i="1" dirty="0">
                <a:latin typeface="Calibri"/>
                <a:cs typeface="Arial"/>
              </a:rPr>
              <a:t>Требований </a:t>
            </a: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к результатам освоения </a:t>
            </a:r>
            <a:r>
              <a:rPr lang="ru-RU" b="1" i="1" dirty="0">
                <a:latin typeface="Calibri"/>
                <a:cs typeface="Arial"/>
              </a:rPr>
              <a:t>основной образовательной программы</a:t>
            </a: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;</a:t>
            </a:r>
            <a:endParaRPr lang="ru-R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-  </a:t>
            </a:r>
            <a:r>
              <a:rPr lang="ru-RU" b="1" i="1" dirty="0">
                <a:latin typeface="Calibri"/>
                <a:cs typeface="Arial"/>
              </a:rPr>
              <a:t>Основной образовательной программы </a:t>
            </a: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в части </a:t>
            </a:r>
            <a:r>
              <a:rPr lang="ru-RU" b="1" i="1" dirty="0" err="1">
                <a:solidFill>
                  <a:srgbClr val="FF0000"/>
                </a:solidFill>
                <a:latin typeface="Calibri"/>
                <a:cs typeface="Arial"/>
              </a:rPr>
              <a:t>СанПиН</a:t>
            </a: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;</a:t>
            </a:r>
            <a:endParaRPr lang="ru-R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- </a:t>
            </a:r>
            <a:r>
              <a:rPr lang="ru-RU" b="1" i="1" dirty="0">
                <a:latin typeface="Calibri"/>
                <a:cs typeface="Arial"/>
              </a:rPr>
              <a:t>Предметных </a:t>
            </a: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областей и предметов</a:t>
            </a:r>
            <a:endParaRPr lang="ru-R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- Объема </a:t>
            </a:r>
            <a:r>
              <a:rPr lang="ru-RU" b="1" i="1" dirty="0">
                <a:latin typeface="Calibri"/>
                <a:cs typeface="Arial"/>
              </a:rPr>
              <a:t>аудиторной</a:t>
            </a: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 нагрузки</a:t>
            </a:r>
            <a:endParaRPr lang="ru-R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- Учебного плана</a:t>
            </a:r>
            <a:endParaRPr lang="ru-RU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- </a:t>
            </a:r>
            <a:r>
              <a:rPr lang="ru-RU" b="1" i="1" dirty="0">
                <a:latin typeface="Calibri"/>
                <a:cs typeface="Arial"/>
              </a:rPr>
              <a:t>Программы</a:t>
            </a:r>
            <a:r>
              <a:rPr lang="ru-RU" b="1" i="1" dirty="0">
                <a:solidFill>
                  <a:srgbClr val="FF0000"/>
                </a:solidFill>
                <a:latin typeface="Calibri"/>
                <a:cs typeface="Arial"/>
              </a:rPr>
              <a:t> коррекционной </a:t>
            </a:r>
            <a:r>
              <a:rPr lang="ru-RU" b="1" i="1" dirty="0">
                <a:latin typeface="Calibri"/>
                <a:cs typeface="Arial"/>
              </a:rPr>
              <a:t>работы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Когда начинаем работать?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53040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000" dirty="0">
                <a:solidFill>
                  <a:prstClr val="black"/>
                </a:solidFill>
                <a:latin typeface="Calibri"/>
                <a:cs typeface="Arial"/>
              </a:rPr>
              <a:t>Не  позднее </a:t>
            </a:r>
            <a:r>
              <a:rPr lang="ru-RU" sz="4000" u="sng" dirty="0">
                <a:solidFill>
                  <a:srgbClr val="FF0000"/>
                </a:solidFill>
                <a:latin typeface="Calibri"/>
                <a:cs typeface="Arial"/>
              </a:rPr>
              <a:t>1 сентября 2023 года в 10 классах</a:t>
            </a:r>
            <a:r>
              <a:rPr lang="ru-RU" sz="4000" dirty="0">
                <a:solidFill>
                  <a:srgbClr val="FF0000"/>
                </a:solidFill>
                <a:latin typeface="Calibri"/>
                <a:cs typeface="Arial"/>
              </a:rPr>
              <a:t> </a:t>
            </a:r>
            <a:endParaRPr lang="ru-RU" sz="4000" dirty="0"/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000" dirty="0">
                <a:solidFill>
                  <a:prstClr val="black"/>
                </a:solidFill>
                <a:latin typeface="Calibri"/>
                <a:cs typeface="Arial"/>
              </a:rPr>
              <a:t>основные общеобразовательные программы  подлежат </a:t>
            </a:r>
            <a:r>
              <a:rPr lang="ru-RU" sz="4000" b="1" dirty="0">
                <a:solidFill>
                  <a:srgbClr val="FF0000"/>
                </a:solidFill>
                <a:latin typeface="Calibri"/>
                <a:cs typeface="Arial"/>
              </a:rPr>
              <a:t>приведению в соответствие  с федеральными основными общеобразовательными программами</a:t>
            </a:r>
            <a:r>
              <a:rPr lang="ru-RU" b="1" dirty="0">
                <a:solidFill>
                  <a:srgbClr val="FF0000"/>
                </a:solidFill>
                <a:latin typeface="Calibri"/>
                <a:cs typeface="Arial"/>
              </a:rPr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ФООП СОО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spcBef>
                <a:spcPts val="0"/>
              </a:spcBef>
              <a:buNone/>
              <a:defRPr/>
            </a:pPr>
            <a:r>
              <a:rPr lang="ru-RU" sz="1400" b="1" dirty="0">
                <a:solidFill>
                  <a:srgbClr val="002060"/>
                </a:solidFill>
              </a:rPr>
              <a:t>ЦЕЛЕВОЙ РАЗДЕЛ:</a:t>
            </a:r>
            <a:endParaRPr lang="ru-RU" sz="14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пояснительная записка</a:t>
            </a:r>
            <a:endParaRPr lang="ru-RU" sz="20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планируемые результаты освоения обучающимися ФОП СОО</a:t>
            </a:r>
            <a:endParaRPr lang="ru-RU" sz="20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система оценки достижения планируемых результатов ФОП СОО</a:t>
            </a:r>
            <a:endParaRPr lang="ru-RU" sz="20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endParaRPr lang="ru-RU" sz="1400" dirty="0">
              <a:solidFill>
                <a:prstClr val="black"/>
              </a:solidFill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r>
              <a:rPr lang="ru-RU" sz="1400" b="1" dirty="0">
                <a:solidFill>
                  <a:srgbClr val="002060"/>
                </a:solidFill>
              </a:rPr>
              <a:t>СОДЕРЖАТЕЛЬНЫЙ РАЗДЕЛ:</a:t>
            </a:r>
            <a:endParaRPr lang="ru-RU" sz="14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b="1" u="sng" dirty="0">
                <a:solidFill>
                  <a:srgbClr val="FF0000"/>
                </a:solidFill>
              </a:rPr>
              <a:t>ФЕДЕРАЛЬНЫЕ</a:t>
            </a:r>
            <a:r>
              <a:rPr lang="ru-RU" sz="2000" dirty="0">
                <a:solidFill>
                  <a:prstClr val="black"/>
                </a:solidFill>
              </a:rPr>
              <a:t> рабочие программы учебных предметов (ФРП УП)</a:t>
            </a:r>
            <a:endParaRPr lang="ru-RU" sz="20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Программа формирования УУД</a:t>
            </a:r>
            <a:endParaRPr lang="ru-RU" sz="20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ФЕДЕРАЛЬНАЯ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рабочая программа воспитания</a:t>
            </a:r>
            <a:endParaRPr lang="ru-RU" sz="2000" dirty="0"/>
          </a:p>
          <a:p>
            <a:pPr marL="0" lvl="0" indent="0" algn="just">
              <a:spcBef>
                <a:spcPts val="0"/>
              </a:spcBef>
              <a:buNone/>
              <a:defRPr/>
            </a:pPr>
            <a:endParaRPr lang="ru-RU" sz="1400" dirty="0">
              <a:solidFill>
                <a:prstClr val="black"/>
              </a:solidFill>
            </a:endParaRPr>
          </a:p>
          <a:p>
            <a:pPr marL="0" lvl="0" indent="0" algn="just">
              <a:spcBef>
                <a:spcPts val="0"/>
              </a:spcBef>
              <a:buNone/>
              <a:defRPr/>
            </a:pPr>
            <a:r>
              <a:rPr lang="ru-RU" sz="1400" b="1" dirty="0">
                <a:solidFill>
                  <a:srgbClr val="002060"/>
                </a:solidFill>
              </a:rPr>
              <a:t>ОРГАНИЗАЦИОННЫЙ  РАЗДЕЛ:</a:t>
            </a:r>
            <a:endParaRPr lang="ru-RU" sz="14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</a:rPr>
              <a:t>ФЕДЕРАЛЬНЫЙ</a:t>
            </a:r>
            <a:r>
              <a:rPr lang="ru-RU" sz="2000" dirty="0">
                <a:solidFill>
                  <a:prstClr val="black"/>
                </a:solidFill>
              </a:rPr>
              <a:t> учебный план </a:t>
            </a:r>
            <a:endParaRPr lang="ru-RU" sz="20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</a:rPr>
              <a:t>ФЕДЕРАЛЬНЫЙ</a:t>
            </a:r>
            <a:r>
              <a:rPr lang="ru-RU" sz="2000" dirty="0">
                <a:solidFill>
                  <a:prstClr val="black"/>
                </a:solidFill>
              </a:rPr>
              <a:t> план внеурочной деятельности</a:t>
            </a:r>
            <a:endParaRPr lang="ru-RU" sz="2000" dirty="0"/>
          </a:p>
          <a:p>
            <a:pPr marL="0" lvl="0" indent="0" algn="just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</a:rPr>
              <a:t>ФЕДЕРАЛЬНЫЙ </a:t>
            </a:r>
            <a:r>
              <a:rPr lang="ru-RU" sz="2000" dirty="0">
                <a:solidFill>
                  <a:prstClr val="black"/>
                </a:solidFill>
              </a:rPr>
              <a:t>календарный учебный график</a:t>
            </a:r>
            <a:endParaRPr lang="ru-RU" sz="2000" dirty="0"/>
          </a:p>
          <a:p>
            <a:pPr marL="0" lvl="0" indent="0">
              <a:spcBef>
                <a:spcPts val="0"/>
              </a:spcBef>
              <a:buFontTx/>
              <a:buChar char="-"/>
              <a:defRPr/>
            </a:pP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</a:rPr>
              <a:t>ФЕДЕРАЛЬНЫЙ </a:t>
            </a:r>
            <a:r>
              <a:rPr lang="ru-RU" sz="2000" dirty="0">
                <a:solidFill>
                  <a:prstClr val="black"/>
                </a:solidFill>
              </a:rPr>
              <a:t>календарный план воспитательной работы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Учебный план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  <a:defRPr/>
            </a:pPr>
            <a:r>
              <a:rPr lang="ru-RU" dirty="0"/>
              <a:t>должен содержать </a:t>
            </a:r>
            <a:r>
              <a:rPr lang="ru-RU" u="sng" dirty="0"/>
              <a:t>не менее </a:t>
            </a:r>
            <a:r>
              <a:rPr lang="ru-RU" b="1" u="sng" dirty="0">
                <a:solidFill>
                  <a:srgbClr val="FF0000"/>
                </a:solidFill>
              </a:rPr>
              <a:t>13</a:t>
            </a:r>
            <a:r>
              <a:rPr lang="ru-RU" u="sng" dirty="0">
                <a:solidFill>
                  <a:srgbClr val="FF0000"/>
                </a:solidFill>
              </a:rPr>
              <a:t> </a:t>
            </a:r>
            <a:r>
              <a:rPr lang="ru-RU" u="sng" dirty="0"/>
              <a:t>учебных предметов </a:t>
            </a:r>
            <a:r>
              <a:rPr lang="ru-RU" dirty="0"/>
              <a:t>(</a:t>
            </a:r>
            <a:r>
              <a:rPr lang="ru-RU" b="1" dirty="0">
                <a:solidFill>
                  <a:srgbClr val="002060"/>
                </a:solidFill>
              </a:rPr>
              <a:t>русский язык, литература, иностранный язык, математика, информатика, история, география, обществознание, физика, химия, биология, физическая культура и основы безопасности жизнедеятельности</a:t>
            </a:r>
            <a:r>
              <a:rPr lang="ru-RU" dirty="0"/>
              <a:t>);</a:t>
            </a:r>
          </a:p>
          <a:p>
            <a:pPr marL="514350" indent="-514350">
              <a:buAutoNum type="arabicPeriod"/>
              <a:defRPr/>
            </a:pPr>
            <a:r>
              <a:rPr lang="ru-RU" dirty="0"/>
              <a:t>предусматривать изучение </a:t>
            </a:r>
            <a:r>
              <a:rPr lang="ru-RU" u="sng" dirty="0"/>
              <a:t>не менее </a:t>
            </a:r>
            <a:r>
              <a:rPr lang="ru-RU" dirty="0">
                <a:solidFill>
                  <a:srgbClr val="FF0000"/>
                </a:solidFill>
              </a:rPr>
              <a:t>2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учебных предметов на углубленном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уровне </a:t>
            </a:r>
            <a:r>
              <a:rPr lang="ru-RU" dirty="0"/>
              <a:t>в соответствии с выбранным профилем обучения;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ablon_dlya_prezentacii_kompyuternaya_tematika_prezentaciya_po_voprsoam_menedzhmenta_i_marketinga">
  <a:themeElements>
    <a:clrScheme name="sample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shablon_dlya_prezentacii_kompyuternaya_tematika_prezentaciya_po_voprsoam_menedzhmenta_i_marketinga</Template>
  <TotalTime>492</TotalTime>
  <Words>1045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Times New Roman</vt:lpstr>
      <vt:lpstr>Verdana</vt:lpstr>
      <vt:lpstr>Wingdings</vt:lpstr>
      <vt:lpstr>shablon_dlya_prezentacii_kompyuternaya_tematika_prezentaciya_po_voprsoam_menedzhmenta_i_marketinga</vt:lpstr>
      <vt:lpstr>Image</vt:lpstr>
      <vt:lpstr> Введение ФОП и переход на обновлённые ФГОС СОО</vt:lpstr>
      <vt:lpstr>Изменения в законодательстве</vt:lpstr>
      <vt:lpstr>ФООП и ФОП</vt:lpstr>
      <vt:lpstr>ФООП СОО</vt:lpstr>
      <vt:lpstr>Изменения в нормативной базе</vt:lpstr>
      <vt:lpstr>Изменения ФГОС СОО</vt:lpstr>
      <vt:lpstr>Когда начинаем работать?</vt:lpstr>
      <vt:lpstr>ФООП СОО</vt:lpstr>
      <vt:lpstr>Учебный план</vt:lpstr>
      <vt:lpstr>Учебный план</vt:lpstr>
      <vt:lpstr>Учебный план</vt:lpstr>
      <vt:lpstr>Федеральный учебный план</vt:lpstr>
      <vt:lpstr>Федеральный учебный план</vt:lpstr>
      <vt:lpstr>Готовность школы к введению обновлённых ФГОС СОО</vt:lpstr>
      <vt:lpstr>Презентация PowerPoint</vt:lpstr>
      <vt:lpstr>Готовность школы </vt:lpstr>
      <vt:lpstr>Готовность школы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 образовательное учреждение   дополнительного образования (повышения квалификации) специалистов «Мордовский республиканский институт образования»</dc:title>
  <dc:creator>User</dc:creator>
  <cp:lastModifiedBy>Igor Erko</cp:lastModifiedBy>
  <cp:revision>64</cp:revision>
  <dcterms:created xsi:type="dcterms:W3CDTF">2016-03-16T14:42:22Z</dcterms:created>
  <dcterms:modified xsi:type="dcterms:W3CDTF">2023-08-28T02:48:24Z</dcterms:modified>
</cp:coreProperties>
</file>