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6" r:id="rId2"/>
    <p:sldMasterId id="2147483672" r:id="rId3"/>
    <p:sldMasterId id="2147483678" r:id="rId4"/>
    <p:sldMasterId id="2147483684" r:id="rId5"/>
  </p:sldMasterIdLst>
  <p:sldIdLst>
    <p:sldId id="256" r:id="rId6"/>
    <p:sldId id="286" r:id="rId7"/>
    <p:sldId id="257" r:id="rId8"/>
    <p:sldId id="258" r:id="rId9"/>
    <p:sldId id="276" r:id="rId10"/>
    <p:sldId id="259" r:id="rId11"/>
    <p:sldId id="260" r:id="rId12"/>
    <p:sldId id="261" r:id="rId13"/>
    <p:sldId id="262" r:id="rId14"/>
    <p:sldId id="263" r:id="rId15"/>
    <p:sldId id="278" r:id="rId16"/>
    <p:sldId id="280" r:id="rId17"/>
    <p:sldId id="283" r:id="rId18"/>
    <p:sldId id="282" r:id="rId19"/>
    <p:sldId id="281" r:id="rId20"/>
    <p:sldId id="284" r:id="rId21"/>
    <p:sldId id="272" r:id="rId22"/>
    <p:sldId id="285" r:id="rId23"/>
    <p:sldId id="287" r:id="rId24"/>
    <p:sldId id="289" r:id="rId25"/>
    <p:sldId id="288" r:id="rId26"/>
    <p:sldId id="291" r:id="rId27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D5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12" y="-58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073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322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005595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5888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0149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485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0548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6813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005595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0725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3469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088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005595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5866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5204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005595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8278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695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8825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798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776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005595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842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465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021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2191999" cy="685799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767196" y="1329689"/>
            <a:ext cx="5786755" cy="6356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181727" y="3239769"/>
            <a:ext cx="6814184" cy="31959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005595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2191999" cy="685799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767196" y="1329689"/>
            <a:ext cx="5786755" cy="6356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181727" y="3239769"/>
            <a:ext cx="6814184" cy="31959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005595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985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2191999" cy="685799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767196" y="1329689"/>
            <a:ext cx="5786755" cy="6356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181727" y="3239769"/>
            <a:ext cx="6814184" cy="31959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005595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432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2191999" cy="685799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767196" y="1329689"/>
            <a:ext cx="5786755" cy="6356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181727" y="3239769"/>
            <a:ext cx="6814184" cy="31959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005595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146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2191999" cy="685799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767196" y="1329689"/>
            <a:ext cx="5786755" cy="6356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181727" y="3239769"/>
            <a:ext cx="6814184" cy="31959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005595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8/27/2023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763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sh_mudrost@mail.ru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54.jpeg"/><Relationship Id="rId4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6.png"/><Relationship Id="rId7" Type="http://schemas.openxmlformats.org/officeDocument/2006/relationships/image" Target="../media/image73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2.png"/><Relationship Id="rId5" Type="http://schemas.openxmlformats.org/officeDocument/2006/relationships/image" Target="../media/image71.jpeg"/><Relationship Id="rId4" Type="http://schemas.openxmlformats.org/officeDocument/2006/relationships/image" Target="../media/image70.jpeg"/><Relationship Id="rId9" Type="http://schemas.openxmlformats.org/officeDocument/2006/relationships/image" Target="../media/image7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shkolaburlinskaya-r22.gosweb.gosuslugi.ru/tochka-rosta/" TargetMode="External"/><Relationship Id="rId3" Type="http://schemas.openxmlformats.org/officeDocument/2006/relationships/image" Target="../media/image44.png"/><Relationship Id="rId7" Type="http://schemas.openxmlformats.org/officeDocument/2006/relationships/hyperlink" Target="https://drive.google.com/file/d/16GS0wg0INahF-w3c7a2n57J9AKSM9p-V/view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hyperlink" Target="https://ugochs22.ru/data/documents/ITOGI-Pozhar.-yarmarka-2023-Chelovek-dobroy-voli.pdf" TargetMode="External"/><Relationship Id="rId5" Type="http://schemas.openxmlformats.org/officeDocument/2006/relationships/hyperlink" Target="https://vk.com/app51409247#zbid" TargetMode="External"/><Relationship Id="rId10" Type="http://schemas.openxmlformats.org/officeDocument/2006/relationships/image" Target="../media/image43.emf"/><Relationship Id="rId4" Type="http://schemas.openxmlformats.org/officeDocument/2006/relationships/image" Target="../media/image12.png"/><Relationship Id="rId9" Type="http://schemas.openxmlformats.org/officeDocument/2006/relationships/package" Target="../embeddings/_________Microsoft_Word1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8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761" y="6844283"/>
            <a:ext cx="12191365" cy="0"/>
          </a:xfrm>
          <a:custGeom>
            <a:avLst/>
            <a:gdLst/>
            <a:ahLst/>
            <a:cxnLst/>
            <a:rect l="l" t="t" r="r" b="b"/>
            <a:pathLst>
              <a:path w="12191365">
                <a:moveTo>
                  <a:pt x="0" y="0"/>
                </a:moveTo>
                <a:lnTo>
                  <a:pt x="12191238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90600" y="2092451"/>
            <a:ext cx="10134600" cy="2261616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143000" y="2056002"/>
            <a:ext cx="9753599" cy="15901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4105"/>
              </a:lnSpc>
              <a:spcBef>
                <a:spcPts val="100"/>
              </a:spcBef>
            </a:pPr>
            <a:r>
              <a:rPr sz="3600" spc="5" dirty="0" err="1">
                <a:solidFill>
                  <a:schemeClr val="tx2">
                    <a:lumMod val="75000"/>
                  </a:schemeClr>
                </a:solidFill>
              </a:rPr>
              <a:t>Центр</a:t>
            </a:r>
            <a:r>
              <a:rPr sz="3600" spc="-3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sz="3600" spc="-15" dirty="0" err="1" smtClean="0">
                <a:solidFill>
                  <a:schemeClr val="tx2">
                    <a:lumMod val="75000"/>
                  </a:schemeClr>
                </a:solidFill>
              </a:rPr>
              <a:t>образования</a:t>
            </a:r>
            <a:r>
              <a:rPr sz="3600" spc="5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sz="3600" spc="-55" dirty="0">
                <a:solidFill>
                  <a:srgbClr val="C00000"/>
                </a:solidFill>
              </a:rPr>
              <a:t>«Точка</a:t>
            </a:r>
            <a:r>
              <a:rPr sz="3600" dirty="0">
                <a:solidFill>
                  <a:srgbClr val="C00000"/>
                </a:solidFill>
              </a:rPr>
              <a:t> </a:t>
            </a:r>
            <a:r>
              <a:rPr sz="3600" dirty="0" err="1">
                <a:solidFill>
                  <a:srgbClr val="C00000"/>
                </a:solidFill>
              </a:rPr>
              <a:t>роста</a:t>
            </a:r>
            <a:r>
              <a:rPr sz="3600" dirty="0" smtClean="0">
                <a:solidFill>
                  <a:srgbClr val="C00000"/>
                </a:solidFill>
              </a:rPr>
              <a:t>»</a:t>
            </a:r>
            <a:r>
              <a:rPr lang="ru-RU" sz="3600" dirty="0" smtClean="0">
                <a:solidFill>
                  <a:srgbClr val="C00000"/>
                </a:solidFill>
              </a:rPr>
              <a:t> 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современный ресурс для развития потенциала одаренных, успешных обучающихся»</a:t>
            </a:r>
            <a:endParaRPr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81355" y="96011"/>
            <a:ext cx="3781044" cy="126644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316211" y="0"/>
            <a:ext cx="2875787" cy="257860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9291066" y="5428589"/>
            <a:ext cx="2451735" cy="13978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5890">
              <a:lnSpc>
                <a:spcPct val="100000"/>
              </a:lnSpc>
              <a:spcBef>
                <a:spcPts val="100"/>
              </a:spcBef>
            </a:pPr>
            <a:r>
              <a:rPr lang="ru-RU" b="1" dirty="0" err="1" smtClean="0">
                <a:solidFill>
                  <a:srgbClr val="333333"/>
                </a:solidFill>
                <a:latin typeface="Times New Roman"/>
                <a:cs typeface="Times New Roman"/>
              </a:rPr>
              <a:t>Костырко</a:t>
            </a:r>
            <a:r>
              <a:rPr lang="ru-RU" b="1" dirty="0" smtClean="0">
                <a:solidFill>
                  <a:srgbClr val="333333"/>
                </a:solidFill>
                <a:latin typeface="Times New Roman"/>
                <a:cs typeface="Times New Roman"/>
              </a:rPr>
              <a:t> Л. А. руководитель центра «Точка Роста» МБОУ «</a:t>
            </a:r>
            <a:r>
              <a:rPr lang="ru-RU" b="1" dirty="0" err="1" smtClean="0">
                <a:solidFill>
                  <a:srgbClr val="333333"/>
                </a:solidFill>
                <a:latin typeface="Times New Roman"/>
                <a:cs typeface="Times New Roman"/>
              </a:rPr>
              <a:t>Бурлинская</a:t>
            </a:r>
            <a:r>
              <a:rPr lang="ru-RU" b="1" dirty="0" smtClean="0">
                <a:solidFill>
                  <a:srgbClr val="333333"/>
                </a:solidFill>
                <a:latin typeface="Times New Roman"/>
                <a:cs typeface="Times New Roman"/>
              </a:rPr>
              <a:t> СОШ»</a:t>
            </a:r>
            <a:endParaRPr sz="1800" dirty="0">
              <a:latin typeface="Times New Roman"/>
              <a:cs typeface="Times New Roman"/>
            </a:endParaRPr>
          </a:p>
          <a:p>
            <a:pPr marL="184785">
              <a:lnSpc>
                <a:spcPct val="100000"/>
              </a:lnSpc>
            </a:pPr>
            <a:r>
              <a:rPr lang="en-US" b="1" u="heavy" spc="-5" dirty="0" smtClean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Times New Roman"/>
                <a:cs typeface="Times New Roman"/>
                <a:hlinkClick r:id="rId6"/>
              </a:rPr>
              <a:t>Lyu_kos</a:t>
            </a:r>
            <a:r>
              <a:rPr sz="1800" b="1" u="heavy" spc="-5" dirty="0" smtClean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Times New Roman"/>
                <a:cs typeface="Times New Roman"/>
                <a:hlinkClick r:id="rId6"/>
              </a:rPr>
              <a:t>@mail.ru</a:t>
            </a:r>
            <a:endParaRPr sz="1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45819" y="135127"/>
            <a:ext cx="996632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 err="1" smtClean="0">
                <a:solidFill>
                  <a:srgbClr val="006FC0"/>
                </a:solidFill>
              </a:rPr>
              <a:t>Дополнительные</a:t>
            </a:r>
            <a:r>
              <a:rPr spc="-5" dirty="0" smtClean="0">
                <a:solidFill>
                  <a:srgbClr val="006FC0"/>
                </a:solidFill>
              </a:rPr>
              <a:t> </a:t>
            </a:r>
            <a:r>
              <a:rPr spc="-10" dirty="0">
                <a:solidFill>
                  <a:srgbClr val="2D75B6"/>
                </a:solidFill>
              </a:rPr>
              <a:t>общеобразовательные</a:t>
            </a:r>
            <a:r>
              <a:rPr spc="-20" dirty="0">
                <a:solidFill>
                  <a:srgbClr val="2D75B6"/>
                </a:solidFill>
              </a:rPr>
              <a:t> </a:t>
            </a:r>
            <a:r>
              <a:rPr spc="-5" dirty="0">
                <a:solidFill>
                  <a:srgbClr val="2D75B6"/>
                </a:solidFill>
              </a:rPr>
              <a:t>общеразвивающие</a:t>
            </a:r>
            <a:r>
              <a:rPr spc="-25" dirty="0">
                <a:solidFill>
                  <a:srgbClr val="2D75B6"/>
                </a:solidFill>
              </a:rPr>
              <a:t> </a:t>
            </a:r>
            <a:r>
              <a:rPr dirty="0">
                <a:solidFill>
                  <a:srgbClr val="2D75B6"/>
                </a:solidFill>
              </a:rPr>
              <a:t>программы </a:t>
            </a:r>
            <a:r>
              <a:rPr spc="-30" dirty="0">
                <a:solidFill>
                  <a:srgbClr val="DA0000"/>
                </a:solidFill>
              </a:rPr>
              <a:t>«Точка</a:t>
            </a:r>
            <a:r>
              <a:rPr spc="-15" dirty="0">
                <a:solidFill>
                  <a:srgbClr val="DA0000"/>
                </a:solidFill>
              </a:rPr>
              <a:t> </a:t>
            </a:r>
            <a:r>
              <a:rPr dirty="0">
                <a:solidFill>
                  <a:srgbClr val="DA0000"/>
                </a:solidFill>
              </a:rPr>
              <a:t>роста»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891387" y="487963"/>
            <a:ext cx="10741660" cy="109220"/>
            <a:chOff x="891387" y="487963"/>
            <a:chExt cx="10741660" cy="109220"/>
          </a:xfrm>
        </p:grpSpPr>
        <p:sp>
          <p:nvSpPr>
            <p:cNvPr id="4" name="object 4"/>
            <p:cNvSpPr/>
            <p:nvPr/>
          </p:nvSpPr>
          <p:spPr>
            <a:xfrm>
              <a:off x="901293" y="497869"/>
              <a:ext cx="10721975" cy="89535"/>
            </a:xfrm>
            <a:custGeom>
              <a:avLst/>
              <a:gdLst/>
              <a:ahLst/>
              <a:cxnLst/>
              <a:rect l="l" t="t" r="r" b="b"/>
              <a:pathLst>
                <a:path w="10721975" h="89534">
                  <a:moveTo>
                    <a:pt x="10721594" y="0"/>
                  </a:moveTo>
                  <a:lnTo>
                    <a:pt x="0" y="0"/>
                  </a:lnTo>
                  <a:lnTo>
                    <a:pt x="0" y="89251"/>
                  </a:lnTo>
                  <a:lnTo>
                    <a:pt x="10721594" y="89251"/>
                  </a:lnTo>
                  <a:lnTo>
                    <a:pt x="10721594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01293" y="497869"/>
              <a:ext cx="10721975" cy="89535"/>
            </a:xfrm>
            <a:custGeom>
              <a:avLst/>
              <a:gdLst/>
              <a:ahLst/>
              <a:cxnLst/>
              <a:rect l="l" t="t" r="r" b="b"/>
              <a:pathLst>
                <a:path w="10721975" h="89534">
                  <a:moveTo>
                    <a:pt x="0" y="89251"/>
                  </a:moveTo>
                  <a:lnTo>
                    <a:pt x="10721594" y="89251"/>
                  </a:lnTo>
                  <a:lnTo>
                    <a:pt x="10721594" y="0"/>
                  </a:lnTo>
                  <a:lnTo>
                    <a:pt x="0" y="0"/>
                  </a:lnTo>
                  <a:lnTo>
                    <a:pt x="0" y="89251"/>
                  </a:lnTo>
                  <a:close/>
                </a:path>
              </a:pathLst>
            </a:custGeom>
            <a:ln w="1981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4343400" y="1981200"/>
            <a:ext cx="6788150" cy="11413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81000" y="990600"/>
            <a:ext cx="11588877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600" b="1" dirty="0">
                <a:solidFill>
                  <a:srgbClr val="005595"/>
                </a:solidFill>
                <a:latin typeface="Times New Roman"/>
                <a:cs typeface="Times New Roman"/>
              </a:rPr>
              <a:t>На</a:t>
            </a:r>
            <a:r>
              <a:rPr sz="1600" b="1" spc="5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005595"/>
                </a:solidFill>
                <a:latin typeface="Times New Roman"/>
                <a:cs typeface="Times New Roman"/>
              </a:rPr>
              <a:t>базе</a:t>
            </a:r>
            <a:r>
              <a:rPr sz="1600" b="1" spc="-15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005595"/>
                </a:solidFill>
                <a:latin typeface="Times New Roman"/>
                <a:cs typeface="Times New Roman"/>
              </a:rPr>
              <a:t>Центра</a:t>
            </a:r>
            <a:r>
              <a:rPr sz="1600" b="1" spc="10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005595"/>
                </a:solidFill>
                <a:latin typeface="Times New Roman"/>
                <a:cs typeface="Times New Roman"/>
              </a:rPr>
              <a:t>образования</a:t>
            </a:r>
            <a:r>
              <a:rPr sz="1600" b="1" spc="-30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1600" b="1" spc="-25" dirty="0">
                <a:solidFill>
                  <a:srgbClr val="005595"/>
                </a:solidFill>
                <a:latin typeface="Times New Roman"/>
                <a:cs typeface="Times New Roman"/>
              </a:rPr>
              <a:t>«Точка</a:t>
            </a:r>
            <a:r>
              <a:rPr sz="1600" b="1" spc="10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005595"/>
                </a:solidFill>
                <a:latin typeface="Times New Roman"/>
                <a:cs typeface="Times New Roman"/>
              </a:rPr>
              <a:t>роста»</a:t>
            </a:r>
            <a:r>
              <a:rPr sz="1600" b="1" spc="-5" dirty="0">
                <a:solidFill>
                  <a:srgbClr val="005595"/>
                </a:solidFill>
                <a:latin typeface="Times New Roman"/>
                <a:cs typeface="Times New Roman"/>
              </a:rPr>
              <a:t> по</a:t>
            </a:r>
            <a:r>
              <a:rPr sz="1600" b="1" spc="10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 err="1">
                <a:solidFill>
                  <a:srgbClr val="005595"/>
                </a:solidFill>
                <a:latin typeface="Times New Roman"/>
                <a:cs typeface="Times New Roman"/>
              </a:rPr>
              <a:t>программам</a:t>
            </a:r>
            <a:r>
              <a:rPr sz="1600" b="1" spc="-15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lang="ru-RU" sz="1600" b="1" spc="-15" dirty="0" smtClean="0">
                <a:solidFill>
                  <a:srgbClr val="005595"/>
                </a:solidFill>
                <a:latin typeface="Times New Roman"/>
                <a:cs typeface="Times New Roman"/>
              </a:rPr>
              <a:t>общего </a:t>
            </a:r>
            <a:r>
              <a:rPr sz="1600" b="1" spc="-5" dirty="0" err="1" smtClean="0">
                <a:solidFill>
                  <a:srgbClr val="005595"/>
                </a:solidFill>
                <a:latin typeface="Times New Roman"/>
                <a:cs typeface="Times New Roman"/>
              </a:rPr>
              <a:t>образования</a:t>
            </a:r>
            <a:r>
              <a:rPr sz="1600" b="1" spc="-30" dirty="0" smtClean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 err="1" smtClean="0">
                <a:solidFill>
                  <a:srgbClr val="005595"/>
                </a:solidFill>
                <a:latin typeface="Times New Roman"/>
                <a:cs typeface="Times New Roman"/>
              </a:rPr>
              <a:t>занима</a:t>
            </a:r>
            <a:r>
              <a:rPr lang="ru-RU" sz="1600" b="1" spc="-5" dirty="0" err="1" smtClean="0">
                <a:solidFill>
                  <a:srgbClr val="005595"/>
                </a:solidFill>
                <a:latin typeface="Times New Roman"/>
                <a:cs typeface="Times New Roman"/>
              </a:rPr>
              <a:t>лись</a:t>
            </a:r>
            <a:r>
              <a:rPr lang="ru-RU" sz="1600" b="1" spc="-5" dirty="0" smtClean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1600" b="1" spc="10" dirty="0" smtClean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lang="ru-RU" sz="1600" b="1" spc="10" dirty="0" smtClean="0">
                <a:solidFill>
                  <a:srgbClr val="005595"/>
                </a:solidFill>
                <a:latin typeface="Times New Roman"/>
                <a:cs typeface="Times New Roman"/>
              </a:rPr>
              <a:t>324</a:t>
            </a:r>
            <a:r>
              <a:rPr sz="1600" b="1" spc="-5" dirty="0" smtClean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1600" b="1" spc="-15" dirty="0" err="1">
                <a:solidFill>
                  <a:srgbClr val="005595"/>
                </a:solidFill>
                <a:latin typeface="Times New Roman"/>
                <a:cs typeface="Times New Roman"/>
              </a:rPr>
              <a:t>обучающихся</a:t>
            </a:r>
            <a:r>
              <a:rPr sz="1600" b="1" spc="-5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lang="ru-RU" sz="1600" b="1" spc="-5" dirty="0" smtClean="0">
                <a:solidFill>
                  <a:srgbClr val="005595"/>
                </a:solidFill>
                <a:latin typeface="Times New Roman"/>
                <a:cs typeface="Times New Roman"/>
              </a:rPr>
              <a:t>7-9 классов и 63 ученика  </a:t>
            </a:r>
            <a:r>
              <a:rPr lang="ru-RU" sz="1600" b="1" spc="-5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lang="ru-RU" sz="1600" b="1" spc="-5" dirty="0" smtClean="0">
                <a:solidFill>
                  <a:srgbClr val="005595"/>
                </a:solidFill>
                <a:latin typeface="Times New Roman"/>
                <a:cs typeface="Times New Roman"/>
              </a:rPr>
              <a:t> на занятиях внеурочной деятельности  </a:t>
            </a:r>
            <a:r>
              <a:rPr lang="ru-RU" sz="1600" b="1" spc="-5" dirty="0">
                <a:solidFill>
                  <a:srgbClr val="005595"/>
                </a:solidFill>
                <a:latin typeface="Times New Roman"/>
                <a:cs typeface="Times New Roman"/>
              </a:rPr>
              <a:t>6</a:t>
            </a:r>
            <a:r>
              <a:rPr lang="ru-RU" sz="1600" b="1" spc="-5" dirty="0" smtClean="0">
                <a:solidFill>
                  <a:srgbClr val="005595"/>
                </a:solidFill>
                <a:latin typeface="Times New Roman"/>
                <a:cs typeface="Times New Roman"/>
              </a:rPr>
              <a:t>-9</a:t>
            </a:r>
            <a:r>
              <a:rPr sz="1600" b="1" spc="-20" dirty="0" smtClean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 err="1">
                <a:solidFill>
                  <a:srgbClr val="005595"/>
                </a:solidFill>
                <a:latin typeface="Times New Roman"/>
                <a:cs typeface="Times New Roman"/>
              </a:rPr>
              <a:t>классов</a:t>
            </a:r>
            <a:r>
              <a:rPr sz="1600" b="1" spc="-10" dirty="0" smtClean="0">
                <a:solidFill>
                  <a:srgbClr val="005595"/>
                </a:solidFill>
                <a:latin typeface="Times New Roman"/>
                <a:cs typeface="Times New Roman"/>
              </a:rPr>
              <a:t>.</a:t>
            </a:r>
            <a:endParaRPr sz="1600" dirty="0">
              <a:latin typeface="Times New Roman"/>
              <a:cs typeface="Times New Roman"/>
            </a:endParaRPr>
          </a:p>
        </p:txBody>
      </p:sp>
      <p:pic>
        <p:nvPicPr>
          <p:cNvPr id="38" name="object 3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09959" y="0"/>
            <a:ext cx="611124" cy="632460"/>
          </a:xfrm>
          <a:prstGeom prst="rect">
            <a:avLst/>
          </a:prstGeom>
        </p:spPr>
      </p:pic>
      <p:graphicFrame>
        <p:nvGraphicFramePr>
          <p:cNvPr id="44" name="Таблица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75342"/>
              </p:ext>
            </p:extLst>
          </p:nvPr>
        </p:nvGraphicFramePr>
        <p:xfrm>
          <a:off x="1219200" y="1922144"/>
          <a:ext cx="9372600" cy="4416552"/>
        </p:xfrm>
        <a:graphic>
          <a:graphicData uri="http://schemas.openxmlformats.org/drawingml/2006/table">
            <a:tbl>
              <a:tblPr/>
              <a:tblGrid>
                <a:gridCol w="9372600"/>
              </a:tblGrid>
              <a:tr h="3013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1800" spc="-3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2022-2023 учебном</a:t>
                      </a:r>
                      <a:r>
                        <a:rPr lang="ru-RU" sz="1800" spc="-2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r>
                        <a:rPr lang="ru-RU" sz="1800" spc="-65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1800" spc="-2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Центре</a:t>
                      </a:r>
                      <a:r>
                        <a:rPr lang="ru-RU" sz="1800" spc="-5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«Точка</a:t>
                      </a:r>
                      <a:r>
                        <a:rPr lang="ru-RU" sz="1800" spc="-3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роста»</a:t>
                      </a:r>
                      <a:r>
                        <a:rPr lang="ru-RU" sz="1800" spc="-55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реализовывались следующие  образовательные </a:t>
                      </a:r>
                      <a:r>
                        <a:rPr lang="ru-RU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программы</a:t>
                      </a:r>
                      <a:endParaRPr lang="ru-RU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Учебные курсы:</a:t>
                      </a:r>
                      <a:endParaRPr lang="ru-RU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1) 7 класс  Учебный курс «Практическая </a:t>
                      </a:r>
                      <a:r>
                        <a:rPr lang="ru-RU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биология» (Иванова С. П.)</a:t>
                      </a:r>
                      <a:endParaRPr lang="ru-RU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lvl="0" indent="0" algn="just" defTabSz="91440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2) 8 класс  Учебный курс «Физика в задачах и экспериментах</a:t>
                      </a:r>
                      <a:r>
                        <a:rPr lang="ru-RU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 </a:t>
                      </a:r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4F81B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kumimoji="0" lang="ru-RU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F81B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Костырко</a:t>
                      </a:r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4F81B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 Л. А.)</a:t>
                      </a:r>
                      <a:endParaRPr kumimoji="0" lang="ru-RU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4F81BD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18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 9 класс  Учебный курс «Учимся решать задачи по химии</a:t>
                      </a:r>
                      <a:r>
                        <a:rPr lang="ru-RU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 (</a:t>
                      </a:r>
                      <a:r>
                        <a:rPr lang="ru-RU" sz="18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Скрипник</a:t>
                      </a:r>
                      <a:r>
                        <a:rPr lang="ru-RU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Л. И.)</a:t>
                      </a:r>
                      <a:endParaRPr lang="ru-RU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Курсы внеурочной деятельности:</a:t>
                      </a:r>
                      <a:endParaRPr lang="ru-RU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lvl="0" indent="0" algn="just" defTabSz="91440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1) 6 класс «Химия для начинающих</a:t>
                      </a:r>
                      <a:r>
                        <a:rPr lang="ru-RU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4F81B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kumimoji="0" lang="ru-RU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F81B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Скрипник</a:t>
                      </a:r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4F81B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 Л. И.)</a:t>
                      </a:r>
                      <a:endParaRPr lang="ru-RU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lvl="0" indent="0" algn="just" defTabSz="91440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2) 7 класс «Занимательная биология</a:t>
                      </a:r>
                      <a:r>
                        <a:rPr lang="ru-RU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4F81B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 (Иванова С. П.)</a:t>
                      </a:r>
                      <a:endParaRPr kumimoji="0" lang="ru-RU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4F81BD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3) 7 класс «Первые </a:t>
                      </a:r>
                      <a:r>
                        <a:rPr lang="ru-RU" sz="18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шаги в мире физики</a:t>
                      </a:r>
                      <a:r>
                        <a:rPr lang="ru-RU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 (Попова Н. Н.)</a:t>
                      </a:r>
                    </a:p>
                    <a:p>
                      <a:pPr marL="0" marR="0" lvl="0" indent="0" algn="just" defTabSz="91440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4F81B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4) 8 класс «Экспериментальная физика» ( </a:t>
                      </a:r>
                      <a:r>
                        <a:rPr kumimoji="0" lang="ru-RU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F81B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Костырко</a:t>
                      </a:r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4F81B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 Л. А.)</a:t>
                      </a:r>
                      <a:endParaRPr kumimoji="0" lang="ru-RU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4F81BD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0" algn="just" defTabSz="91440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5) 8 </a:t>
                      </a:r>
                      <a:r>
                        <a:rPr lang="ru-RU" sz="18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класс «Проектная мастерская</a:t>
                      </a:r>
                      <a:r>
                        <a:rPr lang="ru-RU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4F81B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kumimoji="0" lang="ru-RU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F81B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Скрипник</a:t>
                      </a:r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4F81B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 Л. И.)</a:t>
                      </a:r>
                      <a:endParaRPr lang="ru-RU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lvl="0" indent="0" algn="just" defTabSz="91440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  <a:r>
                        <a:rPr lang="ru-RU" sz="18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 класс «Решение экспериментальных задач</a:t>
                      </a:r>
                      <a:r>
                        <a:rPr lang="ru-RU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4F81B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kumimoji="0" lang="ru-RU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F81B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Костырко</a:t>
                      </a:r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4F81B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 Л. А.)</a:t>
                      </a:r>
                      <a:endParaRPr lang="ru-RU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80055" algn="ctr"/>
                        </a:tabLst>
                      </a:pPr>
                      <a:endParaRPr lang="ru-RU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45819" y="135127"/>
            <a:ext cx="996632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pc="-5" dirty="0" smtClean="0">
                <a:solidFill>
                  <a:srgbClr val="006FC0"/>
                </a:solidFill>
              </a:rPr>
              <a:t>                Применение  оборудования  </a:t>
            </a:r>
            <a:r>
              <a:rPr spc="-30" dirty="0" smtClean="0">
                <a:solidFill>
                  <a:srgbClr val="DA0000"/>
                </a:solidFill>
              </a:rPr>
              <a:t>«</a:t>
            </a:r>
            <a:r>
              <a:rPr spc="-30" dirty="0" err="1" smtClean="0">
                <a:solidFill>
                  <a:srgbClr val="DA0000"/>
                </a:solidFill>
              </a:rPr>
              <a:t>Точка</a:t>
            </a:r>
            <a:r>
              <a:rPr spc="-15" dirty="0" smtClean="0">
                <a:solidFill>
                  <a:srgbClr val="DA0000"/>
                </a:solidFill>
              </a:rPr>
              <a:t> </a:t>
            </a:r>
            <a:r>
              <a:rPr dirty="0" err="1">
                <a:solidFill>
                  <a:srgbClr val="DA0000"/>
                </a:solidFill>
              </a:rPr>
              <a:t>роста</a:t>
            </a:r>
            <a:r>
              <a:rPr dirty="0" smtClean="0">
                <a:solidFill>
                  <a:srgbClr val="DA0000"/>
                </a:solidFill>
              </a:rPr>
              <a:t>»</a:t>
            </a:r>
            <a:r>
              <a:rPr lang="ru-RU" dirty="0" smtClean="0">
                <a:solidFill>
                  <a:srgbClr val="DA000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на уроках биологии</a:t>
            </a:r>
            <a:endParaRPr dirty="0">
              <a:solidFill>
                <a:srgbClr val="0070C0"/>
              </a:solidFill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891387" y="533401"/>
            <a:ext cx="10741660" cy="152400"/>
            <a:chOff x="891387" y="487963"/>
            <a:chExt cx="10741660" cy="109220"/>
          </a:xfrm>
        </p:grpSpPr>
        <p:sp>
          <p:nvSpPr>
            <p:cNvPr id="4" name="object 4"/>
            <p:cNvSpPr/>
            <p:nvPr/>
          </p:nvSpPr>
          <p:spPr>
            <a:xfrm>
              <a:off x="901293" y="497869"/>
              <a:ext cx="10721975" cy="89535"/>
            </a:xfrm>
            <a:custGeom>
              <a:avLst/>
              <a:gdLst/>
              <a:ahLst/>
              <a:cxnLst/>
              <a:rect l="l" t="t" r="r" b="b"/>
              <a:pathLst>
                <a:path w="10721975" h="89534">
                  <a:moveTo>
                    <a:pt x="10721594" y="0"/>
                  </a:moveTo>
                  <a:lnTo>
                    <a:pt x="0" y="0"/>
                  </a:lnTo>
                  <a:lnTo>
                    <a:pt x="0" y="89251"/>
                  </a:lnTo>
                  <a:lnTo>
                    <a:pt x="10721594" y="89251"/>
                  </a:lnTo>
                  <a:lnTo>
                    <a:pt x="10721594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01293" y="497869"/>
              <a:ext cx="10721975" cy="89535"/>
            </a:xfrm>
            <a:custGeom>
              <a:avLst/>
              <a:gdLst/>
              <a:ahLst/>
              <a:cxnLst/>
              <a:rect l="l" t="t" r="r" b="b"/>
              <a:pathLst>
                <a:path w="10721975" h="89534">
                  <a:moveTo>
                    <a:pt x="0" y="89251"/>
                  </a:moveTo>
                  <a:lnTo>
                    <a:pt x="10721594" y="89251"/>
                  </a:lnTo>
                  <a:lnTo>
                    <a:pt x="10721594" y="0"/>
                  </a:lnTo>
                  <a:lnTo>
                    <a:pt x="0" y="0"/>
                  </a:lnTo>
                  <a:lnTo>
                    <a:pt x="0" y="89251"/>
                  </a:lnTo>
                  <a:close/>
                </a:path>
              </a:pathLst>
            </a:custGeom>
            <a:ln w="1981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4343400" y="1981200"/>
            <a:ext cx="6788150" cy="11413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sz="1400" dirty="0">
              <a:latin typeface="Times New Roman"/>
              <a:cs typeface="Times New Roman"/>
            </a:endParaRPr>
          </a:p>
        </p:txBody>
      </p:sp>
      <p:pic>
        <p:nvPicPr>
          <p:cNvPr id="38" name="object 3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09959" y="0"/>
            <a:ext cx="611124" cy="632460"/>
          </a:xfrm>
          <a:prstGeom prst="rect">
            <a:avLst/>
          </a:prstGeom>
        </p:spPr>
      </p:pic>
      <p:pic>
        <p:nvPicPr>
          <p:cNvPr id="27651" name="Picture 3" descr="C:\Users\Учитель\Downloads\20230516_2313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742082"/>
            <a:ext cx="5943600" cy="5943600"/>
          </a:xfrm>
          <a:prstGeom prst="rect">
            <a:avLst/>
          </a:prstGeom>
          <a:noFill/>
        </p:spPr>
      </p:pic>
      <p:pic>
        <p:nvPicPr>
          <p:cNvPr id="1026" name="Picture 2" descr="E:\Фото точка роста\20221125_11474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82" t="2741"/>
          <a:stretch/>
        </p:blipFill>
        <p:spPr bwMode="auto">
          <a:xfrm>
            <a:off x="7807470" y="914400"/>
            <a:ext cx="3815798" cy="355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46" r="15942"/>
          <a:stretch/>
        </p:blipFill>
        <p:spPr bwMode="auto">
          <a:xfrm>
            <a:off x="7239000" y="4247282"/>
            <a:ext cx="29464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45819" y="135127"/>
            <a:ext cx="996632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pc="-5" dirty="0" smtClean="0">
                <a:solidFill>
                  <a:srgbClr val="006FC0"/>
                </a:solidFill>
              </a:rPr>
              <a:t>                Применение  оборудования  </a:t>
            </a:r>
            <a:r>
              <a:rPr spc="-30" dirty="0" smtClean="0">
                <a:solidFill>
                  <a:srgbClr val="DA0000"/>
                </a:solidFill>
              </a:rPr>
              <a:t>«</a:t>
            </a:r>
            <a:r>
              <a:rPr spc="-30" dirty="0" err="1" smtClean="0">
                <a:solidFill>
                  <a:srgbClr val="DA0000"/>
                </a:solidFill>
              </a:rPr>
              <a:t>Точка</a:t>
            </a:r>
            <a:r>
              <a:rPr spc="-15" dirty="0" smtClean="0">
                <a:solidFill>
                  <a:srgbClr val="DA0000"/>
                </a:solidFill>
              </a:rPr>
              <a:t> </a:t>
            </a:r>
            <a:r>
              <a:rPr dirty="0" err="1">
                <a:solidFill>
                  <a:srgbClr val="DA0000"/>
                </a:solidFill>
              </a:rPr>
              <a:t>роста</a:t>
            </a:r>
            <a:r>
              <a:rPr dirty="0" smtClean="0">
                <a:solidFill>
                  <a:srgbClr val="DA0000"/>
                </a:solidFill>
              </a:rPr>
              <a:t>»</a:t>
            </a:r>
            <a:r>
              <a:rPr lang="ru-RU" dirty="0" smtClean="0">
                <a:solidFill>
                  <a:srgbClr val="DA0000"/>
                </a:solidFill>
              </a:rPr>
              <a:t> </a:t>
            </a:r>
            <a:r>
              <a:rPr lang="ru-RU" smtClean="0">
                <a:solidFill>
                  <a:srgbClr val="0070C0"/>
                </a:solidFill>
              </a:rPr>
              <a:t>на уроках физики</a:t>
            </a:r>
            <a:endParaRPr dirty="0">
              <a:solidFill>
                <a:srgbClr val="0070C0"/>
              </a:solidFill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891387" y="533401"/>
            <a:ext cx="10741660" cy="152400"/>
            <a:chOff x="891387" y="487963"/>
            <a:chExt cx="10741660" cy="109220"/>
          </a:xfrm>
        </p:grpSpPr>
        <p:sp>
          <p:nvSpPr>
            <p:cNvPr id="4" name="object 4"/>
            <p:cNvSpPr/>
            <p:nvPr/>
          </p:nvSpPr>
          <p:spPr>
            <a:xfrm>
              <a:off x="901293" y="497869"/>
              <a:ext cx="10721975" cy="89535"/>
            </a:xfrm>
            <a:custGeom>
              <a:avLst/>
              <a:gdLst/>
              <a:ahLst/>
              <a:cxnLst/>
              <a:rect l="l" t="t" r="r" b="b"/>
              <a:pathLst>
                <a:path w="10721975" h="89534">
                  <a:moveTo>
                    <a:pt x="10721594" y="0"/>
                  </a:moveTo>
                  <a:lnTo>
                    <a:pt x="0" y="0"/>
                  </a:lnTo>
                  <a:lnTo>
                    <a:pt x="0" y="89251"/>
                  </a:lnTo>
                  <a:lnTo>
                    <a:pt x="10721594" y="89251"/>
                  </a:lnTo>
                  <a:lnTo>
                    <a:pt x="10721594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01293" y="497869"/>
              <a:ext cx="10721975" cy="89535"/>
            </a:xfrm>
            <a:custGeom>
              <a:avLst/>
              <a:gdLst/>
              <a:ahLst/>
              <a:cxnLst/>
              <a:rect l="l" t="t" r="r" b="b"/>
              <a:pathLst>
                <a:path w="10721975" h="89534">
                  <a:moveTo>
                    <a:pt x="0" y="89251"/>
                  </a:moveTo>
                  <a:lnTo>
                    <a:pt x="10721594" y="89251"/>
                  </a:lnTo>
                  <a:lnTo>
                    <a:pt x="10721594" y="0"/>
                  </a:lnTo>
                  <a:lnTo>
                    <a:pt x="0" y="0"/>
                  </a:lnTo>
                  <a:lnTo>
                    <a:pt x="0" y="89251"/>
                  </a:lnTo>
                  <a:close/>
                </a:path>
              </a:pathLst>
            </a:custGeom>
            <a:ln w="1981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4343400" y="1981200"/>
            <a:ext cx="6788150" cy="11413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sz="1400" dirty="0">
              <a:latin typeface="Times New Roman"/>
              <a:cs typeface="Times New Roman"/>
            </a:endParaRPr>
          </a:p>
        </p:txBody>
      </p:sp>
      <p:pic>
        <p:nvPicPr>
          <p:cNvPr id="38" name="object 3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09959" y="0"/>
            <a:ext cx="611124" cy="632460"/>
          </a:xfrm>
          <a:prstGeom prst="rect">
            <a:avLst/>
          </a:prstGeom>
        </p:spPr>
      </p:pic>
      <p:pic>
        <p:nvPicPr>
          <p:cNvPr id="29699" name="Picture 3" descr="C:\Users\Учитель\Desktop\Все с рабочего стола\Точка Роста\фото на видеоролик ТР\Изучение.jpg"/>
          <p:cNvPicPr>
            <a:picLocks noChangeAspect="1" noChangeArrowheads="1"/>
          </p:cNvPicPr>
          <p:nvPr/>
        </p:nvPicPr>
        <p:blipFill rotWithShape="1">
          <a:blip r:embed="rId3" cstate="print"/>
          <a:srcRect l="6579" t="8216"/>
          <a:stretch/>
        </p:blipFill>
        <p:spPr bwMode="auto">
          <a:xfrm rot="21242955">
            <a:off x="817151" y="3936829"/>
            <a:ext cx="3536360" cy="2590010"/>
          </a:xfrm>
          <a:prstGeom prst="rect">
            <a:avLst/>
          </a:prstGeom>
          <a:noFill/>
        </p:spPr>
      </p:pic>
      <p:pic>
        <p:nvPicPr>
          <p:cNvPr id="29700" name="Picture 4" descr="C:\Users\Учитель\Desktop\Все с рабочего стола\Точка Роста\Фото точка роста\20221013_1157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27192">
            <a:off x="762000" y="888519"/>
            <a:ext cx="3581400" cy="2686050"/>
          </a:xfrm>
          <a:prstGeom prst="rect">
            <a:avLst/>
          </a:prstGeom>
          <a:noFill/>
        </p:spPr>
      </p:pic>
      <p:pic>
        <p:nvPicPr>
          <p:cNvPr id="3074" name="Picture 2" descr="E:\фото в ленту ТР\№12 Исследование температуры остывающей воды на лабораторной работе по физике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07" t="5371"/>
          <a:stretch/>
        </p:blipFill>
        <p:spPr bwMode="auto">
          <a:xfrm rot="540414">
            <a:off x="7737476" y="930450"/>
            <a:ext cx="3347084" cy="2733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G:\фото в ленту ТР\№11Исследование магнитного поля ноутбука для исследовательской работы.jpg"/>
          <p:cNvPicPr>
            <a:picLocks noChangeAspect="1" noChangeArrowheads="1"/>
          </p:cNvPicPr>
          <p:nvPr/>
        </p:nvPicPr>
        <p:blipFill>
          <a:blip r:embed="rId6" cstate="print"/>
          <a:srcRect l="4341" t="6752" b="7395"/>
          <a:stretch>
            <a:fillRect/>
          </a:stretch>
        </p:blipFill>
        <p:spPr bwMode="auto">
          <a:xfrm>
            <a:off x="4341296" y="2667000"/>
            <a:ext cx="3396179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D:\Фото с моего телефона 02.08.2023\Camera\20230119_12433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7416">
            <a:off x="7730854" y="3968550"/>
            <a:ext cx="3546746" cy="2660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45819" y="135127"/>
            <a:ext cx="996632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pc="-5" dirty="0" smtClean="0">
                <a:solidFill>
                  <a:srgbClr val="006FC0"/>
                </a:solidFill>
              </a:rPr>
              <a:t>                Применение  оборудования  </a:t>
            </a:r>
            <a:r>
              <a:rPr spc="-30" dirty="0" smtClean="0">
                <a:solidFill>
                  <a:srgbClr val="DA0000"/>
                </a:solidFill>
              </a:rPr>
              <a:t>«</a:t>
            </a:r>
            <a:r>
              <a:rPr spc="-30" dirty="0" err="1" smtClean="0">
                <a:solidFill>
                  <a:srgbClr val="DA0000"/>
                </a:solidFill>
              </a:rPr>
              <a:t>Точка</a:t>
            </a:r>
            <a:r>
              <a:rPr spc="-15" dirty="0" smtClean="0">
                <a:solidFill>
                  <a:srgbClr val="DA0000"/>
                </a:solidFill>
              </a:rPr>
              <a:t> </a:t>
            </a:r>
            <a:r>
              <a:rPr dirty="0" err="1">
                <a:solidFill>
                  <a:srgbClr val="DA0000"/>
                </a:solidFill>
              </a:rPr>
              <a:t>роста</a:t>
            </a:r>
            <a:r>
              <a:rPr dirty="0" smtClean="0">
                <a:solidFill>
                  <a:srgbClr val="DA0000"/>
                </a:solidFill>
              </a:rPr>
              <a:t>»</a:t>
            </a:r>
            <a:r>
              <a:rPr lang="ru-RU" dirty="0" smtClean="0">
                <a:solidFill>
                  <a:srgbClr val="DA000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на урока химии</a:t>
            </a:r>
            <a:endParaRPr dirty="0">
              <a:solidFill>
                <a:srgbClr val="0070C0"/>
              </a:solidFill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891387" y="533401"/>
            <a:ext cx="10741660" cy="152400"/>
            <a:chOff x="891387" y="487963"/>
            <a:chExt cx="10741660" cy="109220"/>
          </a:xfrm>
        </p:grpSpPr>
        <p:sp>
          <p:nvSpPr>
            <p:cNvPr id="4" name="object 4"/>
            <p:cNvSpPr/>
            <p:nvPr/>
          </p:nvSpPr>
          <p:spPr>
            <a:xfrm>
              <a:off x="901293" y="497869"/>
              <a:ext cx="10721975" cy="89535"/>
            </a:xfrm>
            <a:custGeom>
              <a:avLst/>
              <a:gdLst/>
              <a:ahLst/>
              <a:cxnLst/>
              <a:rect l="l" t="t" r="r" b="b"/>
              <a:pathLst>
                <a:path w="10721975" h="89534">
                  <a:moveTo>
                    <a:pt x="10721594" y="0"/>
                  </a:moveTo>
                  <a:lnTo>
                    <a:pt x="0" y="0"/>
                  </a:lnTo>
                  <a:lnTo>
                    <a:pt x="0" y="89251"/>
                  </a:lnTo>
                  <a:lnTo>
                    <a:pt x="10721594" y="89251"/>
                  </a:lnTo>
                  <a:lnTo>
                    <a:pt x="10721594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901293" y="497869"/>
              <a:ext cx="10721975" cy="89535"/>
            </a:xfrm>
            <a:custGeom>
              <a:avLst/>
              <a:gdLst/>
              <a:ahLst/>
              <a:cxnLst/>
              <a:rect l="l" t="t" r="r" b="b"/>
              <a:pathLst>
                <a:path w="10721975" h="89534">
                  <a:moveTo>
                    <a:pt x="0" y="89251"/>
                  </a:moveTo>
                  <a:lnTo>
                    <a:pt x="10721594" y="89251"/>
                  </a:lnTo>
                  <a:lnTo>
                    <a:pt x="10721594" y="0"/>
                  </a:lnTo>
                  <a:lnTo>
                    <a:pt x="0" y="0"/>
                  </a:lnTo>
                  <a:lnTo>
                    <a:pt x="0" y="89251"/>
                  </a:lnTo>
                  <a:close/>
                </a:path>
              </a:pathLst>
            </a:custGeom>
            <a:ln w="1981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4343400" y="1981200"/>
            <a:ext cx="6788150" cy="11413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sz="14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pic>
        <p:nvPicPr>
          <p:cNvPr id="38" name="object 3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09959" y="0"/>
            <a:ext cx="611124" cy="632460"/>
          </a:xfrm>
          <a:prstGeom prst="rect">
            <a:avLst/>
          </a:prstGeom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293" y="672156"/>
            <a:ext cx="11025210" cy="6034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68" t="37210" r="21250" b="7778"/>
          <a:stretch/>
        </p:blipFill>
        <p:spPr bwMode="auto">
          <a:xfrm>
            <a:off x="5588795" y="2766096"/>
            <a:ext cx="6337708" cy="3772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E:\фото в ленту ТР\№ 2  Лаборатория химии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13569"/>
            <a:ext cx="52578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6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45819" y="135127"/>
            <a:ext cx="996632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pc="-5" dirty="0" smtClean="0">
                <a:solidFill>
                  <a:srgbClr val="006FC0"/>
                </a:solidFill>
              </a:rPr>
              <a:t>         Применение  оборудования  </a:t>
            </a:r>
            <a:r>
              <a:rPr spc="-30" dirty="0" smtClean="0">
                <a:solidFill>
                  <a:srgbClr val="DA0000"/>
                </a:solidFill>
              </a:rPr>
              <a:t>«</a:t>
            </a:r>
            <a:r>
              <a:rPr spc="-30" dirty="0" err="1" smtClean="0">
                <a:solidFill>
                  <a:srgbClr val="DA0000"/>
                </a:solidFill>
              </a:rPr>
              <a:t>Точка</a:t>
            </a:r>
            <a:r>
              <a:rPr spc="-15" dirty="0" smtClean="0">
                <a:solidFill>
                  <a:srgbClr val="DA0000"/>
                </a:solidFill>
              </a:rPr>
              <a:t> </a:t>
            </a:r>
            <a:r>
              <a:rPr dirty="0" err="1">
                <a:solidFill>
                  <a:srgbClr val="DA0000"/>
                </a:solidFill>
              </a:rPr>
              <a:t>роста</a:t>
            </a:r>
            <a:r>
              <a:rPr dirty="0" smtClean="0">
                <a:solidFill>
                  <a:srgbClr val="DA0000"/>
                </a:solidFill>
              </a:rPr>
              <a:t>»</a:t>
            </a:r>
            <a:r>
              <a:rPr lang="ru-RU" dirty="0" smtClean="0">
                <a:solidFill>
                  <a:srgbClr val="DA000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на учебном курсе и внеурочных занятиях по биологии</a:t>
            </a:r>
            <a:endParaRPr dirty="0">
              <a:solidFill>
                <a:srgbClr val="0070C0"/>
              </a:solidFill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918914" y="811302"/>
            <a:ext cx="10741660" cy="152400"/>
            <a:chOff x="891387" y="487963"/>
            <a:chExt cx="10741660" cy="109220"/>
          </a:xfrm>
        </p:grpSpPr>
        <p:sp>
          <p:nvSpPr>
            <p:cNvPr id="4" name="object 4"/>
            <p:cNvSpPr/>
            <p:nvPr/>
          </p:nvSpPr>
          <p:spPr>
            <a:xfrm>
              <a:off x="901293" y="497869"/>
              <a:ext cx="10721975" cy="89535"/>
            </a:xfrm>
            <a:custGeom>
              <a:avLst/>
              <a:gdLst/>
              <a:ahLst/>
              <a:cxnLst/>
              <a:rect l="l" t="t" r="r" b="b"/>
              <a:pathLst>
                <a:path w="10721975" h="89534">
                  <a:moveTo>
                    <a:pt x="10721594" y="0"/>
                  </a:moveTo>
                  <a:lnTo>
                    <a:pt x="0" y="0"/>
                  </a:lnTo>
                  <a:lnTo>
                    <a:pt x="0" y="89251"/>
                  </a:lnTo>
                  <a:lnTo>
                    <a:pt x="10721594" y="89251"/>
                  </a:lnTo>
                  <a:lnTo>
                    <a:pt x="10721594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901293" y="497869"/>
              <a:ext cx="10721975" cy="89535"/>
            </a:xfrm>
            <a:custGeom>
              <a:avLst/>
              <a:gdLst/>
              <a:ahLst/>
              <a:cxnLst/>
              <a:rect l="l" t="t" r="r" b="b"/>
              <a:pathLst>
                <a:path w="10721975" h="89534">
                  <a:moveTo>
                    <a:pt x="0" y="89251"/>
                  </a:moveTo>
                  <a:lnTo>
                    <a:pt x="10721594" y="89251"/>
                  </a:lnTo>
                  <a:lnTo>
                    <a:pt x="10721594" y="0"/>
                  </a:lnTo>
                  <a:lnTo>
                    <a:pt x="0" y="0"/>
                  </a:lnTo>
                  <a:lnTo>
                    <a:pt x="0" y="89251"/>
                  </a:lnTo>
                  <a:close/>
                </a:path>
              </a:pathLst>
            </a:custGeom>
            <a:ln w="1981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4343400" y="1981200"/>
            <a:ext cx="6788150" cy="11413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sz="14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pic>
        <p:nvPicPr>
          <p:cNvPr id="38" name="object 3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09959" y="0"/>
            <a:ext cx="611124" cy="632460"/>
          </a:xfrm>
          <a:prstGeom prst="rect">
            <a:avLst/>
          </a:prstGeom>
        </p:spPr>
      </p:pic>
      <p:pic>
        <p:nvPicPr>
          <p:cNvPr id="5123" name="Picture 3" descr="D:\Фото с моего телефона 02.08.2023\Camera\20230203_1631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4838" y="3159124"/>
            <a:ext cx="3733800" cy="280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85750" y="1143000"/>
            <a:ext cx="11698288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7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классах на   учебном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курсе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«Практическая биология»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обучалось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53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ученика. </a:t>
            </a:r>
          </a:p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Курс внеурочной деятельности «Занимательная биология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» 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посещали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12 ученикаов7 –х классов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425700"/>
            <a:ext cx="2676525" cy="200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8" descr="E:\Фото точка роста\20221125_11274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658" y="4648200"/>
            <a:ext cx="2700867" cy="202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020344" y="3021013"/>
            <a:ext cx="4229100" cy="2819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798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45819" y="135127"/>
            <a:ext cx="996632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pc="-5" dirty="0" smtClean="0">
                <a:solidFill>
                  <a:srgbClr val="006FC0"/>
                </a:solidFill>
              </a:rPr>
              <a:t>         Применение  оборудования  </a:t>
            </a:r>
            <a:r>
              <a:rPr spc="-30" dirty="0" smtClean="0">
                <a:solidFill>
                  <a:srgbClr val="DA0000"/>
                </a:solidFill>
              </a:rPr>
              <a:t>«</a:t>
            </a:r>
            <a:r>
              <a:rPr spc="-30" dirty="0" err="1" smtClean="0">
                <a:solidFill>
                  <a:srgbClr val="DA0000"/>
                </a:solidFill>
              </a:rPr>
              <a:t>Точка</a:t>
            </a:r>
            <a:r>
              <a:rPr spc="-15" dirty="0" smtClean="0">
                <a:solidFill>
                  <a:srgbClr val="DA0000"/>
                </a:solidFill>
              </a:rPr>
              <a:t> </a:t>
            </a:r>
            <a:r>
              <a:rPr dirty="0" err="1">
                <a:solidFill>
                  <a:srgbClr val="DA0000"/>
                </a:solidFill>
              </a:rPr>
              <a:t>роста</a:t>
            </a:r>
            <a:r>
              <a:rPr dirty="0" smtClean="0">
                <a:solidFill>
                  <a:srgbClr val="DA0000"/>
                </a:solidFill>
              </a:rPr>
              <a:t>»</a:t>
            </a:r>
            <a:r>
              <a:rPr lang="ru-RU" dirty="0" smtClean="0">
                <a:solidFill>
                  <a:srgbClr val="DA000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на учебном курсе </a:t>
            </a:r>
            <a:r>
              <a:rPr lang="ru-RU" dirty="0">
                <a:solidFill>
                  <a:srgbClr val="0070C0"/>
                </a:solidFill>
              </a:rPr>
              <a:t>и</a:t>
            </a:r>
            <a:r>
              <a:rPr lang="ru-RU" dirty="0" smtClean="0">
                <a:solidFill>
                  <a:srgbClr val="0070C0"/>
                </a:solidFill>
              </a:rPr>
              <a:t> внеурочных занятиях по физике</a:t>
            </a:r>
            <a:endParaRPr dirty="0">
              <a:solidFill>
                <a:srgbClr val="0070C0"/>
              </a:solidFill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979423" y="884994"/>
            <a:ext cx="10741660" cy="152400"/>
            <a:chOff x="891387" y="487963"/>
            <a:chExt cx="10741660" cy="109220"/>
          </a:xfrm>
        </p:grpSpPr>
        <p:sp>
          <p:nvSpPr>
            <p:cNvPr id="4" name="object 4"/>
            <p:cNvSpPr/>
            <p:nvPr/>
          </p:nvSpPr>
          <p:spPr>
            <a:xfrm>
              <a:off x="901293" y="497869"/>
              <a:ext cx="10721975" cy="89535"/>
            </a:xfrm>
            <a:custGeom>
              <a:avLst/>
              <a:gdLst/>
              <a:ahLst/>
              <a:cxnLst/>
              <a:rect l="l" t="t" r="r" b="b"/>
              <a:pathLst>
                <a:path w="10721975" h="89534">
                  <a:moveTo>
                    <a:pt x="10721594" y="0"/>
                  </a:moveTo>
                  <a:lnTo>
                    <a:pt x="0" y="0"/>
                  </a:lnTo>
                  <a:lnTo>
                    <a:pt x="0" y="89251"/>
                  </a:lnTo>
                  <a:lnTo>
                    <a:pt x="10721594" y="89251"/>
                  </a:lnTo>
                  <a:lnTo>
                    <a:pt x="10721594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901293" y="497869"/>
              <a:ext cx="10721975" cy="89535"/>
            </a:xfrm>
            <a:custGeom>
              <a:avLst/>
              <a:gdLst/>
              <a:ahLst/>
              <a:cxnLst/>
              <a:rect l="l" t="t" r="r" b="b"/>
              <a:pathLst>
                <a:path w="10721975" h="89534">
                  <a:moveTo>
                    <a:pt x="0" y="89251"/>
                  </a:moveTo>
                  <a:lnTo>
                    <a:pt x="10721594" y="89251"/>
                  </a:lnTo>
                  <a:lnTo>
                    <a:pt x="10721594" y="0"/>
                  </a:lnTo>
                  <a:lnTo>
                    <a:pt x="0" y="0"/>
                  </a:lnTo>
                  <a:lnTo>
                    <a:pt x="0" y="89251"/>
                  </a:lnTo>
                  <a:close/>
                </a:path>
              </a:pathLst>
            </a:custGeom>
            <a:ln w="1981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4343400" y="1981200"/>
            <a:ext cx="6788150" cy="11413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sz="14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pic>
        <p:nvPicPr>
          <p:cNvPr id="38" name="object 3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09959" y="0"/>
            <a:ext cx="611124" cy="632460"/>
          </a:xfrm>
          <a:prstGeom prst="rect">
            <a:avLst/>
          </a:prstGeom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7475" y="2362200"/>
            <a:ext cx="3844518" cy="28833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 descr="E:\Фото точка роста\20221201_17213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86000"/>
            <a:ext cx="3697515" cy="27731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27"/>
          <a:stretch/>
        </p:blipFill>
        <p:spPr bwMode="auto">
          <a:xfrm>
            <a:off x="2819400" y="4419600"/>
            <a:ext cx="5156200" cy="22071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8600" y="1219200"/>
            <a:ext cx="11734799" cy="762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1F497D">
                    <a:lumMod val="75000"/>
                  </a:srgbClr>
                </a:solidFill>
              </a:rPr>
              <a:t>	В 8 классах на   учебном курсе </a:t>
            </a:r>
            <a:r>
              <a:rPr lang="ru-RU" dirty="0">
                <a:solidFill>
                  <a:srgbClr val="1F497D">
                    <a:lumMod val="75000"/>
                  </a:srgbClr>
                </a:solidFill>
              </a:rPr>
              <a:t>«Физика в задачах и экспериментах</a:t>
            </a:r>
            <a:r>
              <a:rPr lang="ru-RU" dirty="0" smtClean="0">
                <a:solidFill>
                  <a:srgbClr val="1F497D">
                    <a:lumMod val="75000"/>
                  </a:srgbClr>
                </a:solidFill>
              </a:rPr>
              <a:t>» обучалось  54 ученика. </a:t>
            </a:r>
          </a:p>
          <a:p>
            <a:r>
              <a:rPr lang="ru-RU" dirty="0">
                <a:solidFill>
                  <a:srgbClr val="1F497D">
                    <a:lumMod val="75000"/>
                  </a:srgbClr>
                </a:solidFill>
              </a:rPr>
              <a:t>К</a:t>
            </a:r>
            <a:r>
              <a:rPr lang="ru-RU" dirty="0" smtClean="0">
                <a:solidFill>
                  <a:srgbClr val="1F497D">
                    <a:lumMod val="75000"/>
                  </a:srgbClr>
                </a:solidFill>
              </a:rPr>
              <a:t>урс внеурочной деятельности  </a:t>
            </a:r>
            <a:r>
              <a:rPr lang="ru-RU" dirty="0">
                <a:solidFill>
                  <a:srgbClr val="1F497D">
                    <a:lumMod val="75000"/>
                  </a:srgbClr>
                </a:solidFill>
              </a:rPr>
              <a:t>«Экспериментальная </a:t>
            </a:r>
            <a:r>
              <a:rPr lang="ru-RU" dirty="0" smtClean="0">
                <a:solidFill>
                  <a:srgbClr val="1F497D">
                    <a:lumMod val="75000"/>
                  </a:srgbClr>
                </a:solidFill>
              </a:rPr>
              <a:t>физика» и </a:t>
            </a:r>
            <a:r>
              <a:rPr lang="ru-RU" dirty="0">
                <a:solidFill>
                  <a:srgbClr val="1F497D">
                    <a:lumMod val="75000"/>
                  </a:srgbClr>
                </a:solidFill>
              </a:rPr>
              <a:t>«Первые шаги в мире </a:t>
            </a:r>
            <a:r>
              <a:rPr lang="ru-RU" dirty="0" smtClean="0">
                <a:solidFill>
                  <a:srgbClr val="1F497D">
                    <a:lumMod val="75000"/>
                  </a:srgbClr>
                </a:solidFill>
              </a:rPr>
              <a:t>физики» </a:t>
            </a:r>
          </a:p>
          <a:p>
            <a:r>
              <a:rPr lang="ru-RU" dirty="0" smtClean="0">
                <a:solidFill>
                  <a:srgbClr val="1F497D">
                    <a:lumMod val="75000"/>
                  </a:srgbClr>
                </a:solidFill>
              </a:rPr>
              <a:t>посещали 23 ученика 7и 8 классов.</a:t>
            </a:r>
            <a:endParaRPr lang="ru-RU" dirty="0">
              <a:solidFill>
                <a:srgbClr val="1F497D">
                  <a:lumMod val="75000"/>
                </a:srgbClr>
              </a:solidFill>
            </a:endParaRPr>
          </a:p>
        </p:txBody>
      </p:sp>
      <p:pic>
        <p:nvPicPr>
          <p:cNvPr id="7170" name="Picture 2" descr="https://sun6-21.userapi.com/s/v1/ig2/rihEIRUtQ1pUgMBl91d0ZAxFTRrb_L7rxBvX4KxPiubA0Q466xECWlQf9i1iCO9OKdxDFE_8YHEHnv4sB4u8AQwg.jpg?size=815x853&amp;quality=96&amp;crop=30,30,815,853&amp;ava=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819400"/>
            <a:ext cx="1441609" cy="1508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311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45819" y="135127"/>
            <a:ext cx="996632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pc="-5" dirty="0" smtClean="0">
                <a:solidFill>
                  <a:srgbClr val="006FC0"/>
                </a:solidFill>
              </a:rPr>
              <a:t>         Применение  оборудования  </a:t>
            </a:r>
            <a:r>
              <a:rPr spc="-30" dirty="0" smtClean="0">
                <a:solidFill>
                  <a:srgbClr val="DA0000"/>
                </a:solidFill>
              </a:rPr>
              <a:t>«</a:t>
            </a:r>
            <a:r>
              <a:rPr spc="-30" dirty="0" err="1" smtClean="0">
                <a:solidFill>
                  <a:srgbClr val="DA0000"/>
                </a:solidFill>
              </a:rPr>
              <a:t>Точка</a:t>
            </a:r>
            <a:r>
              <a:rPr spc="-15" dirty="0" smtClean="0">
                <a:solidFill>
                  <a:srgbClr val="DA0000"/>
                </a:solidFill>
              </a:rPr>
              <a:t> </a:t>
            </a:r>
            <a:r>
              <a:rPr dirty="0" err="1">
                <a:solidFill>
                  <a:srgbClr val="DA0000"/>
                </a:solidFill>
              </a:rPr>
              <a:t>роста</a:t>
            </a:r>
            <a:r>
              <a:rPr dirty="0" smtClean="0">
                <a:solidFill>
                  <a:srgbClr val="DA0000"/>
                </a:solidFill>
              </a:rPr>
              <a:t>»</a:t>
            </a:r>
            <a:r>
              <a:rPr lang="ru-RU" dirty="0" smtClean="0">
                <a:solidFill>
                  <a:srgbClr val="DA000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на учебном курсе </a:t>
            </a:r>
            <a:r>
              <a:rPr lang="ru-RU" dirty="0">
                <a:solidFill>
                  <a:srgbClr val="0070C0"/>
                </a:solidFill>
              </a:rPr>
              <a:t>и</a:t>
            </a:r>
            <a:r>
              <a:rPr lang="ru-RU" dirty="0" smtClean="0">
                <a:solidFill>
                  <a:srgbClr val="0070C0"/>
                </a:solidFill>
              </a:rPr>
              <a:t> внеурочных занятиях по химии</a:t>
            </a:r>
            <a:endParaRPr dirty="0">
              <a:solidFill>
                <a:srgbClr val="0070C0"/>
              </a:solidFill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979423" y="884994"/>
            <a:ext cx="10741660" cy="152400"/>
            <a:chOff x="891387" y="487963"/>
            <a:chExt cx="10741660" cy="109220"/>
          </a:xfrm>
        </p:grpSpPr>
        <p:sp>
          <p:nvSpPr>
            <p:cNvPr id="4" name="object 4"/>
            <p:cNvSpPr/>
            <p:nvPr/>
          </p:nvSpPr>
          <p:spPr>
            <a:xfrm>
              <a:off x="901293" y="497869"/>
              <a:ext cx="10721975" cy="89535"/>
            </a:xfrm>
            <a:custGeom>
              <a:avLst/>
              <a:gdLst/>
              <a:ahLst/>
              <a:cxnLst/>
              <a:rect l="l" t="t" r="r" b="b"/>
              <a:pathLst>
                <a:path w="10721975" h="89534">
                  <a:moveTo>
                    <a:pt x="10721594" y="0"/>
                  </a:moveTo>
                  <a:lnTo>
                    <a:pt x="0" y="0"/>
                  </a:lnTo>
                  <a:lnTo>
                    <a:pt x="0" y="89251"/>
                  </a:lnTo>
                  <a:lnTo>
                    <a:pt x="10721594" y="89251"/>
                  </a:lnTo>
                  <a:lnTo>
                    <a:pt x="10721594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901293" y="497869"/>
              <a:ext cx="10721975" cy="89535"/>
            </a:xfrm>
            <a:custGeom>
              <a:avLst/>
              <a:gdLst/>
              <a:ahLst/>
              <a:cxnLst/>
              <a:rect l="l" t="t" r="r" b="b"/>
              <a:pathLst>
                <a:path w="10721975" h="89534">
                  <a:moveTo>
                    <a:pt x="0" y="89251"/>
                  </a:moveTo>
                  <a:lnTo>
                    <a:pt x="10721594" y="89251"/>
                  </a:lnTo>
                  <a:lnTo>
                    <a:pt x="10721594" y="0"/>
                  </a:lnTo>
                  <a:lnTo>
                    <a:pt x="0" y="0"/>
                  </a:lnTo>
                  <a:lnTo>
                    <a:pt x="0" y="89251"/>
                  </a:lnTo>
                  <a:close/>
                </a:path>
              </a:pathLst>
            </a:custGeom>
            <a:ln w="1981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4343400" y="1981200"/>
            <a:ext cx="6788150" cy="11413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lang="ru-RU" sz="140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>
              <a:spcBef>
                <a:spcPts val="100"/>
              </a:spcBef>
              <a:tabLst>
                <a:tab pos="1234440" algn="l"/>
                <a:tab pos="2461895" algn="l"/>
                <a:tab pos="3376295" algn="l"/>
                <a:tab pos="3653790" algn="l"/>
                <a:tab pos="5097145" algn="l"/>
              </a:tabLst>
            </a:pPr>
            <a:endParaRPr sz="14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pic>
        <p:nvPicPr>
          <p:cNvPr id="38" name="object 3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09959" y="0"/>
            <a:ext cx="611124" cy="63246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8600" y="1219200"/>
            <a:ext cx="11734799" cy="762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1F497D">
                    <a:lumMod val="75000"/>
                  </a:srgbClr>
                </a:solidFill>
              </a:rPr>
              <a:t>	В 9классах на   учебном курсе «</a:t>
            </a:r>
            <a:r>
              <a:rPr lang="ru-RU" dirty="0">
                <a:solidFill>
                  <a:srgbClr val="1F497D">
                    <a:lumMod val="75000"/>
                  </a:srgbClr>
                </a:solidFill>
              </a:rPr>
              <a:t>Учимся решать задачи по химии» </a:t>
            </a:r>
            <a:r>
              <a:rPr lang="ru-RU" dirty="0" smtClean="0">
                <a:solidFill>
                  <a:srgbClr val="1F497D">
                    <a:lumMod val="75000"/>
                  </a:srgbClr>
                </a:solidFill>
              </a:rPr>
              <a:t>» обучалось  58 учеников. </a:t>
            </a:r>
          </a:p>
          <a:p>
            <a:r>
              <a:rPr lang="ru-RU" dirty="0" smtClean="0">
                <a:solidFill>
                  <a:srgbClr val="1F497D">
                    <a:lumMod val="75000"/>
                  </a:srgbClr>
                </a:solidFill>
              </a:rPr>
              <a:t>Курс внеурочной </a:t>
            </a:r>
            <a:r>
              <a:rPr lang="ru-RU" dirty="0">
                <a:solidFill>
                  <a:srgbClr val="1F497D">
                    <a:lumMod val="75000"/>
                  </a:srgbClr>
                </a:solidFill>
              </a:rPr>
              <a:t>деятельности 6 класс «Химия для начинающих» и 8 класс «Проектная мастерская» </a:t>
            </a:r>
            <a:endParaRPr lang="ru-RU" dirty="0" smtClean="0">
              <a:solidFill>
                <a:srgbClr val="1F497D">
                  <a:lumMod val="75000"/>
                </a:srgbClr>
              </a:solidFill>
            </a:endParaRPr>
          </a:p>
          <a:p>
            <a:r>
              <a:rPr lang="ru-RU" dirty="0" smtClean="0">
                <a:solidFill>
                  <a:srgbClr val="1F497D">
                    <a:lumMod val="75000"/>
                  </a:srgbClr>
                </a:solidFill>
              </a:rPr>
              <a:t>посещали 28  учеников.</a:t>
            </a:r>
            <a:endParaRPr lang="ru-RU" dirty="0">
              <a:solidFill>
                <a:srgbClr val="1F497D">
                  <a:lumMod val="75000"/>
                </a:srgbClr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6" y="2286000"/>
            <a:ext cx="5529263" cy="37131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209799"/>
            <a:ext cx="5081904" cy="4209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407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733548" y="173227"/>
            <a:ext cx="7252334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03500" algn="l"/>
              </a:tabLst>
            </a:pPr>
            <a:r>
              <a:rPr spc="-5" dirty="0">
                <a:solidFill>
                  <a:srgbClr val="006FC0"/>
                </a:solidFill>
              </a:rPr>
              <a:t>Мероприятия</a:t>
            </a:r>
            <a:r>
              <a:rPr spc="10" dirty="0">
                <a:solidFill>
                  <a:srgbClr val="006FC0"/>
                </a:solidFill>
              </a:rPr>
              <a:t> </a:t>
            </a:r>
            <a:r>
              <a:rPr spc="-5" dirty="0">
                <a:solidFill>
                  <a:srgbClr val="2D75B6"/>
                </a:solidFill>
              </a:rPr>
              <a:t>центра	</a:t>
            </a:r>
            <a:r>
              <a:rPr spc="-30" dirty="0">
                <a:solidFill>
                  <a:srgbClr val="DA0000"/>
                </a:solidFill>
              </a:rPr>
              <a:t>«Точка </a:t>
            </a:r>
            <a:r>
              <a:rPr dirty="0">
                <a:solidFill>
                  <a:srgbClr val="DA0000"/>
                </a:solidFill>
              </a:rPr>
              <a:t>роста»</a:t>
            </a:r>
            <a:r>
              <a:rPr spc="5" dirty="0">
                <a:solidFill>
                  <a:srgbClr val="DA0000"/>
                </a:solidFill>
              </a:rPr>
              <a:t> </a:t>
            </a:r>
            <a:r>
              <a:rPr dirty="0">
                <a:solidFill>
                  <a:srgbClr val="DA0000"/>
                </a:solidFill>
              </a:rPr>
              <a:t>в</a:t>
            </a:r>
            <a:r>
              <a:rPr spc="490" dirty="0">
                <a:solidFill>
                  <a:srgbClr val="DA0000"/>
                </a:solidFill>
              </a:rPr>
              <a:t> </a:t>
            </a:r>
            <a:r>
              <a:rPr dirty="0">
                <a:solidFill>
                  <a:srgbClr val="DA0000"/>
                </a:solidFill>
              </a:rPr>
              <a:t>2022-2023</a:t>
            </a:r>
            <a:r>
              <a:rPr spc="-40" dirty="0">
                <a:solidFill>
                  <a:srgbClr val="DA0000"/>
                </a:solidFill>
              </a:rPr>
              <a:t> </a:t>
            </a:r>
            <a:r>
              <a:rPr spc="-5" dirty="0">
                <a:solidFill>
                  <a:srgbClr val="DA0000"/>
                </a:solidFill>
              </a:rPr>
              <a:t>учебном</a:t>
            </a:r>
            <a:r>
              <a:rPr spc="-35" dirty="0">
                <a:solidFill>
                  <a:srgbClr val="DA0000"/>
                </a:solidFill>
              </a:rPr>
              <a:t> </a:t>
            </a:r>
            <a:r>
              <a:rPr spc="-30" dirty="0">
                <a:solidFill>
                  <a:srgbClr val="DA0000"/>
                </a:solidFill>
              </a:rPr>
              <a:t>году</a:t>
            </a:r>
          </a:p>
        </p:txBody>
      </p:sp>
      <p:pic>
        <p:nvPicPr>
          <p:cNvPr id="16" name="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90759" y="0"/>
            <a:ext cx="545592" cy="553212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588137"/>
            <a:ext cx="10742613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3124200"/>
            <a:ext cx="3860800" cy="28957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723900" y="914400"/>
            <a:ext cx="10858500" cy="1676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Мероприятия районного уровня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-Конкурс «Мир науки и технологий» посвященный 10-ю науки и технологий в России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-Конкур ко Дню Земли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-Конкурс «Птицы Сибири -2023»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Конкур «Таинственный космос» посвящённый Дню Космонавтики </a:t>
            </a:r>
          </a:p>
        </p:txBody>
      </p:sp>
      <p:pic>
        <p:nvPicPr>
          <p:cNvPr id="3078" name="Picture 6" descr="«Птицы Сибири-2023».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1" t="3519" r="6465" b="3981"/>
          <a:stretch/>
        </p:blipFill>
        <p:spPr bwMode="auto">
          <a:xfrm>
            <a:off x="4953000" y="2819400"/>
            <a:ext cx="2562225" cy="3657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5"/>
          <a:stretch/>
        </p:blipFill>
        <p:spPr bwMode="auto">
          <a:xfrm>
            <a:off x="7772400" y="3027207"/>
            <a:ext cx="3810000" cy="32421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733548" y="173227"/>
            <a:ext cx="7252334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03500" algn="l"/>
              </a:tabLst>
            </a:pPr>
            <a:r>
              <a:rPr spc="-5" dirty="0">
                <a:solidFill>
                  <a:srgbClr val="006FC0"/>
                </a:solidFill>
              </a:rPr>
              <a:t>Мероприятия</a:t>
            </a:r>
            <a:r>
              <a:rPr spc="10" dirty="0">
                <a:solidFill>
                  <a:srgbClr val="006FC0"/>
                </a:solidFill>
              </a:rPr>
              <a:t> </a:t>
            </a:r>
            <a:r>
              <a:rPr spc="-5" dirty="0">
                <a:solidFill>
                  <a:srgbClr val="2D75B6"/>
                </a:solidFill>
              </a:rPr>
              <a:t>центра	</a:t>
            </a:r>
            <a:r>
              <a:rPr spc="-30" dirty="0">
                <a:solidFill>
                  <a:srgbClr val="DA0000"/>
                </a:solidFill>
              </a:rPr>
              <a:t>«Точка </a:t>
            </a:r>
            <a:r>
              <a:rPr dirty="0">
                <a:solidFill>
                  <a:srgbClr val="DA0000"/>
                </a:solidFill>
              </a:rPr>
              <a:t>роста»</a:t>
            </a:r>
            <a:r>
              <a:rPr spc="5" dirty="0">
                <a:solidFill>
                  <a:srgbClr val="DA0000"/>
                </a:solidFill>
              </a:rPr>
              <a:t> </a:t>
            </a:r>
            <a:r>
              <a:rPr dirty="0">
                <a:solidFill>
                  <a:srgbClr val="DA0000"/>
                </a:solidFill>
              </a:rPr>
              <a:t>в</a:t>
            </a:r>
            <a:r>
              <a:rPr spc="490" dirty="0">
                <a:solidFill>
                  <a:srgbClr val="DA0000"/>
                </a:solidFill>
              </a:rPr>
              <a:t> </a:t>
            </a:r>
            <a:r>
              <a:rPr dirty="0">
                <a:solidFill>
                  <a:srgbClr val="DA0000"/>
                </a:solidFill>
              </a:rPr>
              <a:t>2022-2023</a:t>
            </a:r>
            <a:r>
              <a:rPr spc="-40" dirty="0">
                <a:solidFill>
                  <a:srgbClr val="DA0000"/>
                </a:solidFill>
              </a:rPr>
              <a:t> </a:t>
            </a:r>
            <a:r>
              <a:rPr spc="-5" dirty="0">
                <a:solidFill>
                  <a:srgbClr val="DA0000"/>
                </a:solidFill>
              </a:rPr>
              <a:t>учебном</a:t>
            </a:r>
            <a:r>
              <a:rPr spc="-35" dirty="0">
                <a:solidFill>
                  <a:srgbClr val="DA0000"/>
                </a:solidFill>
              </a:rPr>
              <a:t> </a:t>
            </a:r>
            <a:r>
              <a:rPr spc="-30" dirty="0">
                <a:solidFill>
                  <a:srgbClr val="DA0000"/>
                </a:solidFill>
              </a:rPr>
              <a:t>году</a:t>
            </a:r>
          </a:p>
        </p:txBody>
      </p:sp>
      <p:pic>
        <p:nvPicPr>
          <p:cNvPr id="16" name="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90759" y="0"/>
            <a:ext cx="545592" cy="553212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588137"/>
            <a:ext cx="10742613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 descr="E:\фото в ленту ТР\№15 Победители  Больших гонок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632" y="4175545"/>
            <a:ext cx="3190881" cy="2393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Привет\Desktop\Новая папка\20230824_09594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0" b="5070"/>
          <a:stretch/>
        </p:blipFill>
        <p:spPr bwMode="auto">
          <a:xfrm>
            <a:off x="653002" y="5372126"/>
            <a:ext cx="2242598" cy="1447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5384811"/>
            <a:ext cx="22098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606492"/>
              </p:ext>
            </p:extLst>
          </p:nvPr>
        </p:nvGraphicFramePr>
        <p:xfrm>
          <a:off x="663010" y="914400"/>
          <a:ext cx="7109389" cy="4435514"/>
        </p:xfrm>
        <a:graphic>
          <a:graphicData uri="http://schemas.openxmlformats.org/drawingml/2006/table">
            <a:tbl>
              <a:tblPr firstRow="1" firstCol="1" bandRow="1"/>
              <a:tblGrid>
                <a:gridCol w="462024"/>
                <a:gridCol w="2040486"/>
                <a:gridCol w="2842716"/>
                <a:gridCol w="1764163"/>
              </a:tblGrid>
              <a:tr h="579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Региональные конкурсы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Результат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Руководитель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7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«Наукой заниматься нескучно!»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место Леонидчено Ирина 9А,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место Куренной Степан 5В ,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место Мелехина Анастасия 5В,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 место Шульга София 5В,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 место Голованюк Александр 10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Скрипник</a:t>
                      </a: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Л. И.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«Большие гонки»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место Шумейко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Вячеслав 7Б,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       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Микичур</a:t>
                      </a: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Артем 7Б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Костырко</a:t>
                      </a: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Л. А.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«Птица года» 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 место Инербаева Сабира 9Б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Скрипник</a:t>
                      </a: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Л. И.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2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«Сохраним биосферу»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место </a:t>
                      </a:r>
                      <a:r>
                        <a:rPr lang="ru-RU" sz="12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Круподерова</a:t>
                      </a: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Виктория 9Б, 2 место Ломаная София 11 класс      2 место Шульга София 5В,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место </a:t>
                      </a:r>
                      <a:r>
                        <a:rPr lang="ru-RU" sz="12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Мелехина</a:t>
                      </a: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Анастасия 5В,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 место  </a:t>
                      </a:r>
                      <a:r>
                        <a:rPr lang="ru-RU" sz="12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Инербаева</a:t>
                      </a: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Сабира</a:t>
                      </a: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9Б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Скрипник</a:t>
                      </a: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Л. И.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Федеральные конкурсы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Результат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Руководитель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5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Конкур видеороликов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«Знаешь? Научи!»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Участие </a:t>
                      </a:r>
                      <a:r>
                        <a:rPr lang="ru-RU" sz="12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Ковальцов</a:t>
                      </a: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Дмитрий 8В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Участие Попова Вероника  9Б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Костырко</a:t>
                      </a: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Л. А.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97" marR="61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8399" y="971497"/>
            <a:ext cx="1961363" cy="300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971498"/>
            <a:ext cx="1946272" cy="3007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399" y="5372125"/>
            <a:ext cx="2711287" cy="14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974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733548" y="173227"/>
            <a:ext cx="7252334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03500" algn="l"/>
              </a:tabLst>
            </a:pPr>
            <a:r>
              <a:rPr spc="-5" dirty="0">
                <a:solidFill>
                  <a:srgbClr val="006FC0"/>
                </a:solidFill>
              </a:rPr>
              <a:t>Мероприятия</a:t>
            </a:r>
            <a:r>
              <a:rPr spc="10" dirty="0">
                <a:solidFill>
                  <a:srgbClr val="006FC0"/>
                </a:solidFill>
              </a:rPr>
              <a:t> </a:t>
            </a:r>
            <a:r>
              <a:rPr spc="-5" dirty="0">
                <a:solidFill>
                  <a:srgbClr val="2D75B6"/>
                </a:solidFill>
              </a:rPr>
              <a:t>центра	</a:t>
            </a:r>
            <a:r>
              <a:rPr spc="-30" dirty="0">
                <a:solidFill>
                  <a:srgbClr val="DA0000"/>
                </a:solidFill>
              </a:rPr>
              <a:t>«Точка </a:t>
            </a:r>
            <a:r>
              <a:rPr dirty="0">
                <a:solidFill>
                  <a:srgbClr val="DA0000"/>
                </a:solidFill>
              </a:rPr>
              <a:t>роста»</a:t>
            </a:r>
            <a:r>
              <a:rPr spc="5" dirty="0">
                <a:solidFill>
                  <a:srgbClr val="DA0000"/>
                </a:solidFill>
              </a:rPr>
              <a:t> </a:t>
            </a:r>
            <a:r>
              <a:rPr dirty="0">
                <a:solidFill>
                  <a:srgbClr val="DA0000"/>
                </a:solidFill>
              </a:rPr>
              <a:t>в</a:t>
            </a:r>
            <a:r>
              <a:rPr spc="490" dirty="0">
                <a:solidFill>
                  <a:srgbClr val="DA0000"/>
                </a:solidFill>
              </a:rPr>
              <a:t> </a:t>
            </a:r>
            <a:r>
              <a:rPr dirty="0">
                <a:solidFill>
                  <a:srgbClr val="DA0000"/>
                </a:solidFill>
              </a:rPr>
              <a:t>2022-2023</a:t>
            </a:r>
            <a:r>
              <a:rPr spc="-40" dirty="0">
                <a:solidFill>
                  <a:srgbClr val="DA0000"/>
                </a:solidFill>
              </a:rPr>
              <a:t> </a:t>
            </a:r>
            <a:r>
              <a:rPr spc="-5" dirty="0">
                <a:solidFill>
                  <a:srgbClr val="DA0000"/>
                </a:solidFill>
              </a:rPr>
              <a:t>учебном</a:t>
            </a:r>
            <a:r>
              <a:rPr spc="-35" dirty="0">
                <a:solidFill>
                  <a:srgbClr val="DA0000"/>
                </a:solidFill>
              </a:rPr>
              <a:t> </a:t>
            </a:r>
            <a:r>
              <a:rPr spc="-30" dirty="0">
                <a:solidFill>
                  <a:srgbClr val="DA0000"/>
                </a:solidFill>
              </a:rPr>
              <a:t>году</a:t>
            </a:r>
          </a:p>
        </p:txBody>
      </p:sp>
      <p:pic>
        <p:nvPicPr>
          <p:cNvPr id="16" name="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90759" y="0"/>
            <a:ext cx="545592" cy="553212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588137"/>
            <a:ext cx="10742613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533400" y="914400"/>
            <a:ext cx="110490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 школьном этапе </a:t>
            </a:r>
            <a:r>
              <a:rPr lang="ru-RU" dirty="0" smtClean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Всероссийской олимпиады школьников приняли </a:t>
            </a:r>
            <a:r>
              <a:rPr lang="ru-RU" dirty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участие  </a:t>
            </a:r>
            <a:r>
              <a:rPr lang="ru-RU" dirty="0" smtClean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90 обучающихся </a:t>
            </a:r>
            <a:r>
              <a:rPr lang="ru-RU" dirty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5-11 классов по биологии, физике, </a:t>
            </a:r>
            <a:r>
              <a:rPr lang="ru-RU" dirty="0" smtClean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химии, экологии, астрономии.</a:t>
            </a:r>
            <a:endParaRPr lang="ru-RU" dirty="0">
              <a:solidFill>
                <a:srgbClr val="4F81BD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5294">
            <a:off x="7736213" y="1945906"/>
            <a:ext cx="3579635" cy="4528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393396"/>
              </p:ext>
            </p:extLst>
          </p:nvPr>
        </p:nvGraphicFramePr>
        <p:xfrm>
          <a:off x="609600" y="1676400"/>
          <a:ext cx="6934200" cy="1682496"/>
        </p:xfrm>
        <a:graphic>
          <a:graphicData uri="http://schemas.openxmlformats.org/drawingml/2006/table">
            <a:tbl>
              <a:tblPr firstRow="1" firstCol="1" bandRow="1"/>
              <a:tblGrid>
                <a:gridCol w="309582"/>
                <a:gridCol w="1083538"/>
                <a:gridCol w="722358"/>
                <a:gridCol w="517905"/>
                <a:gridCol w="514680"/>
                <a:gridCol w="514680"/>
                <a:gridCol w="514680"/>
                <a:gridCol w="543704"/>
                <a:gridCol w="541769"/>
                <a:gridCol w="492752"/>
                <a:gridCol w="1178552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Предмет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 кл.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 кл.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 кл.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 кл.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 кл.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 </a:t>
                      </a:r>
                      <a:r>
                        <a:rPr lang="ru-RU" sz="12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 кл.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Всего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Победители</a:t>
                      </a:r>
                      <a:r>
                        <a:rPr lang="ru-RU" sz="1100" b="1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и призеры</a:t>
                      </a:r>
                      <a:endParaRPr lang="ru-RU" sz="11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Физика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Экология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Химия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Астрономия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5</a:t>
                      </a: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Биология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ИТОГО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23900" y="3451014"/>
            <a:ext cx="62103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Победители муниципального тура ВОШ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037154"/>
              </p:ext>
            </p:extLst>
          </p:nvPr>
        </p:nvGraphicFramePr>
        <p:xfrm>
          <a:off x="723900" y="4097345"/>
          <a:ext cx="6286500" cy="2057400"/>
        </p:xfrm>
        <a:graphic>
          <a:graphicData uri="http://schemas.openxmlformats.org/drawingml/2006/table">
            <a:tbl>
              <a:tblPr firstRow="1" firstCol="1" bandRow="1"/>
              <a:tblGrid>
                <a:gridCol w="387285"/>
                <a:gridCol w="1174815"/>
                <a:gridCol w="1524000"/>
                <a:gridCol w="419100"/>
                <a:gridCol w="1066800"/>
                <a:gridCol w="1714500"/>
              </a:tblGrid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</a:rPr>
                        <a:t>№ п/п</a:t>
                      </a:r>
                      <a:endParaRPr lang="ru-RU" sz="1500" dirty="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</a:rPr>
                        <a:t>Предмет</a:t>
                      </a:r>
                      <a:endParaRPr lang="ru-RU" sz="1500" dirty="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</a:rPr>
                        <a:t>ФИО ученика</a:t>
                      </a:r>
                      <a:endParaRPr lang="ru-RU" sz="1500" dirty="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Calibri"/>
                        </a:rPr>
                        <a:t>Класс</a:t>
                      </a:r>
                      <a:endParaRPr lang="ru-RU" sz="150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Calibri"/>
                        </a:rPr>
                        <a:t>Результат</a:t>
                      </a:r>
                      <a:endParaRPr lang="ru-RU" sz="150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Calibri"/>
                        </a:rPr>
                        <a:t>ФИО педагога</a:t>
                      </a:r>
                      <a:endParaRPr lang="ru-RU" sz="150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  <a:endParaRPr lang="ru-RU" sz="150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Calibri"/>
                        </a:rPr>
                        <a:t>Биология</a:t>
                      </a:r>
                      <a:endParaRPr lang="ru-RU" sz="150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</a:rPr>
                        <a:t>Шнайдер Александр </a:t>
                      </a:r>
                      <a:endParaRPr lang="ru-RU" sz="1500" dirty="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</a:rPr>
                        <a:t>7б</a:t>
                      </a:r>
                      <a:endParaRPr lang="ru-RU" sz="1500" dirty="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</a:rPr>
                        <a:t>Победитель</a:t>
                      </a:r>
                      <a:endParaRPr lang="ru-RU" sz="1500" dirty="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</a:rPr>
                        <a:t>Иванова С.П.</a:t>
                      </a:r>
                      <a:endParaRPr lang="ru-RU" sz="1500" dirty="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endParaRPr lang="ru-RU" sz="150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Calibri"/>
                        </a:rPr>
                        <a:t>Физика</a:t>
                      </a:r>
                      <a:endParaRPr lang="ru-RU" sz="150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 err="1">
                          <a:effectLst/>
                          <a:latin typeface="Times New Roman"/>
                          <a:ea typeface="Calibri"/>
                        </a:rPr>
                        <a:t>Пыльцова</a:t>
                      </a:r>
                      <a:r>
                        <a:rPr lang="ru-RU" sz="1500" dirty="0">
                          <a:effectLst/>
                          <a:latin typeface="Times New Roman"/>
                          <a:ea typeface="Calibri"/>
                        </a:rPr>
                        <a:t> Арина </a:t>
                      </a:r>
                      <a:endParaRPr lang="ru-RU" sz="1500" dirty="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Calibri"/>
                        </a:rPr>
                        <a:t>9а</a:t>
                      </a:r>
                      <a:endParaRPr lang="ru-RU" sz="150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</a:rPr>
                        <a:t>Победитель</a:t>
                      </a:r>
                      <a:endParaRPr lang="ru-RU" sz="1500" dirty="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 err="1">
                          <a:effectLst/>
                          <a:latin typeface="Times New Roman"/>
                          <a:ea typeface="Calibri"/>
                        </a:rPr>
                        <a:t>Костырко</a:t>
                      </a:r>
                      <a:r>
                        <a:rPr lang="ru-RU" sz="1500" dirty="0">
                          <a:effectLst/>
                          <a:latin typeface="Times New Roman"/>
                          <a:ea typeface="Calibri"/>
                        </a:rPr>
                        <a:t> Л.А.</a:t>
                      </a:r>
                      <a:endParaRPr lang="ru-RU" sz="1500" dirty="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Calibri"/>
                        </a:rPr>
                        <a:t>3.</a:t>
                      </a:r>
                      <a:endParaRPr lang="ru-RU" sz="150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</a:rPr>
                        <a:t>Экология</a:t>
                      </a:r>
                      <a:endParaRPr lang="ru-RU" sz="1500" dirty="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</a:rPr>
                        <a:t>Звягинцева Анастасия </a:t>
                      </a:r>
                      <a:endParaRPr lang="ru-RU" sz="1500" dirty="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Calibri"/>
                        </a:rPr>
                        <a:t>11</a:t>
                      </a:r>
                      <a:endParaRPr lang="ru-RU" sz="150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Calibri"/>
                        </a:rPr>
                        <a:t>Победитель</a:t>
                      </a:r>
                      <a:endParaRPr lang="ru-RU" sz="150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 err="1">
                          <a:effectLst/>
                          <a:latin typeface="Times New Roman"/>
                          <a:ea typeface="Calibri"/>
                        </a:rPr>
                        <a:t>Скрипник</a:t>
                      </a:r>
                      <a:r>
                        <a:rPr lang="ru-RU" sz="1500" dirty="0">
                          <a:effectLst/>
                          <a:latin typeface="Times New Roman"/>
                          <a:ea typeface="Calibri"/>
                        </a:rPr>
                        <a:t> Л.И.</a:t>
                      </a:r>
                      <a:endParaRPr lang="ru-RU" sz="1500" dirty="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37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</a:rPr>
                        <a:t>4.</a:t>
                      </a:r>
                      <a:endParaRPr lang="ru-RU" sz="1500" dirty="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</a:rPr>
                        <a:t>Астрономия</a:t>
                      </a:r>
                      <a:endParaRPr lang="ru-RU" sz="1500" dirty="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 err="1">
                          <a:effectLst/>
                          <a:latin typeface="Times New Roman"/>
                          <a:ea typeface="Calibri"/>
                        </a:rPr>
                        <a:t>Пыльцова</a:t>
                      </a:r>
                      <a:r>
                        <a:rPr lang="ru-RU" sz="1500" dirty="0">
                          <a:effectLst/>
                          <a:latin typeface="Times New Roman"/>
                          <a:ea typeface="Calibri"/>
                        </a:rPr>
                        <a:t> Арина </a:t>
                      </a:r>
                      <a:endParaRPr lang="ru-RU" sz="1500" dirty="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Calibri"/>
                        </a:rPr>
                        <a:t>9а</a:t>
                      </a:r>
                      <a:endParaRPr lang="ru-RU" sz="150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Calibri"/>
                        </a:rPr>
                        <a:t>призер</a:t>
                      </a:r>
                      <a:endParaRPr lang="ru-RU" sz="150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 err="1">
                          <a:effectLst/>
                          <a:latin typeface="Times New Roman"/>
                          <a:ea typeface="Calibri"/>
                        </a:rPr>
                        <a:t>Костырко</a:t>
                      </a:r>
                      <a:r>
                        <a:rPr lang="ru-RU" sz="1500" dirty="0">
                          <a:effectLst/>
                          <a:latin typeface="Times New Roman"/>
                          <a:ea typeface="Calibri"/>
                        </a:rPr>
                        <a:t> Л.А.</a:t>
                      </a:r>
                      <a:endParaRPr lang="ru-RU" sz="1500" dirty="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</a:rPr>
                        <a:t>Сапа Екатерина </a:t>
                      </a:r>
                      <a:endParaRPr lang="ru-RU" sz="1500" dirty="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Calibri"/>
                        </a:rPr>
                        <a:t>11</a:t>
                      </a:r>
                      <a:endParaRPr lang="ru-RU" sz="150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Calibri"/>
                        </a:rPr>
                        <a:t>призер</a:t>
                      </a:r>
                      <a:endParaRPr lang="ru-RU" sz="150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 err="1">
                          <a:effectLst/>
                          <a:latin typeface="Times New Roman"/>
                          <a:ea typeface="Calibri"/>
                        </a:rPr>
                        <a:t>Костырко</a:t>
                      </a:r>
                      <a:r>
                        <a:rPr lang="ru-RU" sz="1500" dirty="0">
                          <a:effectLst/>
                          <a:latin typeface="Times New Roman"/>
                          <a:ea typeface="Calibri"/>
                        </a:rPr>
                        <a:t> Л.А.</a:t>
                      </a:r>
                      <a:endParaRPr lang="ru-RU" sz="1500" dirty="0">
                        <a:effectLst/>
                        <a:latin typeface="Calibri"/>
                      </a:endParaRPr>
                    </a:p>
                  </a:txBody>
                  <a:tcPr marL="50526" marR="50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475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8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761" y="6844283"/>
            <a:ext cx="12191365" cy="0"/>
          </a:xfrm>
          <a:custGeom>
            <a:avLst/>
            <a:gdLst/>
            <a:ahLst/>
            <a:cxnLst/>
            <a:rect l="l" t="t" r="r" b="b"/>
            <a:pathLst>
              <a:path w="12191365">
                <a:moveTo>
                  <a:pt x="0" y="0"/>
                </a:moveTo>
                <a:lnTo>
                  <a:pt x="12191238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90600" y="2092451"/>
            <a:ext cx="10134600" cy="2261616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09600" y="2056002"/>
            <a:ext cx="11049000" cy="4075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ЦЕНТРЫ ОБРАЗОВАНИЯ ЕСТЕСТВЕННО-НАУЧНОЙ И ТЕХНОЛОГИЧЕСКОЙ НАПРАВЛЕННОСТЕЙ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       </a:t>
            </a:r>
            <a:r>
              <a:rPr lang="ru-RU" sz="1600" dirty="0" smtClean="0"/>
              <a:t>«</a:t>
            </a:r>
            <a:r>
              <a:rPr lang="ru-RU" sz="1600" dirty="0"/>
              <a:t>ТОЧКА РОСТА»</a:t>
            </a:r>
            <a:br>
              <a:rPr lang="ru-RU" sz="1600" dirty="0"/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создаются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и функционируют в общеобразовательных организациях, расположенных в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сельской местности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и малых городах, в целях обеспечения реализации федерального проекта «Современная школа» национального проекта «Образование». Они направлены на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    Совершенствование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условий для повышения качества образования в общеобразовательных организациях, расположенных в сельской местности и малых городах</a:t>
            </a:r>
            <a:br>
              <a:rPr lang="ru-RU" sz="16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     Расширение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возможностей обучающихся в освоении учебных предметов и программ дополнительного образования естественно-научной и технологической направленностей</a:t>
            </a:r>
            <a:br>
              <a:rPr lang="ru-RU" sz="16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       Практическую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отработку учебного материала по учебным предметам «Физика», «Химия», «Биология» на современном оборудовании</a:t>
            </a:r>
            <a:endParaRPr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81355" y="96011"/>
            <a:ext cx="3781044" cy="126644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316211" y="0"/>
            <a:ext cx="2875787" cy="2578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99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733548" y="173227"/>
            <a:ext cx="7252334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03500" algn="l"/>
              </a:tabLst>
            </a:pPr>
            <a:r>
              <a:rPr spc="-5" dirty="0">
                <a:solidFill>
                  <a:srgbClr val="006FC0"/>
                </a:solidFill>
              </a:rPr>
              <a:t>Мероприятия</a:t>
            </a:r>
            <a:r>
              <a:rPr spc="10" dirty="0">
                <a:solidFill>
                  <a:srgbClr val="006FC0"/>
                </a:solidFill>
              </a:rPr>
              <a:t> </a:t>
            </a:r>
            <a:r>
              <a:rPr spc="-5" dirty="0">
                <a:solidFill>
                  <a:srgbClr val="2D75B6"/>
                </a:solidFill>
              </a:rPr>
              <a:t>центра	</a:t>
            </a:r>
            <a:r>
              <a:rPr spc="-30" dirty="0">
                <a:solidFill>
                  <a:srgbClr val="DA0000"/>
                </a:solidFill>
              </a:rPr>
              <a:t>«Точка </a:t>
            </a:r>
            <a:r>
              <a:rPr dirty="0">
                <a:solidFill>
                  <a:srgbClr val="DA0000"/>
                </a:solidFill>
              </a:rPr>
              <a:t>роста»</a:t>
            </a:r>
            <a:r>
              <a:rPr spc="5" dirty="0">
                <a:solidFill>
                  <a:srgbClr val="DA0000"/>
                </a:solidFill>
              </a:rPr>
              <a:t> </a:t>
            </a:r>
            <a:r>
              <a:rPr dirty="0">
                <a:solidFill>
                  <a:srgbClr val="DA0000"/>
                </a:solidFill>
              </a:rPr>
              <a:t>в</a:t>
            </a:r>
            <a:r>
              <a:rPr spc="490" dirty="0">
                <a:solidFill>
                  <a:srgbClr val="DA0000"/>
                </a:solidFill>
              </a:rPr>
              <a:t> </a:t>
            </a:r>
            <a:r>
              <a:rPr dirty="0">
                <a:solidFill>
                  <a:srgbClr val="DA0000"/>
                </a:solidFill>
              </a:rPr>
              <a:t>2022-2023</a:t>
            </a:r>
            <a:r>
              <a:rPr spc="-40" dirty="0">
                <a:solidFill>
                  <a:srgbClr val="DA0000"/>
                </a:solidFill>
              </a:rPr>
              <a:t> </a:t>
            </a:r>
            <a:r>
              <a:rPr spc="-5" dirty="0">
                <a:solidFill>
                  <a:srgbClr val="DA0000"/>
                </a:solidFill>
              </a:rPr>
              <a:t>учебном</a:t>
            </a:r>
            <a:r>
              <a:rPr spc="-35" dirty="0">
                <a:solidFill>
                  <a:srgbClr val="DA0000"/>
                </a:solidFill>
              </a:rPr>
              <a:t> </a:t>
            </a:r>
            <a:r>
              <a:rPr spc="-30" dirty="0">
                <a:solidFill>
                  <a:srgbClr val="DA0000"/>
                </a:solidFill>
              </a:rPr>
              <a:t>году</a:t>
            </a:r>
          </a:p>
        </p:txBody>
      </p:sp>
      <p:pic>
        <p:nvPicPr>
          <p:cNvPr id="16" name="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90759" y="0"/>
            <a:ext cx="545592" cy="553212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588137"/>
            <a:ext cx="10742613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533400" y="914400"/>
            <a:ext cx="110490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dirty="0" err="1" smtClean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Ползуновская</a:t>
            </a:r>
            <a:r>
              <a:rPr lang="ru-RU" dirty="0" smtClean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межрегиональная открытая олимпиада  </a:t>
            </a:r>
            <a:endParaRPr lang="ru-RU" dirty="0">
              <a:solidFill>
                <a:srgbClr val="4F81BD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1019" y="1905000"/>
            <a:ext cx="3165437" cy="387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90600" y="2133600"/>
            <a:ext cx="6172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Участие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 первом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заочном туре и приглашение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 второй очный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тур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Ползуновской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олимпиады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физике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Ковальцов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Дмитрий 8В,  Романов Никита 8В, учитель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Костырко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Л. 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в  первом заочном туре и участие во втором очном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туре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Ползуновской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олимпиады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химии  (Звягинцева Анастасия 11 класс, учитель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Скрипник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Л. И.)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17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733548" y="173227"/>
            <a:ext cx="7252334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03500" algn="l"/>
              </a:tabLst>
            </a:pPr>
            <a:r>
              <a:rPr spc="-5" dirty="0">
                <a:solidFill>
                  <a:srgbClr val="006FC0"/>
                </a:solidFill>
              </a:rPr>
              <a:t>Мероприятия</a:t>
            </a:r>
            <a:r>
              <a:rPr spc="10" dirty="0">
                <a:solidFill>
                  <a:srgbClr val="006FC0"/>
                </a:solidFill>
              </a:rPr>
              <a:t> </a:t>
            </a:r>
            <a:r>
              <a:rPr spc="-5" dirty="0">
                <a:solidFill>
                  <a:srgbClr val="2D75B6"/>
                </a:solidFill>
              </a:rPr>
              <a:t>центра	</a:t>
            </a:r>
            <a:r>
              <a:rPr spc="-30" dirty="0">
                <a:solidFill>
                  <a:srgbClr val="DA0000"/>
                </a:solidFill>
              </a:rPr>
              <a:t>«Точка </a:t>
            </a:r>
            <a:r>
              <a:rPr dirty="0">
                <a:solidFill>
                  <a:srgbClr val="DA0000"/>
                </a:solidFill>
              </a:rPr>
              <a:t>роста»</a:t>
            </a:r>
            <a:r>
              <a:rPr spc="5" dirty="0">
                <a:solidFill>
                  <a:srgbClr val="DA0000"/>
                </a:solidFill>
              </a:rPr>
              <a:t> </a:t>
            </a:r>
            <a:r>
              <a:rPr dirty="0">
                <a:solidFill>
                  <a:srgbClr val="DA0000"/>
                </a:solidFill>
              </a:rPr>
              <a:t>в</a:t>
            </a:r>
            <a:r>
              <a:rPr spc="490" dirty="0">
                <a:solidFill>
                  <a:srgbClr val="DA0000"/>
                </a:solidFill>
              </a:rPr>
              <a:t> </a:t>
            </a:r>
            <a:r>
              <a:rPr dirty="0">
                <a:solidFill>
                  <a:srgbClr val="DA0000"/>
                </a:solidFill>
              </a:rPr>
              <a:t>2022-2023</a:t>
            </a:r>
            <a:r>
              <a:rPr spc="-40" dirty="0">
                <a:solidFill>
                  <a:srgbClr val="DA0000"/>
                </a:solidFill>
              </a:rPr>
              <a:t> </a:t>
            </a:r>
            <a:r>
              <a:rPr spc="-5" dirty="0">
                <a:solidFill>
                  <a:srgbClr val="DA0000"/>
                </a:solidFill>
              </a:rPr>
              <a:t>учебном</a:t>
            </a:r>
            <a:r>
              <a:rPr spc="-35" dirty="0">
                <a:solidFill>
                  <a:srgbClr val="DA0000"/>
                </a:solidFill>
              </a:rPr>
              <a:t> </a:t>
            </a:r>
            <a:r>
              <a:rPr spc="-30" dirty="0">
                <a:solidFill>
                  <a:srgbClr val="DA0000"/>
                </a:solidFill>
              </a:rPr>
              <a:t>году</a:t>
            </a:r>
          </a:p>
        </p:txBody>
      </p:sp>
      <p:pic>
        <p:nvPicPr>
          <p:cNvPr id="16" name="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90759" y="0"/>
            <a:ext cx="545592" cy="553212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588137"/>
            <a:ext cx="10742613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533400" y="914400"/>
            <a:ext cx="110490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                            Региональная </a:t>
            </a:r>
            <a:r>
              <a:rPr lang="ru-RU" dirty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научно-практическая конференция «Будущее Алтая»</a:t>
            </a:r>
          </a:p>
        </p:txBody>
      </p:sp>
      <p:pic>
        <p:nvPicPr>
          <p:cNvPr id="5122" name="Picture 2" descr="E:\фото в ленту ТР\№ 16 Грамота за исследовательскую работу по химии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551" y="1617133"/>
            <a:ext cx="3352800" cy="447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Фото с моего телефона 02.08.2023\Camera\20221007_13422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17133"/>
            <a:ext cx="6047229" cy="45354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638800" y="6096000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Голованюк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Александр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 работу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«Изучение химического состава яблок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 получил грамоту 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руководитель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Скрипник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Л. И.</a:t>
            </a:r>
          </a:p>
        </p:txBody>
      </p:sp>
    </p:spTree>
    <p:extLst>
      <p:ext uri="{BB962C8B-B14F-4D97-AF65-F5344CB8AC3E}">
        <p14:creationId xmlns:p14="http://schemas.microsoft.com/office/powerpoint/2010/main" val="110376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38100" y="-66102"/>
            <a:ext cx="12192000" cy="6857998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761" y="6844283"/>
            <a:ext cx="12191365" cy="0"/>
          </a:xfrm>
          <a:custGeom>
            <a:avLst/>
            <a:gdLst/>
            <a:ahLst/>
            <a:cxnLst/>
            <a:rect l="l" t="t" r="r" b="b"/>
            <a:pathLst>
              <a:path w="12191365">
                <a:moveTo>
                  <a:pt x="0" y="0"/>
                </a:moveTo>
                <a:lnTo>
                  <a:pt x="12191238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90600" y="2092451"/>
            <a:ext cx="10134600" cy="2261616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09600" y="2056002"/>
            <a:ext cx="11049000" cy="411247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               100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% охват обучающихся.</a:t>
            </a:r>
            <a:br>
              <a:rPr lang="ru-RU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2.	Продолжить реализацию программ  дополнительного образования и курсов внеурочной деятельности по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биологии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, физике, химии. </a:t>
            </a:r>
            <a:br>
              <a:rPr lang="ru-RU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3.	Проведение  мероприятий школьного, муниципального уровня.</a:t>
            </a:r>
            <a:br>
              <a:rPr lang="ru-RU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4.	Проведение защиты проектов обучающихся и увеличение участников научно-практической конференции «Будущее Алтая»</a:t>
            </a:r>
            <a:br>
              <a:rPr lang="ru-RU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5.	Увеличение участников олимпиад и конкурсов регионального и федерального значения.</a:t>
            </a:r>
            <a:br>
              <a:rPr lang="ru-RU" dirty="0">
                <a:solidFill>
                  <a:schemeClr val="tx2">
                    <a:lumMod val="75000"/>
                  </a:schemeClr>
                </a:solidFill>
              </a:rPr>
            </a:br>
            <a:endParaRPr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81355" y="-304800"/>
            <a:ext cx="3781044" cy="126644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448800" y="4572000"/>
            <a:ext cx="2875787" cy="2578608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55" y="685800"/>
            <a:ext cx="11247058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008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4740" y="221945"/>
            <a:ext cx="10666095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>
                <a:solidFill>
                  <a:srgbClr val="2D75B6"/>
                </a:solidFill>
              </a:rPr>
              <a:t>Открытие</a:t>
            </a:r>
            <a:r>
              <a:rPr spc="10" dirty="0">
                <a:solidFill>
                  <a:srgbClr val="2D75B6"/>
                </a:solidFill>
              </a:rPr>
              <a:t> </a:t>
            </a:r>
            <a:r>
              <a:rPr dirty="0">
                <a:solidFill>
                  <a:srgbClr val="2D75B6"/>
                </a:solidFill>
              </a:rPr>
              <a:t>центра</a:t>
            </a:r>
            <a:r>
              <a:rPr spc="10" dirty="0">
                <a:solidFill>
                  <a:srgbClr val="2D75B6"/>
                </a:solidFill>
              </a:rPr>
              <a:t> </a:t>
            </a:r>
            <a:r>
              <a:rPr spc="-5" dirty="0">
                <a:solidFill>
                  <a:srgbClr val="2D75B6"/>
                </a:solidFill>
              </a:rPr>
              <a:t>естественно-научной</a:t>
            </a:r>
            <a:r>
              <a:rPr spc="459" dirty="0">
                <a:solidFill>
                  <a:srgbClr val="2D75B6"/>
                </a:solidFill>
              </a:rPr>
              <a:t> </a:t>
            </a:r>
            <a:r>
              <a:rPr dirty="0">
                <a:solidFill>
                  <a:srgbClr val="2D75B6"/>
                </a:solidFill>
              </a:rPr>
              <a:t>и</a:t>
            </a:r>
            <a:r>
              <a:rPr spc="5" dirty="0">
                <a:solidFill>
                  <a:srgbClr val="2D75B6"/>
                </a:solidFill>
              </a:rPr>
              <a:t> </a:t>
            </a:r>
            <a:r>
              <a:rPr spc="-5" dirty="0">
                <a:solidFill>
                  <a:srgbClr val="2D75B6"/>
                </a:solidFill>
              </a:rPr>
              <a:t>технологической</a:t>
            </a:r>
            <a:r>
              <a:rPr spc="-35" dirty="0">
                <a:solidFill>
                  <a:srgbClr val="2D75B6"/>
                </a:solidFill>
              </a:rPr>
              <a:t> </a:t>
            </a:r>
            <a:r>
              <a:rPr spc="-10" dirty="0">
                <a:solidFill>
                  <a:srgbClr val="2D75B6"/>
                </a:solidFill>
              </a:rPr>
              <a:t>направленностей</a:t>
            </a:r>
            <a:r>
              <a:rPr spc="490" dirty="0">
                <a:solidFill>
                  <a:srgbClr val="2D75B6"/>
                </a:solidFill>
              </a:rPr>
              <a:t> </a:t>
            </a:r>
            <a:r>
              <a:rPr spc="-30" dirty="0">
                <a:solidFill>
                  <a:srgbClr val="DA0000"/>
                </a:solidFill>
              </a:rPr>
              <a:t>«Точка</a:t>
            </a:r>
            <a:r>
              <a:rPr spc="-25" dirty="0">
                <a:solidFill>
                  <a:srgbClr val="DA0000"/>
                </a:solidFill>
              </a:rPr>
              <a:t> </a:t>
            </a:r>
            <a:r>
              <a:rPr dirty="0">
                <a:solidFill>
                  <a:srgbClr val="DA0000"/>
                </a:solidFill>
              </a:rPr>
              <a:t>роста»</a:t>
            </a:r>
          </a:p>
        </p:txBody>
      </p:sp>
      <p:sp>
        <p:nvSpPr>
          <p:cNvPr id="12" name="object 12"/>
          <p:cNvSpPr/>
          <p:nvPr/>
        </p:nvSpPr>
        <p:spPr>
          <a:xfrm>
            <a:off x="3690365" y="4115560"/>
            <a:ext cx="4837430" cy="2632075"/>
          </a:xfrm>
          <a:custGeom>
            <a:avLst/>
            <a:gdLst/>
            <a:ahLst/>
            <a:cxnLst/>
            <a:rect l="l" t="t" r="r" b="b"/>
            <a:pathLst>
              <a:path w="4837430" h="2632075">
                <a:moveTo>
                  <a:pt x="0" y="2631948"/>
                </a:moveTo>
                <a:lnTo>
                  <a:pt x="4837176" y="2631948"/>
                </a:lnTo>
                <a:lnTo>
                  <a:pt x="4837176" y="0"/>
                </a:lnTo>
                <a:lnTo>
                  <a:pt x="0" y="0"/>
                </a:lnTo>
                <a:lnTo>
                  <a:pt x="0" y="2631948"/>
                </a:lnTo>
                <a:close/>
              </a:path>
            </a:pathLst>
          </a:custGeom>
          <a:ln w="19812">
            <a:solidFill>
              <a:srgbClr val="5B9B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781297" y="4142308"/>
            <a:ext cx="4668520" cy="712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just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Центр</a:t>
            </a:r>
            <a:r>
              <a:rPr sz="1500" spc="5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образования</a:t>
            </a:r>
            <a:r>
              <a:rPr sz="1500" spc="-5" dirty="0">
                <a:solidFill>
                  <a:srgbClr val="2D75B6"/>
                </a:solidFill>
                <a:latin typeface="Times New Roman"/>
                <a:cs typeface="Times New Roman"/>
              </a:rPr>
              <a:t> естественно-научной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 и </a:t>
            </a:r>
            <a:r>
              <a:rPr sz="1500" spc="5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500" spc="-15" dirty="0">
                <a:solidFill>
                  <a:srgbClr val="2D75B6"/>
                </a:solidFill>
                <a:latin typeface="Times New Roman"/>
                <a:cs typeface="Times New Roman"/>
              </a:rPr>
              <a:t>технологической</a:t>
            </a: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500" spc="-5" dirty="0">
                <a:solidFill>
                  <a:srgbClr val="2D75B6"/>
                </a:solidFill>
                <a:latin typeface="Times New Roman"/>
                <a:cs typeface="Times New Roman"/>
              </a:rPr>
              <a:t>направленностей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500" spc="-35" dirty="0">
                <a:solidFill>
                  <a:srgbClr val="FF0000"/>
                </a:solidFill>
                <a:latin typeface="Times New Roman"/>
                <a:cs typeface="Times New Roman"/>
              </a:rPr>
              <a:t>«Точка</a:t>
            </a:r>
            <a:r>
              <a:rPr sz="1500" spc="3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500" spc="5" dirty="0">
                <a:solidFill>
                  <a:srgbClr val="FF0000"/>
                </a:solidFill>
                <a:latin typeface="Times New Roman"/>
                <a:cs typeface="Times New Roman"/>
              </a:rPr>
              <a:t>роста» </a:t>
            </a:r>
            <a:r>
              <a:rPr sz="1500" spc="3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500" spc="10" dirty="0">
                <a:solidFill>
                  <a:srgbClr val="2D75B6"/>
                </a:solidFill>
                <a:latin typeface="Times New Roman"/>
                <a:cs typeface="Times New Roman"/>
              </a:rPr>
              <a:t>на </a:t>
            </a:r>
            <a:r>
              <a:rPr sz="1500" spc="15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500" spc="-5" dirty="0" err="1">
                <a:solidFill>
                  <a:srgbClr val="2D75B6"/>
                </a:solidFill>
                <a:latin typeface="Times New Roman"/>
                <a:cs typeface="Times New Roman"/>
              </a:rPr>
              <a:t>базе</a:t>
            </a:r>
            <a:r>
              <a:rPr sz="1500" spc="45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lang="ru-RU" sz="1500" spc="45" dirty="0" smtClean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lang="ru-RU" sz="1500" spc="45" dirty="0" err="1" smtClean="0">
                <a:solidFill>
                  <a:srgbClr val="2D75B6"/>
                </a:solidFill>
                <a:latin typeface="Times New Roman"/>
                <a:cs typeface="Times New Roman"/>
              </a:rPr>
              <a:t>Бурлинской</a:t>
            </a:r>
            <a:r>
              <a:rPr lang="ru-RU" sz="1500" spc="45" dirty="0" smtClean="0">
                <a:solidFill>
                  <a:srgbClr val="2D75B6"/>
                </a:solidFill>
                <a:latin typeface="Times New Roman"/>
                <a:cs typeface="Times New Roman"/>
              </a:rPr>
              <a:t> школы</a:t>
            </a:r>
            <a:r>
              <a:rPr sz="1500" spc="50" dirty="0" smtClean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создан</a:t>
            </a:r>
            <a:r>
              <a:rPr sz="1500" spc="55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в</a:t>
            </a:r>
            <a:r>
              <a:rPr sz="1500" spc="55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500" dirty="0" smtClean="0">
                <a:solidFill>
                  <a:srgbClr val="2D75B6"/>
                </a:solidFill>
                <a:latin typeface="Times New Roman"/>
                <a:cs typeface="Times New Roman"/>
              </a:rPr>
              <a:t>202</a:t>
            </a:r>
            <a:r>
              <a:rPr lang="ru-RU" sz="1500" dirty="0" smtClean="0">
                <a:solidFill>
                  <a:srgbClr val="2D75B6"/>
                </a:solidFill>
                <a:latin typeface="Times New Roman"/>
                <a:cs typeface="Times New Roman"/>
              </a:rPr>
              <a:t>2</a:t>
            </a:r>
            <a:r>
              <a:rPr sz="1500" spc="55" dirty="0" smtClean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500" spc="-25" dirty="0" err="1">
                <a:solidFill>
                  <a:srgbClr val="2D75B6"/>
                </a:solidFill>
                <a:latin typeface="Times New Roman"/>
                <a:cs typeface="Times New Roman"/>
              </a:rPr>
              <a:t>году</a:t>
            </a:r>
            <a:r>
              <a:rPr sz="1500" spc="45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500" dirty="0" smtClean="0">
                <a:solidFill>
                  <a:srgbClr val="2D75B6"/>
                </a:solidFill>
                <a:latin typeface="Times New Roman"/>
                <a:cs typeface="Times New Roman"/>
              </a:rPr>
              <a:t>в</a:t>
            </a:r>
            <a:r>
              <a:rPr sz="1500" spc="55" dirty="0" smtClean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500" spc="-5" dirty="0" err="1" smtClean="0">
                <a:solidFill>
                  <a:srgbClr val="2D75B6"/>
                </a:solidFill>
                <a:latin typeface="Times New Roman"/>
                <a:cs typeface="Times New Roman"/>
              </a:rPr>
              <a:t>рамках</a:t>
            </a:r>
            <a:endParaRPr sz="1500" dirty="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259578" y="4828794"/>
            <a:ext cx="66865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indent="16510">
              <a:lnSpc>
                <a:spcPct val="100000"/>
              </a:lnSpc>
              <a:spcBef>
                <a:spcPts val="100"/>
              </a:spcBef>
            </a:pPr>
            <a:r>
              <a:rPr sz="1500" spc="-5" dirty="0">
                <a:solidFill>
                  <a:srgbClr val="2D75B6"/>
                </a:solidFill>
                <a:latin typeface="Times New Roman"/>
                <a:cs typeface="Times New Roman"/>
              </a:rPr>
              <a:t>пр</a:t>
            </a:r>
            <a:r>
              <a:rPr sz="1500" spc="25" dirty="0">
                <a:solidFill>
                  <a:srgbClr val="2D75B6"/>
                </a:solidFill>
                <a:latin typeface="Times New Roman"/>
                <a:cs typeface="Times New Roman"/>
              </a:rPr>
              <a:t>о</a:t>
            </a: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е</a:t>
            </a:r>
            <a:r>
              <a:rPr sz="1500" spc="-35" dirty="0">
                <a:solidFill>
                  <a:srgbClr val="2D75B6"/>
                </a:solidFill>
                <a:latin typeface="Times New Roman"/>
                <a:cs typeface="Times New Roman"/>
              </a:rPr>
              <a:t>к</a:t>
            </a:r>
            <a:r>
              <a:rPr sz="1500" spc="25" dirty="0">
                <a:solidFill>
                  <a:srgbClr val="2D75B6"/>
                </a:solidFill>
                <a:latin typeface="Times New Roman"/>
                <a:cs typeface="Times New Roman"/>
              </a:rPr>
              <a:t>т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а  </a:t>
            </a:r>
            <a:r>
              <a:rPr sz="1500" spc="-5" dirty="0">
                <a:solidFill>
                  <a:srgbClr val="2D75B6"/>
                </a:solidFill>
                <a:latin typeface="Times New Roman"/>
                <a:cs typeface="Times New Roman"/>
              </a:rPr>
              <a:t>проекта</a:t>
            </a:r>
            <a:endParaRPr sz="1500" dirty="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159119" y="4828794"/>
            <a:ext cx="131381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«Современная</a:t>
            </a:r>
            <a:endParaRPr sz="1500" dirty="0">
              <a:latin typeface="Times New Roman"/>
              <a:cs typeface="Times New Roman"/>
            </a:endParaRPr>
          </a:p>
          <a:p>
            <a:pPr marR="27940" algn="r">
              <a:lnSpc>
                <a:spcPct val="100000"/>
              </a:lnSpc>
            </a:pPr>
            <a:r>
              <a:rPr sz="1500" spc="-30" dirty="0">
                <a:solidFill>
                  <a:srgbClr val="2D75B6"/>
                </a:solidFill>
                <a:latin typeface="Times New Roman"/>
                <a:cs typeface="Times New Roman"/>
              </a:rPr>
              <a:t>«</a:t>
            </a:r>
            <a:r>
              <a:rPr sz="1500" spc="-5" dirty="0">
                <a:solidFill>
                  <a:srgbClr val="2D75B6"/>
                </a:solidFill>
                <a:latin typeface="Times New Roman"/>
                <a:cs typeface="Times New Roman"/>
              </a:rPr>
              <a:t>Об</a:t>
            </a:r>
            <a:r>
              <a:rPr sz="1500" spc="5" dirty="0">
                <a:solidFill>
                  <a:srgbClr val="2D75B6"/>
                </a:solidFill>
                <a:latin typeface="Times New Roman"/>
                <a:cs typeface="Times New Roman"/>
              </a:rPr>
              <a:t>р</a:t>
            </a: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а</a:t>
            </a:r>
            <a:r>
              <a:rPr sz="1500" spc="-5" dirty="0">
                <a:solidFill>
                  <a:srgbClr val="2D75B6"/>
                </a:solidFill>
                <a:latin typeface="Times New Roman"/>
                <a:cs typeface="Times New Roman"/>
              </a:rPr>
              <a:t>з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о</a:t>
            </a:r>
            <a:r>
              <a:rPr sz="1500" spc="-25" dirty="0">
                <a:solidFill>
                  <a:srgbClr val="2D75B6"/>
                </a:solidFill>
                <a:latin typeface="Times New Roman"/>
                <a:cs typeface="Times New Roman"/>
              </a:rPr>
              <a:t>в</a:t>
            </a: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а</a:t>
            </a:r>
            <a:r>
              <a:rPr sz="1500" spc="-5" dirty="0">
                <a:solidFill>
                  <a:srgbClr val="2D75B6"/>
                </a:solidFill>
                <a:latin typeface="Times New Roman"/>
                <a:cs typeface="Times New Roman"/>
              </a:rPr>
              <a:t>ни</a:t>
            </a:r>
            <a:r>
              <a:rPr sz="1500" spc="5" dirty="0">
                <a:solidFill>
                  <a:srgbClr val="2D75B6"/>
                </a:solidFill>
                <a:latin typeface="Times New Roman"/>
                <a:cs typeface="Times New Roman"/>
              </a:rPr>
              <a:t>е</a:t>
            </a:r>
            <a:r>
              <a:rPr sz="1500" spc="-15" dirty="0">
                <a:solidFill>
                  <a:srgbClr val="2D75B6"/>
                </a:solidFill>
                <a:latin typeface="Times New Roman"/>
                <a:cs typeface="Times New Roman"/>
              </a:rPr>
              <a:t>»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.</a:t>
            </a:r>
            <a:endParaRPr sz="1500" dirty="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003546" y="5285994"/>
            <a:ext cx="132080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500" spc="-15" dirty="0">
                <a:solidFill>
                  <a:srgbClr val="2D75B6"/>
                </a:solidFill>
                <a:latin typeface="Times New Roman"/>
                <a:cs typeface="Times New Roman"/>
              </a:rPr>
              <a:t>подразделением</a:t>
            </a:r>
            <a:endParaRPr sz="1500" dirty="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465442" y="5285994"/>
            <a:ext cx="91630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255904" algn="l"/>
              </a:tabLst>
            </a:pP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и	</a:t>
            </a: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призван</a:t>
            </a:r>
            <a:endParaRPr sz="1500" dirty="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523098" y="4828794"/>
            <a:ext cx="926465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indent="314960" algn="r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ш</a:t>
            </a:r>
            <a:r>
              <a:rPr sz="1500" spc="-70" dirty="0">
                <a:solidFill>
                  <a:srgbClr val="2D75B6"/>
                </a:solidFill>
                <a:latin typeface="Times New Roman"/>
                <a:cs typeface="Times New Roman"/>
              </a:rPr>
              <a:t>к</a:t>
            </a:r>
            <a:r>
              <a:rPr sz="1500" spc="-15" dirty="0">
                <a:solidFill>
                  <a:srgbClr val="2D75B6"/>
                </a:solidFill>
                <a:latin typeface="Times New Roman"/>
                <a:cs typeface="Times New Roman"/>
              </a:rPr>
              <a:t>о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л</a:t>
            </a: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а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»  </a:t>
            </a:r>
            <a:r>
              <a:rPr sz="1500" spc="-5" dirty="0">
                <a:solidFill>
                  <a:srgbClr val="2D75B6"/>
                </a:solidFill>
                <a:latin typeface="Times New Roman"/>
                <a:cs typeface="Times New Roman"/>
              </a:rPr>
              <a:t>Является 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 о</a:t>
            </a:r>
            <a:r>
              <a:rPr sz="1500" spc="-20" dirty="0">
                <a:solidFill>
                  <a:srgbClr val="2D75B6"/>
                </a:solidFill>
                <a:latin typeface="Times New Roman"/>
                <a:cs typeface="Times New Roman"/>
              </a:rPr>
              <a:t>б</a:t>
            </a:r>
            <a:r>
              <a:rPr sz="1500" spc="25" dirty="0">
                <a:solidFill>
                  <a:srgbClr val="2D75B6"/>
                </a:solidFill>
                <a:latin typeface="Times New Roman"/>
                <a:cs typeface="Times New Roman"/>
              </a:rPr>
              <a:t>е</a:t>
            </a: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с</a:t>
            </a:r>
            <a:r>
              <a:rPr sz="1500" spc="-5" dirty="0">
                <a:solidFill>
                  <a:srgbClr val="2D75B6"/>
                </a:solidFill>
                <a:latin typeface="Times New Roman"/>
                <a:cs typeface="Times New Roman"/>
              </a:rPr>
              <a:t>п</a:t>
            </a:r>
            <a:r>
              <a:rPr sz="1500" spc="-45" dirty="0">
                <a:solidFill>
                  <a:srgbClr val="2D75B6"/>
                </a:solidFill>
                <a:latin typeface="Times New Roman"/>
                <a:cs typeface="Times New Roman"/>
              </a:rPr>
              <a:t>е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ч</a:t>
            </a: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ит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ь</a:t>
            </a:r>
            <a:endParaRPr sz="1500" dirty="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781297" y="4828794"/>
            <a:ext cx="1232535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>
              <a:lnSpc>
                <a:spcPct val="100000"/>
              </a:lnSpc>
              <a:spcBef>
                <a:spcPts val="100"/>
              </a:spcBef>
            </a:pPr>
            <a:r>
              <a:rPr sz="1500" spc="-10" dirty="0" err="1" smtClean="0">
                <a:solidFill>
                  <a:srgbClr val="2D75B6"/>
                </a:solidFill>
                <a:latin typeface="Times New Roman"/>
                <a:cs typeface="Times New Roman"/>
              </a:rPr>
              <a:t>федерального</a:t>
            </a:r>
            <a:r>
              <a:rPr sz="1500" spc="-10" dirty="0" smtClean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500" spc="-5" dirty="0" smtClean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500" spc="-5" dirty="0">
                <a:solidFill>
                  <a:srgbClr val="2D75B6"/>
                </a:solidFill>
                <a:latin typeface="Times New Roman"/>
                <a:cs typeface="Times New Roman"/>
              </a:rPr>
              <a:t>наци</a:t>
            </a: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о</a:t>
            </a:r>
            <a:r>
              <a:rPr sz="1500" spc="-5" dirty="0">
                <a:solidFill>
                  <a:srgbClr val="2D75B6"/>
                </a:solidFill>
                <a:latin typeface="Times New Roman"/>
                <a:cs typeface="Times New Roman"/>
              </a:rPr>
              <a:t>н</a:t>
            </a:r>
            <a:r>
              <a:rPr sz="1500" spc="5" dirty="0">
                <a:solidFill>
                  <a:srgbClr val="2D75B6"/>
                </a:solidFill>
                <a:latin typeface="Times New Roman"/>
                <a:cs typeface="Times New Roman"/>
              </a:rPr>
              <a:t>а</a:t>
            </a:r>
            <a:r>
              <a:rPr sz="1500" spc="-5" dirty="0">
                <a:solidFill>
                  <a:srgbClr val="2D75B6"/>
                </a:solidFill>
                <a:latin typeface="Times New Roman"/>
                <a:cs typeface="Times New Roman"/>
              </a:rPr>
              <a:t>льн</a:t>
            </a:r>
            <a:r>
              <a:rPr sz="1500" spc="5" dirty="0">
                <a:solidFill>
                  <a:srgbClr val="2D75B6"/>
                </a:solidFill>
                <a:latin typeface="Times New Roman"/>
                <a:cs typeface="Times New Roman"/>
              </a:rPr>
              <a:t>о</a:t>
            </a:r>
            <a:r>
              <a:rPr sz="1500" spc="-40" dirty="0">
                <a:solidFill>
                  <a:srgbClr val="2D75B6"/>
                </a:solidFill>
                <a:latin typeface="Times New Roman"/>
                <a:cs typeface="Times New Roman"/>
              </a:rPr>
              <a:t>г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о  </a:t>
            </a: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структурным </a:t>
            </a:r>
            <a:r>
              <a:rPr sz="1500" spc="-5" dirty="0">
                <a:solidFill>
                  <a:srgbClr val="2D75B6"/>
                </a:solidFill>
                <a:latin typeface="Times New Roman"/>
                <a:cs typeface="Times New Roman"/>
              </a:rPr>
              <a:t> повышение</a:t>
            </a:r>
            <a:endParaRPr sz="1500" dirty="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044694" y="5514847"/>
            <a:ext cx="53784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500" spc="-30" dirty="0">
                <a:solidFill>
                  <a:srgbClr val="2D75B6"/>
                </a:solidFill>
                <a:latin typeface="Times New Roman"/>
                <a:cs typeface="Times New Roman"/>
              </a:rPr>
              <a:t>о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х</a:t>
            </a:r>
            <a:r>
              <a:rPr sz="1500" spc="-25" dirty="0">
                <a:solidFill>
                  <a:srgbClr val="2D75B6"/>
                </a:solidFill>
                <a:latin typeface="Times New Roman"/>
                <a:cs typeface="Times New Roman"/>
              </a:rPr>
              <a:t>в</a:t>
            </a:r>
            <a:r>
              <a:rPr sz="1500" spc="-45" dirty="0">
                <a:solidFill>
                  <a:srgbClr val="2D75B6"/>
                </a:solidFill>
                <a:latin typeface="Times New Roman"/>
                <a:cs typeface="Times New Roman"/>
              </a:rPr>
              <a:t>а</a:t>
            </a:r>
            <a:r>
              <a:rPr sz="1500" spc="25" dirty="0">
                <a:solidFill>
                  <a:srgbClr val="2D75B6"/>
                </a:solidFill>
                <a:latin typeface="Times New Roman"/>
                <a:cs typeface="Times New Roman"/>
              </a:rPr>
              <a:t>т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а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781297" y="5743447"/>
            <a:ext cx="190309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1017905" algn="l"/>
                <a:tab pos="1787525" algn="l"/>
              </a:tabLst>
            </a:pPr>
            <a:r>
              <a:rPr sz="1500" spc="40" dirty="0">
                <a:solidFill>
                  <a:srgbClr val="2D75B6"/>
                </a:solidFill>
                <a:latin typeface="Times New Roman"/>
                <a:cs typeface="Times New Roman"/>
              </a:rPr>
              <a:t>о</a:t>
            </a: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с</a:t>
            </a:r>
            <a:r>
              <a:rPr sz="1500" spc="-5" dirty="0">
                <a:solidFill>
                  <a:srgbClr val="2D75B6"/>
                </a:solidFill>
                <a:latin typeface="Times New Roman"/>
                <a:cs typeface="Times New Roman"/>
              </a:rPr>
              <a:t>н</a:t>
            </a:r>
            <a:r>
              <a:rPr sz="1500" spc="5" dirty="0">
                <a:solidFill>
                  <a:srgbClr val="2D75B6"/>
                </a:solidFill>
                <a:latin typeface="Times New Roman"/>
                <a:cs typeface="Times New Roman"/>
              </a:rPr>
              <a:t>о</a:t>
            </a:r>
            <a:r>
              <a:rPr sz="1500" spc="-5" dirty="0">
                <a:solidFill>
                  <a:srgbClr val="2D75B6"/>
                </a:solidFill>
                <a:latin typeface="Times New Roman"/>
                <a:cs typeface="Times New Roman"/>
              </a:rPr>
              <a:t>вно</a:t>
            </a:r>
            <a:r>
              <a:rPr sz="1500" spc="-40" dirty="0">
                <a:solidFill>
                  <a:srgbClr val="2D75B6"/>
                </a:solidFill>
                <a:latin typeface="Times New Roman"/>
                <a:cs typeface="Times New Roman"/>
              </a:rPr>
              <a:t>г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о	</a:t>
            </a: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о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бщ</a:t>
            </a: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е</a:t>
            </a:r>
            <a:r>
              <a:rPr sz="1500" spc="-55" dirty="0">
                <a:solidFill>
                  <a:srgbClr val="2D75B6"/>
                </a:solidFill>
                <a:latin typeface="Times New Roman"/>
                <a:cs typeface="Times New Roman"/>
              </a:rPr>
              <a:t>г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о	и</a:t>
            </a:r>
            <a:endParaRPr sz="1500" dirty="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851271" y="5514847"/>
            <a:ext cx="259588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indent="46990">
              <a:lnSpc>
                <a:spcPct val="100000"/>
              </a:lnSpc>
              <a:spcBef>
                <a:spcPts val="100"/>
              </a:spcBef>
              <a:tabLst>
                <a:tab pos="1485265" algn="l"/>
                <a:tab pos="1579880" algn="l"/>
              </a:tabLst>
            </a:pP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о</a:t>
            </a:r>
            <a:r>
              <a:rPr sz="1500" spc="-60" dirty="0">
                <a:solidFill>
                  <a:srgbClr val="2D75B6"/>
                </a:solidFill>
                <a:latin typeface="Times New Roman"/>
                <a:cs typeface="Times New Roman"/>
              </a:rPr>
              <a:t>б</a:t>
            </a: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у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ч</a:t>
            </a:r>
            <a:r>
              <a:rPr sz="1500" spc="-5" dirty="0">
                <a:solidFill>
                  <a:srgbClr val="2D75B6"/>
                </a:solidFill>
                <a:latin typeface="Times New Roman"/>
                <a:cs typeface="Times New Roman"/>
              </a:rPr>
              <a:t>аю</a:t>
            </a: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щ</a:t>
            </a:r>
            <a:r>
              <a:rPr sz="1500" spc="-5" dirty="0">
                <a:solidFill>
                  <a:srgbClr val="2D75B6"/>
                </a:solidFill>
                <a:latin typeface="Times New Roman"/>
                <a:cs typeface="Times New Roman"/>
              </a:rPr>
              <a:t>и</a:t>
            </a:r>
            <a:r>
              <a:rPr sz="1500" spc="-55" dirty="0">
                <a:solidFill>
                  <a:srgbClr val="2D75B6"/>
                </a:solidFill>
                <a:latin typeface="Times New Roman"/>
                <a:cs typeface="Times New Roman"/>
              </a:rPr>
              <a:t>х</a:t>
            </a: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с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я	</a:t>
            </a:r>
            <a:r>
              <a:rPr sz="1500" spc="-5" dirty="0">
                <a:solidFill>
                  <a:srgbClr val="2D75B6"/>
                </a:solidFill>
                <a:latin typeface="Times New Roman"/>
                <a:cs typeface="Times New Roman"/>
              </a:rPr>
              <a:t>п</a:t>
            </a:r>
            <a:r>
              <a:rPr sz="1500" spc="5" dirty="0">
                <a:solidFill>
                  <a:srgbClr val="2D75B6"/>
                </a:solidFill>
                <a:latin typeface="Times New Roman"/>
                <a:cs typeface="Times New Roman"/>
              </a:rPr>
              <a:t>р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о</a:t>
            </a:r>
            <a:r>
              <a:rPr sz="1500" spc="-5" dirty="0">
                <a:solidFill>
                  <a:srgbClr val="2D75B6"/>
                </a:solidFill>
                <a:latin typeface="Times New Roman"/>
                <a:cs typeface="Times New Roman"/>
              </a:rPr>
              <a:t>грам</a:t>
            </a:r>
            <a:r>
              <a:rPr sz="1500" spc="-15" dirty="0">
                <a:solidFill>
                  <a:srgbClr val="2D75B6"/>
                </a:solidFill>
                <a:latin typeface="Times New Roman"/>
                <a:cs typeface="Times New Roman"/>
              </a:rPr>
              <a:t>м</a:t>
            </a: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а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ми  до</a:t>
            </a:r>
            <a:r>
              <a:rPr sz="1500" spc="-5" dirty="0">
                <a:solidFill>
                  <a:srgbClr val="2D75B6"/>
                </a:solidFill>
                <a:latin typeface="Times New Roman"/>
                <a:cs typeface="Times New Roman"/>
              </a:rPr>
              <a:t>п</a:t>
            </a:r>
            <a:r>
              <a:rPr sz="1500" spc="-20" dirty="0">
                <a:solidFill>
                  <a:srgbClr val="2D75B6"/>
                </a:solidFill>
                <a:latin typeface="Times New Roman"/>
                <a:cs typeface="Times New Roman"/>
              </a:rPr>
              <a:t>о</a:t>
            </a:r>
            <a:r>
              <a:rPr sz="1500" spc="-5" dirty="0">
                <a:solidFill>
                  <a:srgbClr val="2D75B6"/>
                </a:solidFill>
                <a:latin typeface="Times New Roman"/>
                <a:cs typeface="Times New Roman"/>
              </a:rPr>
              <a:t>л</a:t>
            </a:r>
            <a:r>
              <a:rPr sz="1500" spc="-15" dirty="0">
                <a:solidFill>
                  <a:srgbClr val="2D75B6"/>
                </a:solidFill>
                <a:latin typeface="Times New Roman"/>
                <a:cs typeface="Times New Roman"/>
              </a:rPr>
              <a:t>н</a:t>
            </a:r>
            <a:r>
              <a:rPr sz="1500" spc="-5" dirty="0">
                <a:solidFill>
                  <a:srgbClr val="2D75B6"/>
                </a:solidFill>
                <a:latin typeface="Times New Roman"/>
                <a:cs typeface="Times New Roman"/>
              </a:rPr>
              <a:t>и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т</a:t>
            </a: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е</a:t>
            </a:r>
            <a:r>
              <a:rPr sz="1500" spc="-20" dirty="0">
                <a:solidFill>
                  <a:srgbClr val="2D75B6"/>
                </a:solidFill>
                <a:latin typeface="Times New Roman"/>
                <a:cs typeface="Times New Roman"/>
              </a:rPr>
              <a:t>л</a:t>
            </a:r>
            <a:r>
              <a:rPr sz="1500" spc="-5" dirty="0">
                <a:solidFill>
                  <a:srgbClr val="2D75B6"/>
                </a:solidFill>
                <a:latin typeface="Times New Roman"/>
                <a:cs typeface="Times New Roman"/>
              </a:rPr>
              <a:t>ьн</a:t>
            </a:r>
            <a:r>
              <a:rPr sz="1500" spc="5" dirty="0">
                <a:solidFill>
                  <a:srgbClr val="2D75B6"/>
                </a:solidFill>
                <a:latin typeface="Times New Roman"/>
                <a:cs typeface="Times New Roman"/>
              </a:rPr>
              <a:t>о</a:t>
            </a:r>
            <a:r>
              <a:rPr sz="1500" spc="-40" dirty="0">
                <a:solidFill>
                  <a:srgbClr val="2D75B6"/>
                </a:solidFill>
                <a:latin typeface="Times New Roman"/>
                <a:cs typeface="Times New Roman"/>
              </a:rPr>
              <a:t>г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о		</a:t>
            </a: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о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бр</a:t>
            </a: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а</a:t>
            </a:r>
            <a:r>
              <a:rPr sz="1500" spc="-20" dirty="0">
                <a:solidFill>
                  <a:srgbClr val="2D75B6"/>
                </a:solidFill>
                <a:latin typeface="Times New Roman"/>
                <a:cs typeface="Times New Roman"/>
              </a:rPr>
              <a:t>з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о</a:t>
            </a:r>
            <a:r>
              <a:rPr sz="1500" spc="-25" dirty="0">
                <a:solidFill>
                  <a:srgbClr val="2D75B6"/>
                </a:solidFill>
                <a:latin typeface="Times New Roman"/>
                <a:cs typeface="Times New Roman"/>
              </a:rPr>
              <a:t>в</a:t>
            </a: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а</a:t>
            </a:r>
            <a:r>
              <a:rPr sz="1500" spc="-5" dirty="0">
                <a:solidFill>
                  <a:srgbClr val="2D75B6"/>
                </a:solidFill>
                <a:latin typeface="Times New Roman"/>
                <a:cs typeface="Times New Roman"/>
              </a:rPr>
              <a:t>н</a:t>
            </a: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и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я</a:t>
            </a:r>
            <a:endParaRPr sz="1500" dirty="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752210" y="5972047"/>
            <a:ext cx="269557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indent="476884">
              <a:lnSpc>
                <a:spcPct val="100000"/>
              </a:lnSpc>
              <a:spcBef>
                <a:spcPts val="100"/>
              </a:spcBef>
              <a:tabLst>
                <a:tab pos="1311910" algn="l"/>
                <a:tab pos="1561465" algn="l"/>
              </a:tabLst>
            </a:pP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и	т</a:t>
            </a:r>
            <a:r>
              <a:rPr sz="1500" spc="-30" dirty="0">
                <a:solidFill>
                  <a:srgbClr val="2D75B6"/>
                </a:solidFill>
                <a:latin typeface="Times New Roman"/>
                <a:cs typeface="Times New Roman"/>
              </a:rPr>
              <a:t>е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х</a:t>
            </a:r>
            <a:r>
              <a:rPr sz="1500" spc="-15" dirty="0">
                <a:solidFill>
                  <a:srgbClr val="2D75B6"/>
                </a:solidFill>
                <a:latin typeface="Times New Roman"/>
                <a:cs typeface="Times New Roman"/>
              </a:rPr>
              <a:t>н</a:t>
            </a:r>
            <a:r>
              <a:rPr sz="1500" spc="-20" dirty="0">
                <a:solidFill>
                  <a:srgbClr val="2D75B6"/>
                </a:solidFill>
                <a:latin typeface="Times New Roman"/>
                <a:cs typeface="Times New Roman"/>
              </a:rPr>
              <a:t>о</a:t>
            </a:r>
            <a:r>
              <a:rPr sz="1500" spc="-5" dirty="0">
                <a:solidFill>
                  <a:srgbClr val="2D75B6"/>
                </a:solidFill>
                <a:latin typeface="Times New Roman"/>
                <a:cs typeface="Times New Roman"/>
              </a:rPr>
              <a:t>л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о</a:t>
            </a:r>
            <a:r>
              <a:rPr sz="1500" spc="-5" dirty="0">
                <a:solidFill>
                  <a:srgbClr val="2D75B6"/>
                </a:solidFill>
                <a:latin typeface="Times New Roman"/>
                <a:cs typeface="Times New Roman"/>
              </a:rPr>
              <a:t>г</a:t>
            </a:r>
            <a:r>
              <a:rPr sz="1500" spc="-15" dirty="0">
                <a:solidFill>
                  <a:srgbClr val="2D75B6"/>
                </a:solidFill>
                <a:latin typeface="Times New Roman"/>
                <a:cs typeface="Times New Roman"/>
              </a:rPr>
              <a:t>и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ч</a:t>
            </a:r>
            <a:r>
              <a:rPr sz="1500" spc="30" dirty="0">
                <a:solidFill>
                  <a:srgbClr val="2D75B6"/>
                </a:solidFill>
                <a:latin typeface="Times New Roman"/>
                <a:cs typeface="Times New Roman"/>
              </a:rPr>
              <a:t>е</a:t>
            </a: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с</a:t>
            </a:r>
            <a:r>
              <a:rPr sz="1500" spc="-70" dirty="0">
                <a:solidFill>
                  <a:srgbClr val="2D75B6"/>
                </a:solidFill>
                <a:latin typeface="Times New Roman"/>
                <a:cs typeface="Times New Roman"/>
              </a:rPr>
              <a:t>к</a:t>
            </a: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о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й  </a:t>
            </a: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использованием	современного</a:t>
            </a:r>
            <a:endParaRPr sz="1500" dirty="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781297" y="5972047"/>
            <a:ext cx="1734185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just">
              <a:lnSpc>
                <a:spcPct val="100000"/>
              </a:lnSpc>
              <a:spcBef>
                <a:spcPts val="100"/>
              </a:spcBef>
            </a:pPr>
            <a:r>
              <a:rPr sz="1500" spc="-10" dirty="0">
                <a:solidFill>
                  <a:srgbClr val="2D75B6"/>
                </a:solidFill>
                <a:latin typeface="Times New Roman"/>
                <a:cs typeface="Times New Roman"/>
              </a:rPr>
              <a:t>естественно-научной </a:t>
            </a:r>
            <a:r>
              <a:rPr sz="1500" spc="-365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500" spc="-5" dirty="0">
                <a:solidFill>
                  <a:srgbClr val="2D75B6"/>
                </a:solidFill>
                <a:latin typeface="Times New Roman"/>
                <a:cs typeface="Times New Roman"/>
              </a:rPr>
              <a:t>направленностей</a:t>
            </a:r>
            <a:r>
              <a:rPr sz="1500" dirty="0">
                <a:solidFill>
                  <a:srgbClr val="2D75B6"/>
                </a:solidFill>
                <a:latin typeface="Times New Roman"/>
                <a:cs typeface="Times New Roman"/>
              </a:rPr>
              <a:t> с </a:t>
            </a:r>
            <a:r>
              <a:rPr sz="1500" spc="-360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500" spc="-15" dirty="0">
                <a:solidFill>
                  <a:srgbClr val="2D75B6"/>
                </a:solidFill>
                <a:latin typeface="Times New Roman"/>
                <a:cs typeface="Times New Roman"/>
              </a:rPr>
              <a:t>оборудования.</a:t>
            </a:r>
            <a:endParaRPr sz="1500" dirty="0">
              <a:latin typeface="Times New Roman"/>
              <a:cs typeface="Times New Roman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743953" y="0"/>
            <a:ext cx="11287125" cy="789940"/>
            <a:chOff x="743953" y="0"/>
            <a:chExt cx="11287125" cy="789940"/>
          </a:xfrm>
        </p:grpSpPr>
        <p:pic>
          <p:nvPicPr>
            <p:cNvPr id="29" name="object 2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173967" y="0"/>
              <a:ext cx="856487" cy="789432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753859" y="635311"/>
              <a:ext cx="10927080" cy="85725"/>
            </a:xfrm>
            <a:custGeom>
              <a:avLst/>
              <a:gdLst/>
              <a:ahLst/>
              <a:cxnLst/>
              <a:rect l="l" t="t" r="r" b="b"/>
              <a:pathLst>
                <a:path w="10927080" h="85725">
                  <a:moveTo>
                    <a:pt x="10926572" y="0"/>
                  </a:moveTo>
                  <a:lnTo>
                    <a:pt x="0" y="0"/>
                  </a:lnTo>
                  <a:lnTo>
                    <a:pt x="0" y="85667"/>
                  </a:lnTo>
                  <a:lnTo>
                    <a:pt x="10926572" y="85667"/>
                  </a:lnTo>
                  <a:lnTo>
                    <a:pt x="10926572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753859" y="635311"/>
              <a:ext cx="10927080" cy="85725"/>
            </a:xfrm>
            <a:custGeom>
              <a:avLst/>
              <a:gdLst/>
              <a:ahLst/>
              <a:cxnLst/>
              <a:rect l="l" t="t" r="r" b="b"/>
              <a:pathLst>
                <a:path w="10927080" h="85725">
                  <a:moveTo>
                    <a:pt x="0" y="85667"/>
                  </a:moveTo>
                  <a:lnTo>
                    <a:pt x="10926572" y="85667"/>
                  </a:lnTo>
                  <a:lnTo>
                    <a:pt x="10926572" y="0"/>
                  </a:lnTo>
                  <a:lnTo>
                    <a:pt x="0" y="0"/>
                  </a:lnTo>
                  <a:lnTo>
                    <a:pt x="0" y="85667"/>
                  </a:lnTo>
                  <a:close/>
                </a:path>
              </a:pathLst>
            </a:custGeom>
            <a:ln w="198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026" name="Picture 2" descr="G:\2 фото точка роста\IMG_19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990600"/>
            <a:ext cx="4572000" cy="30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G:\3 Фото с открытия точки роста\IMG_19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267200"/>
            <a:ext cx="3314700" cy="2209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G:\3 Фото с открытия точки роста\IMG_196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990600"/>
            <a:ext cx="4610100" cy="3073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9" name="Picture 5" descr="G:\1 фото точка роста\IMG_193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63000" y="4191000"/>
            <a:ext cx="3314700" cy="2209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590802" y="837946"/>
            <a:ext cx="9408160" cy="1579880"/>
            <a:chOff x="1590802" y="837946"/>
            <a:chExt cx="9408160" cy="157988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97152" y="844296"/>
              <a:ext cx="9395460" cy="1566671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597152" y="844296"/>
              <a:ext cx="9395460" cy="1567180"/>
            </a:xfrm>
            <a:custGeom>
              <a:avLst/>
              <a:gdLst/>
              <a:ahLst/>
              <a:cxnLst/>
              <a:rect l="l" t="t" r="r" b="b"/>
              <a:pathLst>
                <a:path w="9395460" h="1567180">
                  <a:moveTo>
                    <a:pt x="0" y="0"/>
                  </a:moveTo>
                  <a:lnTo>
                    <a:pt x="9395460" y="0"/>
                  </a:lnTo>
                  <a:lnTo>
                    <a:pt x="9395460" y="963676"/>
                  </a:lnTo>
                  <a:lnTo>
                    <a:pt x="4844542" y="963676"/>
                  </a:lnTo>
                  <a:lnTo>
                    <a:pt x="4844542" y="1175003"/>
                  </a:lnTo>
                  <a:lnTo>
                    <a:pt x="5063617" y="1175003"/>
                  </a:lnTo>
                  <a:lnTo>
                    <a:pt x="4697730" y="1566671"/>
                  </a:lnTo>
                  <a:lnTo>
                    <a:pt x="4331843" y="1175003"/>
                  </a:lnTo>
                  <a:lnTo>
                    <a:pt x="4550918" y="1175003"/>
                  </a:lnTo>
                  <a:lnTo>
                    <a:pt x="4550918" y="963676"/>
                  </a:lnTo>
                  <a:lnTo>
                    <a:pt x="0" y="963676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5B9BD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761489" y="869137"/>
            <a:ext cx="9066530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90295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2D75B6"/>
                </a:solidFill>
                <a:latin typeface="Times New Roman"/>
                <a:cs typeface="Times New Roman"/>
              </a:rPr>
              <a:t>Центр</a:t>
            </a:r>
            <a:r>
              <a:rPr sz="1800" spc="-5" dirty="0">
                <a:solidFill>
                  <a:srgbClr val="2D75B6"/>
                </a:solidFill>
                <a:latin typeface="Times New Roman"/>
                <a:cs typeface="Times New Roman"/>
              </a:rPr>
              <a:t> обеспечен </a:t>
            </a:r>
            <a:r>
              <a:rPr sz="1800" dirty="0">
                <a:solidFill>
                  <a:srgbClr val="2D75B6"/>
                </a:solidFill>
                <a:latin typeface="Times New Roman"/>
                <a:cs typeface="Times New Roman"/>
              </a:rPr>
              <a:t>современным</a:t>
            </a:r>
            <a:r>
              <a:rPr sz="1800" spc="-10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800" spc="-15" dirty="0">
                <a:solidFill>
                  <a:srgbClr val="2D75B6"/>
                </a:solidFill>
                <a:latin typeface="Times New Roman"/>
                <a:cs typeface="Times New Roman"/>
              </a:rPr>
              <a:t>оборудованием</a:t>
            </a:r>
            <a:r>
              <a:rPr sz="1800" spc="-30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2D75B6"/>
                </a:solidFill>
                <a:latin typeface="Times New Roman"/>
                <a:cs typeface="Times New Roman"/>
              </a:rPr>
              <a:t>для </a:t>
            </a:r>
            <a:r>
              <a:rPr sz="1800" dirty="0">
                <a:solidFill>
                  <a:srgbClr val="2D75B6"/>
                </a:solidFill>
                <a:latin typeface="Times New Roman"/>
                <a:cs typeface="Times New Roman"/>
              </a:rPr>
              <a:t>реализации </a:t>
            </a:r>
            <a:r>
              <a:rPr sz="1800" spc="5" dirty="0">
                <a:solidFill>
                  <a:srgbClr val="2D75B6"/>
                </a:solidFill>
                <a:latin typeface="Times New Roman"/>
                <a:cs typeface="Times New Roman"/>
              </a:rPr>
              <a:t>основных</a:t>
            </a:r>
            <a:r>
              <a:rPr sz="1800" spc="-10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2D75B6"/>
                </a:solidFill>
                <a:latin typeface="Times New Roman"/>
                <a:cs typeface="Times New Roman"/>
              </a:rPr>
              <a:t>и</a:t>
            </a:r>
            <a:endParaRPr sz="1800" dirty="0">
              <a:latin typeface="Times New Roman"/>
              <a:cs typeface="Times New Roman"/>
            </a:endParaRPr>
          </a:p>
          <a:p>
            <a:pPr marL="2704465" marR="5080" indent="-2692400">
              <a:lnSpc>
                <a:spcPct val="100000"/>
              </a:lnSpc>
              <a:spcBef>
                <a:spcPts val="5"/>
              </a:spcBef>
            </a:pPr>
            <a:r>
              <a:rPr sz="1800" spc="-5" dirty="0">
                <a:solidFill>
                  <a:srgbClr val="2D75B6"/>
                </a:solidFill>
                <a:latin typeface="Times New Roman"/>
                <a:cs typeface="Times New Roman"/>
              </a:rPr>
              <a:t>дополнительных</a:t>
            </a:r>
            <a:r>
              <a:rPr sz="1800" spc="25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2D75B6"/>
                </a:solidFill>
                <a:latin typeface="Times New Roman"/>
                <a:cs typeface="Times New Roman"/>
              </a:rPr>
              <a:t>общеобразовательных</a:t>
            </a:r>
            <a:r>
              <a:rPr sz="1800" spc="-45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2D75B6"/>
                </a:solidFill>
                <a:latin typeface="Times New Roman"/>
                <a:cs typeface="Times New Roman"/>
              </a:rPr>
              <a:t>общеразвивающих</a:t>
            </a:r>
            <a:r>
              <a:rPr sz="1800" spc="-10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2D75B6"/>
                </a:solidFill>
                <a:latin typeface="Times New Roman"/>
                <a:cs typeface="Times New Roman"/>
              </a:rPr>
              <a:t>программ,</a:t>
            </a:r>
            <a:r>
              <a:rPr sz="1800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2D75B6"/>
                </a:solidFill>
                <a:latin typeface="Times New Roman"/>
                <a:cs typeface="Times New Roman"/>
              </a:rPr>
              <a:t>созданы</a:t>
            </a:r>
            <a:r>
              <a:rPr sz="1800" spc="15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2D75B6"/>
                </a:solidFill>
                <a:latin typeface="Times New Roman"/>
                <a:cs typeface="Times New Roman"/>
              </a:rPr>
              <a:t>рабочие</a:t>
            </a:r>
            <a:r>
              <a:rPr sz="1800" spc="10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2D75B6"/>
                </a:solidFill>
                <a:latin typeface="Times New Roman"/>
                <a:cs typeface="Times New Roman"/>
              </a:rPr>
              <a:t>зоны </a:t>
            </a:r>
            <a:r>
              <a:rPr sz="1800" spc="-434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2D75B6"/>
                </a:solidFill>
                <a:latin typeface="Times New Roman"/>
                <a:cs typeface="Times New Roman"/>
              </a:rPr>
              <a:t>по</a:t>
            </a:r>
            <a:r>
              <a:rPr sz="1800" spc="-10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2D75B6"/>
                </a:solidFill>
                <a:latin typeface="Times New Roman"/>
                <a:cs typeface="Times New Roman"/>
              </a:rPr>
              <a:t>предметным</a:t>
            </a:r>
            <a:r>
              <a:rPr sz="1800" spc="-20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2D75B6"/>
                </a:solidFill>
                <a:latin typeface="Times New Roman"/>
                <a:cs typeface="Times New Roman"/>
              </a:rPr>
              <a:t>областям.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679194" y="289051"/>
            <a:ext cx="785622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>
                <a:solidFill>
                  <a:srgbClr val="2D75B6"/>
                </a:solidFill>
              </a:rPr>
              <a:t>О</a:t>
            </a:r>
            <a:r>
              <a:rPr spc="-5" dirty="0">
                <a:solidFill>
                  <a:srgbClr val="0071BB"/>
                </a:solidFill>
              </a:rPr>
              <a:t>рганизация</a:t>
            </a:r>
            <a:r>
              <a:rPr spc="-35" dirty="0">
                <a:solidFill>
                  <a:srgbClr val="0071BB"/>
                </a:solidFill>
              </a:rPr>
              <a:t> </a:t>
            </a:r>
            <a:r>
              <a:rPr spc="-10" dirty="0">
                <a:solidFill>
                  <a:srgbClr val="0071BB"/>
                </a:solidFill>
              </a:rPr>
              <a:t>образовательного</a:t>
            </a:r>
            <a:r>
              <a:rPr spc="-35" dirty="0">
                <a:solidFill>
                  <a:srgbClr val="0071BB"/>
                </a:solidFill>
              </a:rPr>
              <a:t> </a:t>
            </a:r>
            <a:r>
              <a:rPr spc="-5" dirty="0">
                <a:solidFill>
                  <a:srgbClr val="0071BB"/>
                </a:solidFill>
              </a:rPr>
              <a:t>пространства</a:t>
            </a:r>
            <a:r>
              <a:rPr spc="10" dirty="0">
                <a:solidFill>
                  <a:srgbClr val="0071BB"/>
                </a:solidFill>
              </a:rPr>
              <a:t> </a:t>
            </a:r>
            <a:r>
              <a:rPr dirty="0">
                <a:solidFill>
                  <a:srgbClr val="0071BB"/>
                </a:solidFill>
              </a:rPr>
              <a:t>центра</a:t>
            </a:r>
            <a:r>
              <a:rPr spc="20" dirty="0">
                <a:solidFill>
                  <a:srgbClr val="0071BB"/>
                </a:solidFill>
              </a:rPr>
              <a:t> </a:t>
            </a:r>
            <a:r>
              <a:rPr spc="-30" dirty="0">
                <a:solidFill>
                  <a:srgbClr val="C00000"/>
                </a:solidFill>
              </a:rPr>
              <a:t>«Точка</a:t>
            </a:r>
            <a:r>
              <a:rPr spc="-5" dirty="0">
                <a:solidFill>
                  <a:srgbClr val="C00000"/>
                </a:solidFill>
              </a:rPr>
              <a:t> </a:t>
            </a:r>
            <a:r>
              <a:rPr dirty="0">
                <a:solidFill>
                  <a:srgbClr val="C00000"/>
                </a:solidFill>
              </a:rPr>
              <a:t>роста»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743953" y="99060"/>
            <a:ext cx="10946765" cy="631825"/>
            <a:chOff x="743953" y="99060"/>
            <a:chExt cx="10946765" cy="631825"/>
          </a:xfrm>
        </p:grpSpPr>
        <p:sp>
          <p:nvSpPr>
            <p:cNvPr id="8" name="object 8"/>
            <p:cNvSpPr/>
            <p:nvPr/>
          </p:nvSpPr>
          <p:spPr>
            <a:xfrm>
              <a:off x="753859" y="635311"/>
              <a:ext cx="10927080" cy="85725"/>
            </a:xfrm>
            <a:custGeom>
              <a:avLst/>
              <a:gdLst/>
              <a:ahLst/>
              <a:cxnLst/>
              <a:rect l="l" t="t" r="r" b="b"/>
              <a:pathLst>
                <a:path w="10927080" h="85725">
                  <a:moveTo>
                    <a:pt x="10926572" y="0"/>
                  </a:moveTo>
                  <a:lnTo>
                    <a:pt x="0" y="0"/>
                  </a:lnTo>
                  <a:lnTo>
                    <a:pt x="0" y="85667"/>
                  </a:lnTo>
                  <a:lnTo>
                    <a:pt x="10926572" y="85667"/>
                  </a:lnTo>
                  <a:lnTo>
                    <a:pt x="10926572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53859" y="635311"/>
              <a:ext cx="10927080" cy="85725"/>
            </a:xfrm>
            <a:custGeom>
              <a:avLst/>
              <a:gdLst/>
              <a:ahLst/>
              <a:cxnLst/>
              <a:rect l="l" t="t" r="r" b="b"/>
              <a:pathLst>
                <a:path w="10927080" h="85725">
                  <a:moveTo>
                    <a:pt x="0" y="85667"/>
                  </a:moveTo>
                  <a:lnTo>
                    <a:pt x="10926572" y="85667"/>
                  </a:lnTo>
                  <a:lnTo>
                    <a:pt x="10926572" y="0"/>
                  </a:lnTo>
                  <a:lnTo>
                    <a:pt x="0" y="0"/>
                  </a:lnTo>
                  <a:lnTo>
                    <a:pt x="0" y="85667"/>
                  </a:lnTo>
                  <a:close/>
                </a:path>
              </a:pathLst>
            </a:custGeom>
            <a:ln w="198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387839" y="99060"/>
              <a:ext cx="611124" cy="630935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2166620" y="2294636"/>
            <a:ext cx="2381885" cy="752475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 marR="5080" algn="ctr">
              <a:lnSpc>
                <a:spcPts val="1889"/>
              </a:lnSpc>
              <a:spcBef>
                <a:spcPts val="180"/>
              </a:spcBef>
            </a:pPr>
            <a:r>
              <a:rPr sz="1600" b="1" spc="-5" dirty="0">
                <a:solidFill>
                  <a:srgbClr val="2D75B6"/>
                </a:solidFill>
                <a:latin typeface="Times New Roman"/>
                <a:cs typeface="Times New Roman"/>
              </a:rPr>
              <a:t>Химическая </a:t>
            </a:r>
            <a:r>
              <a:rPr sz="1600" b="1" spc="-15" dirty="0">
                <a:solidFill>
                  <a:srgbClr val="2D75B6"/>
                </a:solidFill>
                <a:latin typeface="Times New Roman"/>
                <a:cs typeface="Times New Roman"/>
              </a:rPr>
              <a:t>лаборатория </a:t>
            </a:r>
            <a:r>
              <a:rPr sz="1600" b="1" spc="-385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2D75B6"/>
                </a:solidFill>
                <a:latin typeface="Times New Roman"/>
                <a:cs typeface="Times New Roman"/>
              </a:rPr>
              <a:t>на</a:t>
            </a:r>
            <a:r>
              <a:rPr sz="1600" b="1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2D75B6"/>
                </a:solidFill>
                <a:latin typeface="Times New Roman"/>
                <a:cs typeface="Times New Roman"/>
              </a:rPr>
              <a:t>базе</a:t>
            </a:r>
            <a:r>
              <a:rPr sz="1600" b="1" spc="-10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2D75B6"/>
                </a:solidFill>
                <a:latin typeface="Times New Roman"/>
                <a:cs typeface="Times New Roman"/>
              </a:rPr>
              <a:t>кабинета</a:t>
            </a:r>
            <a:endParaRPr sz="1600" dirty="0">
              <a:latin typeface="Times New Roman"/>
              <a:cs typeface="Times New Roman"/>
            </a:endParaRPr>
          </a:p>
          <a:p>
            <a:pPr marR="26034" algn="ctr">
              <a:lnSpc>
                <a:spcPts val="1860"/>
              </a:lnSpc>
            </a:pPr>
            <a:r>
              <a:rPr sz="1600" b="1" spc="-5" dirty="0">
                <a:solidFill>
                  <a:srgbClr val="2D75B6"/>
                </a:solidFill>
                <a:latin typeface="Times New Roman"/>
                <a:cs typeface="Times New Roman"/>
              </a:rPr>
              <a:t>химии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043678" y="2329433"/>
            <a:ext cx="2353310" cy="722630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 marR="5080" algn="ctr">
              <a:lnSpc>
                <a:spcPts val="1650"/>
              </a:lnSpc>
              <a:spcBef>
                <a:spcPts val="375"/>
              </a:spcBef>
            </a:pPr>
            <a:r>
              <a:rPr sz="1600" b="1" spc="-5" dirty="0">
                <a:solidFill>
                  <a:srgbClr val="2D75B6"/>
                </a:solidFill>
                <a:latin typeface="Times New Roman"/>
                <a:cs typeface="Times New Roman"/>
              </a:rPr>
              <a:t>Физическая </a:t>
            </a:r>
            <a:r>
              <a:rPr sz="1600" b="1" spc="-15" dirty="0">
                <a:solidFill>
                  <a:srgbClr val="2D75B6"/>
                </a:solidFill>
                <a:latin typeface="Times New Roman"/>
                <a:cs typeface="Times New Roman"/>
              </a:rPr>
              <a:t>лаборатория </a:t>
            </a:r>
            <a:r>
              <a:rPr sz="1600" b="1" spc="-385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2D75B6"/>
                </a:solidFill>
                <a:latin typeface="Times New Roman"/>
                <a:cs typeface="Times New Roman"/>
              </a:rPr>
              <a:t>на базе кабинета</a:t>
            </a:r>
            <a:endParaRPr sz="1600" dirty="0">
              <a:latin typeface="Times New Roman"/>
              <a:cs typeface="Times New Roman"/>
            </a:endParaRPr>
          </a:p>
          <a:p>
            <a:pPr marL="31115" algn="ctr">
              <a:lnSpc>
                <a:spcPts val="1910"/>
              </a:lnSpc>
            </a:pPr>
            <a:r>
              <a:rPr sz="1600" b="1" spc="-5" dirty="0">
                <a:solidFill>
                  <a:srgbClr val="2D75B6"/>
                </a:solidFill>
                <a:latin typeface="Times New Roman"/>
                <a:cs typeface="Times New Roman"/>
              </a:rPr>
              <a:t>физики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257158" y="2334260"/>
            <a:ext cx="2639695" cy="7226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ts val="1785"/>
              </a:lnSpc>
              <a:spcBef>
                <a:spcPts val="95"/>
              </a:spcBef>
            </a:pPr>
            <a:r>
              <a:rPr sz="1600" b="1" spc="-10" dirty="0">
                <a:solidFill>
                  <a:srgbClr val="2D75B6"/>
                </a:solidFill>
                <a:latin typeface="Times New Roman"/>
                <a:cs typeface="Times New Roman"/>
              </a:rPr>
              <a:t>Биологическая</a:t>
            </a:r>
            <a:r>
              <a:rPr sz="1600" b="1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600" b="1" spc="-15" dirty="0">
                <a:solidFill>
                  <a:srgbClr val="2D75B6"/>
                </a:solidFill>
                <a:latin typeface="Times New Roman"/>
                <a:cs typeface="Times New Roman"/>
              </a:rPr>
              <a:t>лаборатория</a:t>
            </a:r>
            <a:endParaRPr sz="1600" dirty="0">
              <a:latin typeface="Times New Roman"/>
              <a:cs typeface="Times New Roman"/>
            </a:endParaRPr>
          </a:p>
          <a:p>
            <a:pPr marR="8890" algn="ctr">
              <a:lnSpc>
                <a:spcPts val="1785"/>
              </a:lnSpc>
            </a:pPr>
            <a:r>
              <a:rPr sz="1600" b="1" spc="-5" dirty="0">
                <a:solidFill>
                  <a:srgbClr val="2D75B6"/>
                </a:solidFill>
                <a:latin typeface="Times New Roman"/>
                <a:cs typeface="Times New Roman"/>
              </a:rPr>
              <a:t>на</a:t>
            </a:r>
            <a:r>
              <a:rPr sz="1600" b="1" spc="-25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2D75B6"/>
                </a:solidFill>
                <a:latin typeface="Times New Roman"/>
                <a:cs typeface="Times New Roman"/>
              </a:rPr>
              <a:t>базе</a:t>
            </a:r>
            <a:r>
              <a:rPr sz="1600" b="1" spc="-30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2D75B6"/>
                </a:solidFill>
                <a:latin typeface="Times New Roman"/>
                <a:cs typeface="Times New Roman"/>
              </a:rPr>
              <a:t>кабинета</a:t>
            </a:r>
            <a:endParaRPr sz="1600" dirty="0">
              <a:latin typeface="Times New Roman"/>
              <a:cs typeface="Times New Roman"/>
            </a:endParaRPr>
          </a:p>
          <a:p>
            <a:pPr marR="7620" algn="ctr">
              <a:lnSpc>
                <a:spcPct val="100000"/>
              </a:lnSpc>
            </a:pPr>
            <a:r>
              <a:rPr sz="1600" b="1" spc="-10" dirty="0">
                <a:solidFill>
                  <a:srgbClr val="2D75B6"/>
                </a:solidFill>
                <a:latin typeface="Times New Roman"/>
                <a:cs typeface="Times New Roman"/>
              </a:rPr>
              <a:t>биологии</a:t>
            </a:r>
            <a:endParaRPr sz="1600" dirty="0">
              <a:latin typeface="Times New Roman"/>
              <a:cs typeface="Times New Roman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3026664" y="2014778"/>
            <a:ext cx="6463665" cy="300355"/>
            <a:chOff x="3026664" y="2014778"/>
            <a:chExt cx="6463665" cy="300355"/>
          </a:xfrm>
        </p:grpSpPr>
        <p:pic>
          <p:nvPicPr>
            <p:cNvPr id="15" name="object 1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26664" y="2014778"/>
              <a:ext cx="309321" cy="30017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86100" y="2054351"/>
              <a:ext cx="195072" cy="187451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193536" y="2051303"/>
              <a:ext cx="201167" cy="193548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290304" y="2054351"/>
              <a:ext cx="196596" cy="187451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287255" y="2051303"/>
              <a:ext cx="202692" cy="193548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630168" y="2086355"/>
              <a:ext cx="88392" cy="83820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050792" y="2083307"/>
              <a:ext cx="89916" cy="83819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471416" y="2092451"/>
              <a:ext cx="89916" cy="83820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893564" y="2089403"/>
              <a:ext cx="89915" cy="83820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672328" y="2095499"/>
              <a:ext cx="88392" cy="83820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315712" y="2097023"/>
              <a:ext cx="88391" cy="85343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176516" y="2086355"/>
              <a:ext cx="89915" cy="83820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755892" y="2089403"/>
              <a:ext cx="89915" cy="83820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598664" y="2095499"/>
              <a:ext cx="89915" cy="83820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020811" y="2092451"/>
              <a:ext cx="88392" cy="83820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441435" y="2101595"/>
              <a:ext cx="88392" cy="83819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799576" y="2098547"/>
              <a:ext cx="86868" cy="83819"/>
            </a:xfrm>
            <a:prstGeom prst="rect">
              <a:avLst/>
            </a:prstGeom>
          </p:spPr>
        </p:pic>
      </p:grpSp>
      <p:sp>
        <p:nvSpPr>
          <p:cNvPr id="32" name="object 32"/>
          <p:cNvSpPr txBox="1"/>
          <p:nvPr/>
        </p:nvSpPr>
        <p:spPr>
          <a:xfrm>
            <a:off x="4057650" y="3061462"/>
            <a:ext cx="4377690" cy="636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2000" b="1" spc="-5" dirty="0">
                <a:solidFill>
                  <a:srgbClr val="DA0000"/>
                </a:solidFill>
                <a:latin typeface="Times New Roman"/>
                <a:cs typeface="Times New Roman"/>
              </a:rPr>
              <a:t>Информационное</a:t>
            </a:r>
            <a:r>
              <a:rPr sz="2000" b="1" spc="-50" dirty="0">
                <a:solidFill>
                  <a:srgbClr val="DA00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DA0000"/>
                </a:solidFill>
                <a:latin typeface="Times New Roman"/>
                <a:cs typeface="Times New Roman"/>
              </a:rPr>
              <a:t>обеспечение</a:t>
            </a:r>
            <a:r>
              <a:rPr sz="2000" b="1" spc="-55" dirty="0">
                <a:solidFill>
                  <a:srgbClr val="DA00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DA0000"/>
                </a:solidFill>
                <a:latin typeface="Times New Roman"/>
                <a:cs typeface="Times New Roman"/>
              </a:rPr>
              <a:t>центра</a:t>
            </a:r>
            <a:endParaRPr sz="2000" dirty="0">
              <a:latin typeface="Times New Roman"/>
              <a:cs typeface="Times New Roman"/>
            </a:endParaRPr>
          </a:p>
          <a:p>
            <a:pPr marL="62865" algn="ctr">
              <a:lnSpc>
                <a:spcPct val="100000"/>
              </a:lnSpc>
            </a:pPr>
            <a:r>
              <a:rPr sz="2000" b="1" spc="-30" dirty="0">
                <a:solidFill>
                  <a:srgbClr val="DA0000"/>
                </a:solidFill>
                <a:latin typeface="Times New Roman"/>
                <a:cs typeface="Times New Roman"/>
              </a:rPr>
              <a:t>«Точка</a:t>
            </a:r>
            <a:r>
              <a:rPr sz="2000" b="1" spc="-60" dirty="0">
                <a:solidFill>
                  <a:srgbClr val="DA0000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DA0000"/>
                </a:solidFill>
                <a:latin typeface="Times New Roman"/>
                <a:cs typeface="Times New Roman"/>
              </a:rPr>
              <a:t>роста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960119" y="5896355"/>
            <a:ext cx="4259580" cy="486030"/>
          </a:xfrm>
          <a:prstGeom prst="rect">
            <a:avLst/>
          </a:prstGeom>
          <a:solidFill>
            <a:srgbClr val="BCD6ED">
              <a:alpha val="39999"/>
            </a:srgbClr>
          </a:solidFill>
          <a:ln w="12192">
            <a:solidFill>
              <a:srgbClr val="41709C"/>
            </a:solidFill>
          </a:ln>
        </p:spPr>
        <p:txBody>
          <a:bodyPr vert="horz" wrap="square" lIns="0" tIns="17653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1390"/>
              </a:spcBef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https://shkolaburlinskaya-r2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2.</a:t>
            </a:r>
            <a:endParaRPr sz="2000" dirty="0">
              <a:solidFill>
                <a:schemeClr val="tx2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6780276" y="5896355"/>
            <a:ext cx="4258310" cy="486030"/>
          </a:xfrm>
          <a:prstGeom prst="rect">
            <a:avLst/>
          </a:prstGeom>
          <a:solidFill>
            <a:srgbClr val="BCD6ED">
              <a:alpha val="49018"/>
            </a:srgbClr>
          </a:solidFill>
          <a:ln w="12192">
            <a:solidFill>
              <a:srgbClr val="41709C"/>
            </a:solidFill>
          </a:ln>
        </p:spPr>
        <p:txBody>
          <a:bodyPr vert="horz" wrap="square" lIns="0" tIns="17653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390"/>
              </a:spcBef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https://vk.com/bshburla</a:t>
            </a:r>
            <a:endParaRPr sz="2000" dirty="0">
              <a:solidFill>
                <a:schemeClr val="tx2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5" cstate="print"/>
          <a:srcRect l="9956" t="12500" r="11567" b="14583"/>
          <a:stretch>
            <a:fillRect/>
          </a:stretch>
        </p:blipFill>
        <p:spPr bwMode="auto">
          <a:xfrm>
            <a:off x="6781800" y="3733800"/>
            <a:ext cx="4039871" cy="203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6" cstate="print"/>
          <a:srcRect t="12500" r="7334" b="5208"/>
          <a:stretch>
            <a:fillRect/>
          </a:stretch>
        </p:blipFill>
        <p:spPr bwMode="auto">
          <a:xfrm>
            <a:off x="838200" y="3695644"/>
            <a:ext cx="4191000" cy="2092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4696967" y="2662427"/>
            <a:ext cx="494030" cy="1818639"/>
          </a:xfrm>
          <a:custGeom>
            <a:avLst/>
            <a:gdLst/>
            <a:ahLst/>
            <a:cxnLst/>
            <a:rect l="l" t="t" r="r" b="b"/>
            <a:pathLst>
              <a:path w="494029" h="1818639">
                <a:moveTo>
                  <a:pt x="411480" y="0"/>
                </a:moveTo>
                <a:lnTo>
                  <a:pt x="82296" y="0"/>
                </a:lnTo>
                <a:lnTo>
                  <a:pt x="50256" y="6465"/>
                </a:lnTo>
                <a:lnTo>
                  <a:pt x="24098" y="24098"/>
                </a:lnTo>
                <a:lnTo>
                  <a:pt x="6465" y="50256"/>
                </a:lnTo>
                <a:lnTo>
                  <a:pt x="0" y="82296"/>
                </a:lnTo>
                <a:lnTo>
                  <a:pt x="0" y="1735836"/>
                </a:lnTo>
                <a:lnTo>
                  <a:pt x="6465" y="1767875"/>
                </a:lnTo>
                <a:lnTo>
                  <a:pt x="24098" y="1794033"/>
                </a:lnTo>
                <a:lnTo>
                  <a:pt x="50256" y="1811666"/>
                </a:lnTo>
                <a:lnTo>
                  <a:pt x="82296" y="1818132"/>
                </a:lnTo>
                <a:lnTo>
                  <a:pt x="411480" y="1818132"/>
                </a:lnTo>
                <a:lnTo>
                  <a:pt x="443519" y="1811666"/>
                </a:lnTo>
                <a:lnTo>
                  <a:pt x="469677" y="1794033"/>
                </a:lnTo>
                <a:lnTo>
                  <a:pt x="487310" y="1767875"/>
                </a:lnTo>
                <a:lnTo>
                  <a:pt x="493776" y="1735836"/>
                </a:lnTo>
                <a:lnTo>
                  <a:pt x="493776" y="82296"/>
                </a:lnTo>
                <a:lnTo>
                  <a:pt x="487310" y="50256"/>
                </a:lnTo>
                <a:lnTo>
                  <a:pt x="469677" y="24098"/>
                </a:lnTo>
                <a:lnTo>
                  <a:pt x="443519" y="6465"/>
                </a:lnTo>
                <a:lnTo>
                  <a:pt x="41148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690871" y="4544567"/>
            <a:ext cx="504825" cy="1801495"/>
          </a:xfrm>
          <a:custGeom>
            <a:avLst/>
            <a:gdLst/>
            <a:ahLst/>
            <a:cxnLst/>
            <a:rect l="l" t="t" r="r" b="b"/>
            <a:pathLst>
              <a:path w="504825" h="1801495">
                <a:moveTo>
                  <a:pt x="420369" y="0"/>
                </a:moveTo>
                <a:lnTo>
                  <a:pt x="84074" y="0"/>
                </a:lnTo>
                <a:lnTo>
                  <a:pt x="51327" y="6600"/>
                </a:lnTo>
                <a:lnTo>
                  <a:pt x="24606" y="24606"/>
                </a:lnTo>
                <a:lnTo>
                  <a:pt x="6600" y="51327"/>
                </a:lnTo>
                <a:lnTo>
                  <a:pt x="0" y="84073"/>
                </a:lnTo>
                <a:lnTo>
                  <a:pt x="0" y="1717293"/>
                </a:lnTo>
                <a:lnTo>
                  <a:pt x="6600" y="1750018"/>
                </a:lnTo>
                <a:lnTo>
                  <a:pt x="24606" y="1776742"/>
                </a:lnTo>
                <a:lnTo>
                  <a:pt x="51327" y="1794760"/>
                </a:lnTo>
                <a:lnTo>
                  <a:pt x="84074" y="1801367"/>
                </a:lnTo>
                <a:lnTo>
                  <a:pt x="420369" y="1801367"/>
                </a:lnTo>
                <a:lnTo>
                  <a:pt x="453116" y="1794760"/>
                </a:lnTo>
                <a:lnTo>
                  <a:pt x="479837" y="1776742"/>
                </a:lnTo>
                <a:lnTo>
                  <a:pt x="497843" y="1750018"/>
                </a:lnTo>
                <a:lnTo>
                  <a:pt x="504443" y="1717293"/>
                </a:lnTo>
                <a:lnTo>
                  <a:pt x="504443" y="84073"/>
                </a:lnTo>
                <a:lnTo>
                  <a:pt x="497843" y="51327"/>
                </a:lnTo>
                <a:lnTo>
                  <a:pt x="479837" y="24606"/>
                </a:lnTo>
                <a:lnTo>
                  <a:pt x="453116" y="6600"/>
                </a:lnTo>
                <a:lnTo>
                  <a:pt x="42036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" name="object 13"/>
          <p:cNvGrpSpPr/>
          <p:nvPr/>
        </p:nvGrpSpPr>
        <p:grpSpPr>
          <a:xfrm>
            <a:off x="683031" y="531145"/>
            <a:ext cx="10727055" cy="99060"/>
            <a:chOff x="683031" y="531145"/>
            <a:chExt cx="10727055" cy="99060"/>
          </a:xfrm>
        </p:grpSpPr>
        <p:sp>
          <p:nvSpPr>
            <p:cNvPr id="14" name="object 14"/>
            <p:cNvSpPr/>
            <p:nvPr/>
          </p:nvSpPr>
          <p:spPr>
            <a:xfrm>
              <a:off x="692937" y="541051"/>
              <a:ext cx="10707370" cy="79375"/>
            </a:xfrm>
            <a:custGeom>
              <a:avLst/>
              <a:gdLst/>
              <a:ahLst/>
              <a:cxnLst/>
              <a:rect l="l" t="t" r="r" b="b"/>
              <a:pathLst>
                <a:path w="10707370" h="79375">
                  <a:moveTo>
                    <a:pt x="10707116" y="0"/>
                  </a:moveTo>
                  <a:lnTo>
                    <a:pt x="0" y="0"/>
                  </a:lnTo>
                  <a:lnTo>
                    <a:pt x="0" y="79216"/>
                  </a:lnTo>
                  <a:lnTo>
                    <a:pt x="10707116" y="79216"/>
                  </a:lnTo>
                  <a:lnTo>
                    <a:pt x="10707116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692937" y="541051"/>
              <a:ext cx="10707370" cy="79375"/>
            </a:xfrm>
            <a:custGeom>
              <a:avLst/>
              <a:gdLst/>
              <a:ahLst/>
              <a:cxnLst/>
              <a:rect l="l" t="t" r="r" b="b"/>
              <a:pathLst>
                <a:path w="10707370" h="79375">
                  <a:moveTo>
                    <a:pt x="0" y="79216"/>
                  </a:moveTo>
                  <a:lnTo>
                    <a:pt x="10707116" y="79216"/>
                  </a:lnTo>
                  <a:lnTo>
                    <a:pt x="10707116" y="0"/>
                  </a:lnTo>
                  <a:lnTo>
                    <a:pt x="0" y="0"/>
                  </a:lnTo>
                  <a:lnTo>
                    <a:pt x="0" y="79216"/>
                  </a:lnTo>
                  <a:close/>
                </a:path>
              </a:pathLst>
            </a:custGeom>
            <a:ln w="198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205585" y="163144"/>
            <a:ext cx="1011301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2D75B6"/>
                </a:solidFill>
                <a:latin typeface="Times New Roman"/>
                <a:cs typeface="Times New Roman"/>
              </a:rPr>
              <a:t>Средства</a:t>
            </a:r>
            <a:r>
              <a:rPr sz="1800" b="1" spc="15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2D75B6"/>
                </a:solidFill>
                <a:latin typeface="Times New Roman"/>
                <a:cs typeface="Times New Roman"/>
              </a:rPr>
              <a:t>обучения</a:t>
            </a:r>
            <a:r>
              <a:rPr sz="1800" b="1" spc="-5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2D75B6"/>
                </a:solidFill>
                <a:latin typeface="Times New Roman"/>
                <a:cs typeface="Times New Roman"/>
              </a:rPr>
              <a:t>и</a:t>
            </a:r>
            <a:r>
              <a:rPr sz="1800" b="1" spc="-5" dirty="0">
                <a:solidFill>
                  <a:srgbClr val="2D75B6"/>
                </a:solidFill>
                <a:latin typeface="Times New Roman"/>
                <a:cs typeface="Times New Roman"/>
              </a:rPr>
              <a:t> воспитания,</a:t>
            </a:r>
            <a:r>
              <a:rPr sz="1800" b="1" spc="30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2D75B6"/>
                </a:solidFill>
                <a:latin typeface="Times New Roman"/>
                <a:cs typeface="Times New Roman"/>
              </a:rPr>
              <a:t>оборудование</a:t>
            </a:r>
            <a:r>
              <a:rPr sz="1800" b="1" spc="5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2D75B6"/>
                </a:solidFill>
                <a:latin typeface="Times New Roman"/>
                <a:cs typeface="Times New Roman"/>
              </a:rPr>
              <a:t>для</a:t>
            </a:r>
            <a:r>
              <a:rPr sz="1800" b="1" spc="5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2D75B6"/>
                </a:solidFill>
                <a:latin typeface="Times New Roman"/>
                <a:cs typeface="Times New Roman"/>
              </a:rPr>
              <a:t>реализации</a:t>
            </a:r>
            <a:r>
              <a:rPr sz="1800" b="1" spc="30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2D75B6"/>
                </a:solidFill>
                <a:latin typeface="Times New Roman"/>
                <a:cs typeface="Times New Roman"/>
              </a:rPr>
              <a:t>программ центра</a:t>
            </a:r>
            <a:r>
              <a:rPr sz="1800" b="1" spc="480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800" b="1" spc="-30" dirty="0">
                <a:solidFill>
                  <a:srgbClr val="DA0000"/>
                </a:solidFill>
                <a:latin typeface="Times New Roman"/>
                <a:cs typeface="Times New Roman"/>
              </a:rPr>
              <a:t>«Точка</a:t>
            </a:r>
            <a:r>
              <a:rPr sz="1800" b="1" spc="-5" dirty="0">
                <a:solidFill>
                  <a:srgbClr val="DA0000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DA0000"/>
                </a:solidFill>
                <a:latin typeface="Times New Roman"/>
                <a:cs typeface="Times New Roman"/>
              </a:rPr>
              <a:t>роста»</a:t>
            </a:r>
            <a:endParaRPr sz="1800">
              <a:latin typeface="Times New Roman"/>
              <a:cs typeface="Times New Roman"/>
            </a:endParaRPr>
          </a:p>
        </p:txBody>
      </p:sp>
      <p:pic>
        <p:nvPicPr>
          <p:cNvPr id="41" name="object 4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40440" y="54864"/>
            <a:ext cx="611124" cy="632459"/>
          </a:xfrm>
          <a:prstGeom prst="rect">
            <a:avLst/>
          </a:prstGeom>
        </p:spPr>
      </p:pic>
      <p:graphicFrame>
        <p:nvGraphicFramePr>
          <p:cNvPr id="44" name="Таблица 43"/>
          <p:cNvGraphicFramePr>
            <a:graphicFrameLocks noGrp="1"/>
          </p:cNvGraphicFramePr>
          <p:nvPr/>
        </p:nvGraphicFramePr>
        <p:xfrm>
          <a:off x="381000" y="2743200"/>
          <a:ext cx="6934200" cy="17969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319"/>
                <a:gridCol w="5376034"/>
                <a:gridCol w="1032847"/>
              </a:tblGrid>
              <a:tr h="38100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оборудования</a:t>
                      </a:r>
                      <a:r>
                        <a:rPr lang="ru-RU" sz="1800" b="1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кабинета  химии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Кол-во</a:t>
                      </a:r>
                      <a:endParaRPr lang="ru-RU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Цифровая лаборатория по химии 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ЛЦИ-16 (ученическая)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387927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Ноутбук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387927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Комплект для ОГЭ по химии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381001" y="838200"/>
          <a:ext cx="69342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319"/>
                <a:gridCol w="5342080"/>
                <a:gridCol w="1066801"/>
              </a:tblGrid>
              <a:tr h="38100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оборудования</a:t>
                      </a:r>
                      <a:r>
                        <a:rPr lang="ru-RU" sz="1800" b="1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кабинета</a:t>
                      </a:r>
                      <a:r>
                        <a:rPr lang="ru-RU" sz="1800" b="1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биологии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Кол-во</a:t>
                      </a:r>
                      <a:endParaRPr lang="ru-RU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Цифровая лаборатория по</a:t>
                      </a:r>
                      <a:r>
                        <a:rPr lang="ru-RU" sz="18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биологии 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ЛЦИ-16 (ученическая)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351905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Ноутбук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351905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Цифровой микроскоп по биологии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426042"/>
              </p:ext>
            </p:extLst>
          </p:nvPr>
        </p:nvGraphicFramePr>
        <p:xfrm>
          <a:off x="381000" y="4648200"/>
          <a:ext cx="6934200" cy="19257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"/>
                <a:gridCol w="5334000"/>
                <a:gridCol w="1066800"/>
              </a:tblGrid>
              <a:tr h="38100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оборудования</a:t>
                      </a:r>
                      <a:r>
                        <a:rPr lang="ru-RU" sz="1800" b="1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кабинета  физики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Кол-во</a:t>
                      </a:r>
                      <a:endParaRPr lang="ru-RU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Цифровая лаборатория по физике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ЛЦИ-16 (ученическая)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429491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Ноутбук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429491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Многофункциональное устройство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6628" name="Picture 4" descr="G:\фото в ленту ТР\№3 Электронные микроскопы лаборатории биологии.jpg"/>
          <p:cNvPicPr>
            <a:picLocks noChangeAspect="1" noChangeArrowheads="1"/>
          </p:cNvPicPr>
          <p:nvPr/>
        </p:nvPicPr>
        <p:blipFill>
          <a:blip r:embed="rId3" cstate="print"/>
          <a:srcRect l="52951" t="31911" b="10749"/>
          <a:stretch>
            <a:fillRect/>
          </a:stretch>
        </p:blipFill>
        <p:spPr bwMode="auto">
          <a:xfrm>
            <a:off x="7467600" y="838200"/>
            <a:ext cx="2133600" cy="3095625"/>
          </a:xfrm>
          <a:prstGeom prst="rect">
            <a:avLst/>
          </a:prstGeom>
          <a:noFill/>
        </p:spPr>
      </p:pic>
      <p:pic>
        <p:nvPicPr>
          <p:cNvPr id="26630" name="Picture 6" descr="G:\фото в ленту ТР\№11Исследование магнитного поля ноутбука для исследовательской работы.jpg"/>
          <p:cNvPicPr>
            <a:picLocks noChangeAspect="1" noChangeArrowheads="1"/>
          </p:cNvPicPr>
          <p:nvPr/>
        </p:nvPicPr>
        <p:blipFill>
          <a:blip r:embed="rId4" cstate="print"/>
          <a:srcRect l="4341" t="6752" b="7395"/>
          <a:stretch>
            <a:fillRect/>
          </a:stretch>
        </p:blipFill>
        <p:spPr bwMode="auto">
          <a:xfrm>
            <a:off x="7929176" y="4343400"/>
            <a:ext cx="3396179" cy="2286000"/>
          </a:xfrm>
          <a:prstGeom prst="rect">
            <a:avLst/>
          </a:prstGeom>
          <a:noFill/>
        </p:spPr>
      </p:pic>
      <p:pic>
        <p:nvPicPr>
          <p:cNvPr id="26631" name="Picture 7" descr="C:\Users\Учитель\Desktop\Все с рабочего стола\Точка Роста\Фото точка роста\20221108_094858.jpg"/>
          <p:cNvPicPr>
            <a:picLocks noChangeAspect="1" noChangeArrowheads="1"/>
          </p:cNvPicPr>
          <p:nvPr/>
        </p:nvPicPr>
        <p:blipFill>
          <a:blip r:embed="rId5" cstate="print"/>
          <a:srcRect l="9846" t="16718" b="9746"/>
          <a:stretch>
            <a:fillRect/>
          </a:stretch>
        </p:blipFill>
        <p:spPr bwMode="auto">
          <a:xfrm rot="5400000">
            <a:off x="9197771" y="1453199"/>
            <a:ext cx="3047998" cy="18180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4696967" y="2662427"/>
            <a:ext cx="494030" cy="1818639"/>
          </a:xfrm>
          <a:custGeom>
            <a:avLst/>
            <a:gdLst/>
            <a:ahLst/>
            <a:cxnLst/>
            <a:rect l="l" t="t" r="r" b="b"/>
            <a:pathLst>
              <a:path w="494029" h="1818639">
                <a:moveTo>
                  <a:pt x="411480" y="0"/>
                </a:moveTo>
                <a:lnTo>
                  <a:pt x="82296" y="0"/>
                </a:lnTo>
                <a:lnTo>
                  <a:pt x="50256" y="6465"/>
                </a:lnTo>
                <a:lnTo>
                  <a:pt x="24098" y="24098"/>
                </a:lnTo>
                <a:lnTo>
                  <a:pt x="6465" y="50256"/>
                </a:lnTo>
                <a:lnTo>
                  <a:pt x="0" y="82296"/>
                </a:lnTo>
                <a:lnTo>
                  <a:pt x="0" y="1735836"/>
                </a:lnTo>
                <a:lnTo>
                  <a:pt x="6465" y="1767875"/>
                </a:lnTo>
                <a:lnTo>
                  <a:pt x="24098" y="1794033"/>
                </a:lnTo>
                <a:lnTo>
                  <a:pt x="50256" y="1811666"/>
                </a:lnTo>
                <a:lnTo>
                  <a:pt x="82296" y="1818132"/>
                </a:lnTo>
                <a:lnTo>
                  <a:pt x="411480" y="1818132"/>
                </a:lnTo>
                <a:lnTo>
                  <a:pt x="443519" y="1811666"/>
                </a:lnTo>
                <a:lnTo>
                  <a:pt x="469677" y="1794033"/>
                </a:lnTo>
                <a:lnTo>
                  <a:pt x="487310" y="1767875"/>
                </a:lnTo>
                <a:lnTo>
                  <a:pt x="493776" y="1735836"/>
                </a:lnTo>
                <a:lnTo>
                  <a:pt x="493776" y="82296"/>
                </a:lnTo>
                <a:lnTo>
                  <a:pt x="487310" y="50256"/>
                </a:lnTo>
                <a:lnTo>
                  <a:pt x="469677" y="24098"/>
                </a:lnTo>
                <a:lnTo>
                  <a:pt x="443519" y="6465"/>
                </a:lnTo>
                <a:lnTo>
                  <a:pt x="41148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690871" y="4544567"/>
            <a:ext cx="504825" cy="1801495"/>
          </a:xfrm>
          <a:custGeom>
            <a:avLst/>
            <a:gdLst/>
            <a:ahLst/>
            <a:cxnLst/>
            <a:rect l="l" t="t" r="r" b="b"/>
            <a:pathLst>
              <a:path w="504825" h="1801495">
                <a:moveTo>
                  <a:pt x="420369" y="0"/>
                </a:moveTo>
                <a:lnTo>
                  <a:pt x="84074" y="0"/>
                </a:lnTo>
                <a:lnTo>
                  <a:pt x="51327" y="6600"/>
                </a:lnTo>
                <a:lnTo>
                  <a:pt x="24606" y="24606"/>
                </a:lnTo>
                <a:lnTo>
                  <a:pt x="6600" y="51327"/>
                </a:lnTo>
                <a:lnTo>
                  <a:pt x="0" y="84073"/>
                </a:lnTo>
                <a:lnTo>
                  <a:pt x="0" y="1717293"/>
                </a:lnTo>
                <a:lnTo>
                  <a:pt x="6600" y="1750018"/>
                </a:lnTo>
                <a:lnTo>
                  <a:pt x="24606" y="1776742"/>
                </a:lnTo>
                <a:lnTo>
                  <a:pt x="51327" y="1794760"/>
                </a:lnTo>
                <a:lnTo>
                  <a:pt x="84074" y="1801367"/>
                </a:lnTo>
                <a:lnTo>
                  <a:pt x="420369" y="1801367"/>
                </a:lnTo>
                <a:lnTo>
                  <a:pt x="453116" y="1794760"/>
                </a:lnTo>
                <a:lnTo>
                  <a:pt x="479837" y="1776742"/>
                </a:lnTo>
                <a:lnTo>
                  <a:pt x="497843" y="1750018"/>
                </a:lnTo>
                <a:lnTo>
                  <a:pt x="504443" y="1717293"/>
                </a:lnTo>
                <a:lnTo>
                  <a:pt x="504443" y="84073"/>
                </a:lnTo>
                <a:lnTo>
                  <a:pt x="497843" y="51327"/>
                </a:lnTo>
                <a:lnTo>
                  <a:pt x="479837" y="24606"/>
                </a:lnTo>
                <a:lnTo>
                  <a:pt x="453116" y="6600"/>
                </a:lnTo>
                <a:lnTo>
                  <a:pt x="42036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3" name="object 13"/>
          <p:cNvGrpSpPr/>
          <p:nvPr/>
        </p:nvGrpSpPr>
        <p:grpSpPr>
          <a:xfrm>
            <a:off x="683031" y="531145"/>
            <a:ext cx="10727055" cy="99060"/>
            <a:chOff x="683031" y="531145"/>
            <a:chExt cx="10727055" cy="99060"/>
          </a:xfrm>
        </p:grpSpPr>
        <p:sp>
          <p:nvSpPr>
            <p:cNvPr id="14" name="object 14"/>
            <p:cNvSpPr/>
            <p:nvPr/>
          </p:nvSpPr>
          <p:spPr>
            <a:xfrm>
              <a:off x="692937" y="541051"/>
              <a:ext cx="10707370" cy="79375"/>
            </a:xfrm>
            <a:custGeom>
              <a:avLst/>
              <a:gdLst/>
              <a:ahLst/>
              <a:cxnLst/>
              <a:rect l="l" t="t" r="r" b="b"/>
              <a:pathLst>
                <a:path w="10707370" h="79375">
                  <a:moveTo>
                    <a:pt x="10707116" y="0"/>
                  </a:moveTo>
                  <a:lnTo>
                    <a:pt x="0" y="0"/>
                  </a:lnTo>
                  <a:lnTo>
                    <a:pt x="0" y="79216"/>
                  </a:lnTo>
                  <a:lnTo>
                    <a:pt x="10707116" y="79216"/>
                  </a:lnTo>
                  <a:lnTo>
                    <a:pt x="10707116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692937" y="541051"/>
              <a:ext cx="10707370" cy="79375"/>
            </a:xfrm>
            <a:custGeom>
              <a:avLst/>
              <a:gdLst/>
              <a:ahLst/>
              <a:cxnLst/>
              <a:rect l="l" t="t" r="r" b="b"/>
              <a:pathLst>
                <a:path w="10707370" h="79375">
                  <a:moveTo>
                    <a:pt x="0" y="79216"/>
                  </a:moveTo>
                  <a:lnTo>
                    <a:pt x="10707116" y="79216"/>
                  </a:lnTo>
                  <a:lnTo>
                    <a:pt x="10707116" y="0"/>
                  </a:lnTo>
                  <a:lnTo>
                    <a:pt x="0" y="0"/>
                  </a:lnTo>
                  <a:lnTo>
                    <a:pt x="0" y="79216"/>
                  </a:lnTo>
                  <a:close/>
                </a:path>
              </a:pathLst>
            </a:custGeom>
            <a:ln w="198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205585" y="163144"/>
            <a:ext cx="1011301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2D75B6"/>
                </a:solidFill>
                <a:latin typeface="Times New Roman"/>
                <a:cs typeface="Times New Roman"/>
              </a:rPr>
              <a:t>Средства</a:t>
            </a:r>
            <a:r>
              <a:rPr sz="1800" b="1" spc="15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2D75B6"/>
                </a:solidFill>
                <a:latin typeface="Times New Roman"/>
                <a:cs typeface="Times New Roman"/>
              </a:rPr>
              <a:t>обучения</a:t>
            </a:r>
            <a:r>
              <a:rPr sz="1800" b="1" spc="-5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2D75B6"/>
                </a:solidFill>
                <a:latin typeface="Times New Roman"/>
                <a:cs typeface="Times New Roman"/>
              </a:rPr>
              <a:t>и</a:t>
            </a:r>
            <a:r>
              <a:rPr sz="1800" b="1" spc="-5" dirty="0">
                <a:solidFill>
                  <a:srgbClr val="2D75B6"/>
                </a:solidFill>
                <a:latin typeface="Times New Roman"/>
                <a:cs typeface="Times New Roman"/>
              </a:rPr>
              <a:t> воспитания,</a:t>
            </a:r>
            <a:r>
              <a:rPr sz="1800" b="1" spc="30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2D75B6"/>
                </a:solidFill>
                <a:latin typeface="Times New Roman"/>
                <a:cs typeface="Times New Roman"/>
              </a:rPr>
              <a:t>оборудование</a:t>
            </a:r>
            <a:r>
              <a:rPr sz="1800" b="1" spc="5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2D75B6"/>
                </a:solidFill>
                <a:latin typeface="Times New Roman"/>
                <a:cs typeface="Times New Roman"/>
              </a:rPr>
              <a:t>для</a:t>
            </a:r>
            <a:r>
              <a:rPr sz="1800" b="1" spc="5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2D75B6"/>
                </a:solidFill>
                <a:latin typeface="Times New Roman"/>
                <a:cs typeface="Times New Roman"/>
              </a:rPr>
              <a:t>реализации</a:t>
            </a:r>
            <a:r>
              <a:rPr sz="1800" b="1" spc="30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2D75B6"/>
                </a:solidFill>
                <a:latin typeface="Times New Roman"/>
                <a:cs typeface="Times New Roman"/>
              </a:rPr>
              <a:t>программ центра</a:t>
            </a:r>
            <a:r>
              <a:rPr sz="1800" b="1" spc="480" dirty="0">
                <a:solidFill>
                  <a:srgbClr val="2D75B6"/>
                </a:solidFill>
                <a:latin typeface="Times New Roman"/>
                <a:cs typeface="Times New Roman"/>
              </a:rPr>
              <a:t> </a:t>
            </a:r>
            <a:r>
              <a:rPr sz="1800" b="1" spc="-30" dirty="0">
                <a:solidFill>
                  <a:srgbClr val="DA0000"/>
                </a:solidFill>
                <a:latin typeface="Times New Roman"/>
                <a:cs typeface="Times New Roman"/>
              </a:rPr>
              <a:t>«Точка</a:t>
            </a:r>
            <a:r>
              <a:rPr sz="1800" b="1" spc="-5" dirty="0">
                <a:solidFill>
                  <a:srgbClr val="DA0000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DA0000"/>
                </a:solidFill>
                <a:latin typeface="Times New Roman"/>
                <a:cs typeface="Times New Roman"/>
              </a:rPr>
              <a:t>роста»</a:t>
            </a:r>
            <a:endParaRPr sz="1800">
              <a:latin typeface="Times New Roman"/>
              <a:cs typeface="Times New Roman"/>
            </a:endParaRPr>
          </a:p>
        </p:txBody>
      </p:sp>
      <p:pic>
        <p:nvPicPr>
          <p:cNvPr id="26" name="object 2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78196" y="1051560"/>
            <a:ext cx="6568439" cy="5209032"/>
          </a:xfrm>
          <a:prstGeom prst="rect">
            <a:avLst/>
          </a:prstGeom>
        </p:spPr>
      </p:pic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1017905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Формы </a:t>
            </a:r>
            <a:r>
              <a:rPr spc="-5" dirty="0"/>
              <a:t>организации деятельности </a:t>
            </a:r>
            <a:r>
              <a:rPr dirty="0"/>
              <a:t>с </a:t>
            </a:r>
            <a:r>
              <a:rPr spc="5" dirty="0"/>
              <a:t> </a:t>
            </a:r>
            <a:r>
              <a:rPr spc="-5" dirty="0"/>
              <a:t>применением</a:t>
            </a:r>
            <a:r>
              <a:rPr spc="-25" dirty="0"/>
              <a:t> </a:t>
            </a:r>
            <a:r>
              <a:rPr spc="-20" dirty="0"/>
              <a:t>оборудования</a:t>
            </a:r>
            <a:r>
              <a:rPr spc="-40" dirty="0"/>
              <a:t> </a:t>
            </a:r>
            <a:r>
              <a:rPr spc="-5" dirty="0"/>
              <a:t>центра</a:t>
            </a:r>
            <a:r>
              <a:rPr spc="5" dirty="0"/>
              <a:t> </a:t>
            </a:r>
            <a:r>
              <a:rPr spc="-30" dirty="0"/>
              <a:t>«Точка </a:t>
            </a:r>
            <a:r>
              <a:rPr dirty="0"/>
              <a:t>роста»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5712333" y="1939289"/>
            <a:ext cx="5902325" cy="338010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63550" indent="-451484" algn="just">
              <a:lnSpc>
                <a:spcPct val="100000"/>
              </a:lnSpc>
              <a:spcBef>
                <a:spcPts val="105"/>
              </a:spcBef>
              <a:buFont typeface="Wingdings"/>
              <a:buChar char=""/>
              <a:tabLst>
                <a:tab pos="464184" algn="l"/>
              </a:tabLst>
            </a:pPr>
            <a:r>
              <a:rPr sz="2000" dirty="0">
                <a:solidFill>
                  <a:srgbClr val="005595"/>
                </a:solidFill>
                <a:latin typeface="Times New Roman"/>
                <a:cs typeface="Times New Roman"/>
              </a:rPr>
              <a:t>занятия</a:t>
            </a:r>
            <a:r>
              <a:rPr sz="2000" spc="145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5595"/>
                </a:solidFill>
                <a:latin typeface="Times New Roman"/>
                <a:cs typeface="Times New Roman"/>
              </a:rPr>
              <a:t>учителей-предметников</a:t>
            </a:r>
            <a:r>
              <a:rPr sz="2000" spc="150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5595"/>
                </a:solidFill>
                <a:latin typeface="Times New Roman"/>
                <a:cs typeface="Times New Roman"/>
              </a:rPr>
              <a:t>в</a:t>
            </a:r>
            <a:r>
              <a:rPr sz="2000" spc="145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5595"/>
                </a:solidFill>
                <a:latin typeface="Times New Roman"/>
                <a:cs typeface="Times New Roman"/>
              </a:rPr>
              <a:t>соответствии</a:t>
            </a:r>
            <a:r>
              <a:rPr sz="2000" spc="114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5595"/>
                </a:solidFill>
                <a:latin typeface="Times New Roman"/>
                <a:cs typeface="Times New Roman"/>
              </a:rPr>
              <a:t>с</a:t>
            </a:r>
            <a:endParaRPr sz="2000" dirty="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2000" spc="-20" dirty="0">
                <a:solidFill>
                  <a:srgbClr val="005595"/>
                </a:solidFill>
                <a:latin typeface="Times New Roman"/>
                <a:cs typeface="Times New Roman"/>
              </a:rPr>
              <a:t>графиком</a:t>
            </a:r>
            <a:r>
              <a:rPr sz="2000" spc="-10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5595"/>
                </a:solidFill>
                <a:latin typeface="Times New Roman"/>
                <a:cs typeface="Times New Roman"/>
              </a:rPr>
              <a:t>занятости</a:t>
            </a:r>
            <a:r>
              <a:rPr sz="2000" spc="-10" dirty="0">
                <a:solidFill>
                  <a:srgbClr val="005595"/>
                </a:solidFill>
                <a:latin typeface="Times New Roman"/>
                <a:cs typeface="Times New Roman"/>
              </a:rPr>
              <a:t> кабинетов</a:t>
            </a:r>
            <a:r>
              <a:rPr sz="2000" spc="10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5595"/>
                </a:solidFill>
                <a:latin typeface="Times New Roman"/>
                <a:cs typeface="Times New Roman"/>
              </a:rPr>
              <a:t>центра</a:t>
            </a:r>
            <a:r>
              <a:rPr sz="2000" spc="10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2000" spc="-40" dirty="0">
                <a:solidFill>
                  <a:srgbClr val="005595"/>
                </a:solidFill>
                <a:latin typeface="Times New Roman"/>
                <a:cs typeface="Times New Roman"/>
              </a:rPr>
              <a:t>«Точка</a:t>
            </a:r>
            <a:r>
              <a:rPr sz="2000" spc="5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2000" spc="10" dirty="0">
                <a:solidFill>
                  <a:srgbClr val="005595"/>
                </a:solidFill>
                <a:latin typeface="Times New Roman"/>
                <a:cs typeface="Times New Roman"/>
              </a:rPr>
              <a:t>роста»;</a:t>
            </a:r>
            <a:endParaRPr sz="2000" dirty="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buFont typeface="Wingdings"/>
              <a:buChar char=""/>
              <a:tabLst>
                <a:tab pos="464184" algn="l"/>
              </a:tabLst>
            </a:pPr>
            <a:r>
              <a:rPr sz="2000" spc="-10" dirty="0">
                <a:solidFill>
                  <a:srgbClr val="005595"/>
                </a:solidFill>
                <a:latin typeface="Times New Roman"/>
                <a:cs typeface="Times New Roman"/>
              </a:rPr>
              <a:t>внеурочная</a:t>
            </a:r>
            <a:r>
              <a:rPr sz="2000" spc="-5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5595"/>
                </a:solidFill>
                <a:latin typeface="Times New Roman"/>
                <a:cs typeface="Times New Roman"/>
              </a:rPr>
              <a:t>деятельность:</a:t>
            </a:r>
            <a:r>
              <a:rPr sz="2000" spc="5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005595"/>
                </a:solidFill>
                <a:latin typeface="Times New Roman"/>
                <a:cs typeface="Times New Roman"/>
              </a:rPr>
              <a:t>подготовка</a:t>
            </a:r>
            <a:r>
              <a:rPr sz="2000" spc="-15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5595"/>
                </a:solidFill>
                <a:latin typeface="Times New Roman"/>
                <a:cs typeface="Times New Roman"/>
              </a:rPr>
              <a:t>проектов, </a:t>
            </a:r>
            <a:r>
              <a:rPr sz="2000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5595"/>
                </a:solidFill>
                <a:latin typeface="Times New Roman"/>
                <a:cs typeface="Times New Roman"/>
              </a:rPr>
              <a:t>организация</a:t>
            </a:r>
            <a:r>
              <a:rPr sz="2000" spc="15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5595"/>
                </a:solidFill>
                <a:latin typeface="Times New Roman"/>
                <a:cs typeface="Times New Roman"/>
              </a:rPr>
              <a:t>исследований;</a:t>
            </a:r>
            <a:endParaRPr sz="2000" dirty="0">
              <a:latin typeface="Times New Roman"/>
              <a:cs typeface="Times New Roman"/>
            </a:endParaRPr>
          </a:p>
          <a:p>
            <a:pPr marL="463550" indent="-451484" algn="just">
              <a:lnSpc>
                <a:spcPct val="100000"/>
              </a:lnSpc>
              <a:buFont typeface="Wingdings"/>
              <a:buChar char=""/>
              <a:tabLst>
                <a:tab pos="464184" algn="l"/>
              </a:tabLst>
            </a:pPr>
            <a:r>
              <a:rPr sz="2000" spc="-5" dirty="0">
                <a:solidFill>
                  <a:srgbClr val="005595"/>
                </a:solidFill>
                <a:latin typeface="Times New Roman"/>
                <a:cs typeface="Times New Roman"/>
              </a:rPr>
              <a:t>проведение</a:t>
            </a:r>
            <a:r>
              <a:rPr sz="2000" spc="660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5595"/>
                </a:solidFill>
                <a:latin typeface="Times New Roman"/>
                <a:cs typeface="Times New Roman"/>
              </a:rPr>
              <a:t>лабораторных,</a:t>
            </a:r>
            <a:r>
              <a:rPr sz="2000" spc="635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5595"/>
                </a:solidFill>
                <a:latin typeface="Times New Roman"/>
                <a:cs typeface="Times New Roman"/>
              </a:rPr>
              <a:t>практических</a:t>
            </a:r>
            <a:r>
              <a:rPr sz="2000" spc="665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2000" spc="-30" dirty="0">
                <a:solidFill>
                  <a:srgbClr val="005595"/>
                </a:solidFill>
                <a:latin typeface="Times New Roman"/>
                <a:cs typeface="Times New Roman"/>
              </a:rPr>
              <a:t>работ,</a:t>
            </a:r>
            <a:endParaRPr sz="2000" dirty="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2000" spc="-20" dirty="0">
                <a:solidFill>
                  <a:srgbClr val="005595"/>
                </a:solidFill>
                <a:latin typeface="Times New Roman"/>
                <a:cs typeface="Times New Roman"/>
              </a:rPr>
              <a:t>научных </a:t>
            </a:r>
            <a:r>
              <a:rPr sz="2000" spc="-5" dirty="0">
                <a:solidFill>
                  <a:srgbClr val="005595"/>
                </a:solidFill>
                <a:latin typeface="Times New Roman"/>
                <a:cs typeface="Times New Roman"/>
              </a:rPr>
              <a:t>опытов;</a:t>
            </a:r>
            <a:endParaRPr sz="2000" dirty="0">
              <a:latin typeface="Times New Roman"/>
              <a:cs typeface="Times New Roman"/>
            </a:endParaRPr>
          </a:p>
          <a:p>
            <a:pPr marL="12700" marR="6350" algn="just">
              <a:lnSpc>
                <a:spcPct val="100000"/>
              </a:lnSpc>
              <a:buFont typeface="Wingdings"/>
              <a:buChar char=""/>
              <a:tabLst>
                <a:tab pos="464184" algn="l"/>
              </a:tabLst>
            </a:pPr>
            <a:r>
              <a:rPr sz="2000" spc="-5" dirty="0">
                <a:solidFill>
                  <a:srgbClr val="005595"/>
                </a:solidFill>
                <a:latin typeface="Times New Roman"/>
                <a:cs typeface="Times New Roman"/>
              </a:rPr>
              <a:t>проведение курсов, </a:t>
            </a:r>
            <a:r>
              <a:rPr sz="2000" spc="-10" dirty="0">
                <a:solidFill>
                  <a:srgbClr val="005595"/>
                </a:solidFill>
                <a:latin typeface="Times New Roman"/>
                <a:cs typeface="Times New Roman"/>
              </a:rPr>
              <a:t>направленных </a:t>
            </a:r>
            <a:r>
              <a:rPr sz="2000" spc="-5" dirty="0">
                <a:solidFill>
                  <a:srgbClr val="005595"/>
                </a:solidFill>
                <a:latin typeface="Times New Roman"/>
                <a:cs typeface="Times New Roman"/>
              </a:rPr>
              <a:t>на повышение </a:t>
            </a:r>
            <a:r>
              <a:rPr sz="2000" dirty="0">
                <a:solidFill>
                  <a:srgbClr val="005595"/>
                </a:solidFill>
                <a:latin typeface="Times New Roman"/>
                <a:cs typeface="Times New Roman"/>
              </a:rPr>
              <a:t> уровня</a:t>
            </a:r>
            <a:r>
              <a:rPr sz="2000" spc="5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5595"/>
                </a:solidFill>
                <a:latin typeface="Times New Roman"/>
                <a:cs typeface="Times New Roman"/>
              </a:rPr>
              <a:t>естественно-научной</a:t>
            </a:r>
            <a:r>
              <a:rPr sz="2000" dirty="0">
                <a:solidFill>
                  <a:srgbClr val="005595"/>
                </a:solidFill>
                <a:latin typeface="Times New Roman"/>
                <a:cs typeface="Times New Roman"/>
              </a:rPr>
              <a:t> и</a:t>
            </a:r>
            <a:r>
              <a:rPr sz="2000" spc="5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5595"/>
                </a:solidFill>
                <a:latin typeface="Times New Roman"/>
                <a:cs typeface="Times New Roman"/>
              </a:rPr>
              <a:t>технологической </a:t>
            </a:r>
            <a:r>
              <a:rPr sz="2000" spc="-5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5595"/>
                </a:solidFill>
                <a:latin typeface="Times New Roman"/>
                <a:cs typeface="Times New Roman"/>
              </a:rPr>
              <a:t>компетентности</a:t>
            </a:r>
            <a:r>
              <a:rPr sz="2000" spc="-20" dirty="0">
                <a:solidFill>
                  <a:srgbClr val="005595"/>
                </a:solidFill>
                <a:latin typeface="Times New Roman"/>
                <a:cs typeface="Times New Roman"/>
              </a:rPr>
              <a:t> школьников;</a:t>
            </a:r>
            <a:endParaRPr sz="2000" dirty="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buFont typeface="Wingdings"/>
              <a:buChar char=""/>
              <a:tabLst>
                <a:tab pos="464184" algn="l"/>
              </a:tabLst>
            </a:pPr>
            <a:r>
              <a:rPr sz="2000" spc="-5" dirty="0">
                <a:solidFill>
                  <a:srgbClr val="005595"/>
                </a:solidFill>
                <a:latin typeface="Times New Roman"/>
                <a:cs typeface="Times New Roman"/>
              </a:rPr>
              <a:t>проведение</a:t>
            </a:r>
            <a:r>
              <a:rPr sz="2000" dirty="0">
                <a:solidFill>
                  <a:srgbClr val="005595"/>
                </a:solidFill>
                <a:latin typeface="Times New Roman"/>
                <a:cs typeface="Times New Roman"/>
              </a:rPr>
              <a:t> семинаров</a:t>
            </a:r>
            <a:r>
              <a:rPr sz="2000" spc="5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5595"/>
                </a:solidFill>
                <a:latin typeface="Times New Roman"/>
                <a:cs typeface="Times New Roman"/>
              </a:rPr>
              <a:t>в</a:t>
            </a:r>
            <a:r>
              <a:rPr sz="2000" spc="5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5595"/>
                </a:solidFill>
                <a:latin typeface="Times New Roman"/>
                <a:cs typeface="Times New Roman"/>
              </a:rPr>
              <a:t>рамках</a:t>
            </a:r>
            <a:r>
              <a:rPr sz="2000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5595"/>
                </a:solidFill>
                <a:latin typeface="Times New Roman"/>
                <a:cs typeface="Times New Roman"/>
              </a:rPr>
              <a:t>сетевого </a:t>
            </a:r>
            <a:r>
              <a:rPr sz="2000" spc="-5" dirty="0">
                <a:solidFill>
                  <a:srgbClr val="005595"/>
                </a:solidFill>
                <a:latin typeface="Times New Roman"/>
                <a:cs typeface="Times New Roman"/>
              </a:rPr>
              <a:t> взаимодействия;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712333" y="5292978"/>
            <a:ext cx="1723389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3550" indent="-451484">
              <a:lnSpc>
                <a:spcPct val="100000"/>
              </a:lnSpc>
              <a:spcBef>
                <a:spcPts val="100"/>
              </a:spcBef>
              <a:buFont typeface="Wingdings"/>
              <a:buChar char=""/>
              <a:tabLst>
                <a:tab pos="463550" algn="l"/>
                <a:tab pos="464184" algn="l"/>
              </a:tabLst>
            </a:pPr>
            <a:r>
              <a:rPr sz="2000" spc="-5" dirty="0">
                <a:solidFill>
                  <a:srgbClr val="005595"/>
                </a:solidFill>
                <a:latin typeface="Times New Roman"/>
                <a:cs typeface="Times New Roman"/>
              </a:rPr>
              <a:t>пр</a:t>
            </a:r>
            <a:r>
              <a:rPr sz="2000" spc="5" dirty="0">
                <a:solidFill>
                  <a:srgbClr val="005595"/>
                </a:solidFill>
                <a:latin typeface="Times New Roman"/>
                <a:cs typeface="Times New Roman"/>
              </a:rPr>
              <a:t>о</a:t>
            </a:r>
            <a:r>
              <a:rPr sz="2000" spc="-15" dirty="0">
                <a:solidFill>
                  <a:srgbClr val="005595"/>
                </a:solidFill>
                <a:latin typeface="Times New Roman"/>
                <a:cs typeface="Times New Roman"/>
              </a:rPr>
              <a:t>в</a:t>
            </a:r>
            <a:r>
              <a:rPr sz="2000" spc="-30" dirty="0">
                <a:solidFill>
                  <a:srgbClr val="005595"/>
                </a:solidFill>
                <a:latin typeface="Times New Roman"/>
                <a:cs typeface="Times New Roman"/>
              </a:rPr>
              <a:t>е</a:t>
            </a:r>
            <a:r>
              <a:rPr sz="2000" dirty="0">
                <a:solidFill>
                  <a:srgbClr val="005595"/>
                </a:solidFill>
                <a:latin typeface="Times New Roman"/>
                <a:cs typeface="Times New Roman"/>
              </a:rPr>
              <a:t>ден</a:t>
            </a:r>
            <a:r>
              <a:rPr sz="2000" spc="-10" dirty="0">
                <a:solidFill>
                  <a:srgbClr val="005595"/>
                </a:solidFill>
                <a:latin typeface="Times New Roman"/>
                <a:cs typeface="Times New Roman"/>
              </a:rPr>
              <a:t>и</a:t>
            </a:r>
            <a:r>
              <a:rPr sz="2000" dirty="0">
                <a:solidFill>
                  <a:srgbClr val="005595"/>
                </a:solidFill>
                <a:latin typeface="Times New Roman"/>
                <a:cs typeface="Times New Roman"/>
              </a:rPr>
              <a:t>е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8707373" y="5292978"/>
            <a:ext cx="290639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5" dirty="0">
                <a:solidFill>
                  <a:srgbClr val="005595"/>
                </a:solidFill>
                <a:latin typeface="Times New Roman"/>
                <a:cs typeface="Times New Roman"/>
              </a:rPr>
              <a:t>научно-исследовательских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712333" y="5597753"/>
            <a:ext cx="307848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0" dirty="0">
                <a:solidFill>
                  <a:srgbClr val="005595"/>
                </a:solidFill>
                <a:latin typeface="Times New Roman"/>
                <a:cs typeface="Times New Roman"/>
              </a:rPr>
              <a:t>конференций</a:t>
            </a:r>
            <a:r>
              <a:rPr sz="2000" spc="-15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5595"/>
                </a:solidFill>
                <a:latin typeface="Times New Roman"/>
                <a:cs typeface="Times New Roman"/>
              </a:rPr>
              <a:t>для</a:t>
            </a:r>
            <a:r>
              <a:rPr sz="2000" spc="-15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5595"/>
                </a:solidFill>
                <a:latin typeface="Times New Roman"/>
                <a:cs typeface="Times New Roman"/>
              </a:rPr>
              <a:t>учащихся.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41" name="object 4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140440" y="54864"/>
            <a:ext cx="611124" cy="632459"/>
          </a:xfrm>
          <a:prstGeom prst="rect">
            <a:avLst/>
          </a:prstGeom>
        </p:spPr>
      </p:pic>
      <p:pic>
        <p:nvPicPr>
          <p:cNvPr id="18434" name="Picture 2" descr="C:\Users\Учитель\Desktop\Все с рабочего стола\Точка Роста\Фото точка роста\20221125_1142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457700"/>
            <a:ext cx="2971800" cy="2228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435" name="Picture 3" descr="C:\Users\Учитель\Desktop\Все с рабочего стола\Точка Роста\Фото точка роста\20221201_17213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2667000"/>
            <a:ext cx="2667000" cy="20002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436" name="Picture 4" descr="G:\фото в ленту ТР\№17 Исследование электророводности овощей и фруктов.jpg"/>
          <p:cNvPicPr>
            <a:picLocks noChangeAspect="1" noChangeArrowheads="1"/>
          </p:cNvPicPr>
          <p:nvPr/>
        </p:nvPicPr>
        <p:blipFill>
          <a:blip r:embed="rId6" cstate="print"/>
          <a:srcRect t="28407" r="13733" b="3727"/>
          <a:stretch>
            <a:fillRect/>
          </a:stretch>
        </p:blipFill>
        <p:spPr bwMode="auto">
          <a:xfrm>
            <a:off x="457200" y="762000"/>
            <a:ext cx="2514600" cy="20521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1999" cy="685799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315715" y="114427"/>
            <a:ext cx="398652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" dirty="0">
                <a:solidFill>
                  <a:srgbClr val="2D75B6"/>
                </a:solidFill>
              </a:rPr>
              <a:t>Кадровый</a:t>
            </a:r>
            <a:r>
              <a:rPr sz="1800" spc="-20" dirty="0">
                <a:solidFill>
                  <a:srgbClr val="2D75B6"/>
                </a:solidFill>
              </a:rPr>
              <a:t> </a:t>
            </a:r>
            <a:r>
              <a:rPr sz="1800" dirty="0">
                <a:solidFill>
                  <a:srgbClr val="2D75B6"/>
                </a:solidFill>
              </a:rPr>
              <a:t>состав</a:t>
            </a:r>
            <a:r>
              <a:rPr sz="1800" spc="-10" dirty="0">
                <a:solidFill>
                  <a:srgbClr val="2D75B6"/>
                </a:solidFill>
              </a:rPr>
              <a:t> </a:t>
            </a:r>
            <a:r>
              <a:rPr sz="1800" dirty="0">
                <a:solidFill>
                  <a:srgbClr val="2D75B6"/>
                </a:solidFill>
              </a:rPr>
              <a:t>Центра</a:t>
            </a:r>
            <a:r>
              <a:rPr sz="1800" spc="-20" dirty="0">
                <a:solidFill>
                  <a:srgbClr val="2D75B6"/>
                </a:solidFill>
              </a:rPr>
              <a:t> </a:t>
            </a:r>
            <a:r>
              <a:rPr sz="1800" spc="-10" dirty="0">
                <a:solidFill>
                  <a:srgbClr val="2D75B6"/>
                </a:solidFill>
              </a:rPr>
              <a:t>образования</a:t>
            </a:r>
            <a:endParaRPr sz="1800"/>
          </a:p>
        </p:txBody>
      </p:sp>
      <p:sp>
        <p:nvSpPr>
          <p:cNvPr id="4" name="object 4"/>
          <p:cNvSpPr txBox="1"/>
          <p:nvPr/>
        </p:nvSpPr>
        <p:spPr>
          <a:xfrm>
            <a:off x="7454010" y="114427"/>
            <a:ext cx="15049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30" dirty="0">
                <a:solidFill>
                  <a:srgbClr val="DA0000"/>
                </a:solidFill>
                <a:latin typeface="Times New Roman"/>
                <a:cs typeface="Times New Roman"/>
              </a:rPr>
              <a:t>«Точка</a:t>
            </a:r>
            <a:r>
              <a:rPr sz="1800" b="1" spc="-45" dirty="0">
                <a:solidFill>
                  <a:srgbClr val="DA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DA0000"/>
                </a:solidFill>
                <a:latin typeface="Times New Roman"/>
                <a:cs typeface="Times New Roman"/>
              </a:rPr>
              <a:t>роста»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90563" y="442384"/>
            <a:ext cx="11260455" cy="107314"/>
            <a:chOff x="390563" y="442384"/>
            <a:chExt cx="11260455" cy="107314"/>
          </a:xfrm>
        </p:grpSpPr>
        <p:sp>
          <p:nvSpPr>
            <p:cNvPr id="6" name="object 6"/>
            <p:cNvSpPr/>
            <p:nvPr/>
          </p:nvSpPr>
          <p:spPr>
            <a:xfrm>
              <a:off x="400469" y="452290"/>
              <a:ext cx="11240135" cy="87630"/>
            </a:xfrm>
            <a:custGeom>
              <a:avLst/>
              <a:gdLst/>
              <a:ahLst/>
              <a:cxnLst/>
              <a:rect l="l" t="t" r="r" b="b"/>
              <a:pathLst>
                <a:path w="11240135" h="87629">
                  <a:moveTo>
                    <a:pt x="11240135" y="0"/>
                  </a:moveTo>
                  <a:lnTo>
                    <a:pt x="0" y="0"/>
                  </a:lnTo>
                  <a:lnTo>
                    <a:pt x="0" y="87459"/>
                  </a:lnTo>
                  <a:lnTo>
                    <a:pt x="11240135" y="87459"/>
                  </a:lnTo>
                  <a:lnTo>
                    <a:pt x="11240135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00469" y="452290"/>
              <a:ext cx="11240135" cy="87630"/>
            </a:xfrm>
            <a:custGeom>
              <a:avLst/>
              <a:gdLst/>
              <a:ahLst/>
              <a:cxnLst/>
              <a:rect l="l" t="t" r="r" b="b"/>
              <a:pathLst>
                <a:path w="11240135" h="87629">
                  <a:moveTo>
                    <a:pt x="0" y="87459"/>
                  </a:moveTo>
                  <a:lnTo>
                    <a:pt x="11240135" y="87459"/>
                  </a:lnTo>
                  <a:lnTo>
                    <a:pt x="11240135" y="0"/>
                  </a:lnTo>
                  <a:lnTo>
                    <a:pt x="0" y="0"/>
                  </a:lnTo>
                  <a:lnTo>
                    <a:pt x="0" y="87459"/>
                  </a:lnTo>
                  <a:close/>
                </a:path>
              </a:pathLst>
            </a:custGeom>
            <a:ln w="198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0" y="4495800"/>
            <a:ext cx="3124200" cy="1557478"/>
          </a:xfrm>
          <a:prstGeom prst="rect">
            <a:avLst/>
          </a:prstGeom>
          <a:solidFill>
            <a:srgbClr val="FFFFFF"/>
          </a:solidFill>
          <a:ln w="12192">
            <a:solidFill>
              <a:srgbClr val="5B9BD4"/>
            </a:solidFill>
          </a:ln>
        </p:spPr>
        <p:txBody>
          <a:bodyPr vert="horz" wrap="square" lIns="0" tIns="41275" rIns="0" bIns="0" rtlCol="0">
            <a:spAutoFit/>
          </a:bodyPr>
          <a:lstStyle/>
          <a:p>
            <a:pPr marL="645795" marR="638810" indent="1270" algn="ctr">
              <a:lnSpc>
                <a:spcPct val="100000"/>
              </a:lnSpc>
              <a:spcBef>
                <a:spcPts val="325"/>
              </a:spcBef>
            </a:pPr>
            <a:r>
              <a:rPr lang="ru-RU" sz="1400" spc="-5" dirty="0" err="1" smtClean="0">
                <a:solidFill>
                  <a:srgbClr val="001F5F"/>
                </a:solidFill>
                <a:latin typeface="Times New Roman"/>
                <a:cs typeface="Times New Roman"/>
              </a:rPr>
              <a:t>Костырко</a:t>
            </a:r>
            <a:r>
              <a:rPr lang="ru-RU" sz="1400" spc="-5" dirty="0" smtClean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</a:p>
          <a:p>
            <a:pPr marL="645795" marR="638810" indent="1270" algn="ctr">
              <a:lnSpc>
                <a:spcPct val="100000"/>
              </a:lnSpc>
              <a:spcBef>
                <a:spcPts val="325"/>
              </a:spcBef>
            </a:pPr>
            <a:r>
              <a:rPr lang="ru-RU" sz="1400" spc="-5" dirty="0" smtClean="0">
                <a:solidFill>
                  <a:srgbClr val="001F5F"/>
                </a:solidFill>
                <a:latin typeface="Times New Roman"/>
                <a:cs typeface="Times New Roman"/>
              </a:rPr>
              <a:t>Людмила Алексеевна</a:t>
            </a:r>
            <a:r>
              <a:rPr sz="1400" spc="-5" dirty="0" smtClean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400" dirty="0" smtClean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400" spc="-15" dirty="0">
                <a:solidFill>
                  <a:srgbClr val="001F5F"/>
                </a:solidFill>
                <a:latin typeface="Times New Roman"/>
                <a:cs typeface="Times New Roman"/>
              </a:rPr>
              <a:t>Руководитель</a:t>
            </a:r>
            <a:r>
              <a:rPr sz="1400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001F5F"/>
                </a:solidFill>
                <a:latin typeface="Times New Roman"/>
                <a:cs typeface="Times New Roman"/>
              </a:rPr>
              <a:t>центра,</a:t>
            </a:r>
            <a:r>
              <a:rPr sz="1400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400" spc="-10" dirty="0" err="1">
                <a:solidFill>
                  <a:srgbClr val="001F5F"/>
                </a:solidFill>
                <a:latin typeface="Times New Roman"/>
                <a:cs typeface="Times New Roman"/>
              </a:rPr>
              <a:t>учитель</a:t>
            </a:r>
            <a:r>
              <a:rPr sz="1400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lang="ru-RU" sz="1400" dirty="0" smtClean="0">
                <a:solidFill>
                  <a:srgbClr val="001F5F"/>
                </a:solidFill>
                <a:latin typeface="Times New Roman"/>
                <a:cs typeface="Times New Roman"/>
              </a:rPr>
              <a:t>физики</a:t>
            </a:r>
            <a:r>
              <a:rPr sz="1400" dirty="0" smtClean="0">
                <a:solidFill>
                  <a:srgbClr val="001F5F"/>
                </a:solidFill>
                <a:latin typeface="Times New Roman"/>
                <a:cs typeface="Times New Roman"/>
              </a:rPr>
              <a:t>,</a:t>
            </a:r>
            <a:endParaRPr sz="1400" dirty="0">
              <a:latin typeface="Times New Roman"/>
              <a:cs typeface="Times New Roman"/>
            </a:endParaRPr>
          </a:p>
          <a:p>
            <a:pPr marL="6350" algn="ctr">
              <a:lnSpc>
                <a:spcPct val="100000"/>
              </a:lnSpc>
              <a:spcBef>
                <a:spcPts val="5"/>
              </a:spcBef>
            </a:pPr>
            <a:r>
              <a:rPr sz="1400" b="1" spc="-5" dirty="0">
                <a:solidFill>
                  <a:srgbClr val="92D050"/>
                </a:solidFill>
                <a:latin typeface="Times New Roman"/>
                <a:cs typeface="Times New Roman"/>
              </a:rPr>
              <a:t>высшая</a:t>
            </a:r>
            <a:r>
              <a:rPr sz="1400" b="1" spc="20" dirty="0">
                <a:solidFill>
                  <a:srgbClr val="92D05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92D050"/>
                </a:solidFill>
                <a:latin typeface="Times New Roman"/>
                <a:cs typeface="Times New Roman"/>
              </a:rPr>
              <a:t>квалификационная</a:t>
            </a:r>
            <a:r>
              <a:rPr sz="1400" b="1" spc="-50" dirty="0">
                <a:solidFill>
                  <a:srgbClr val="92D050"/>
                </a:solidFill>
                <a:latin typeface="Times New Roman"/>
                <a:cs typeface="Times New Roman"/>
              </a:rPr>
              <a:t> </a:t>
            </a:r>
            <a:r>
              <a:rPr sz="1400" b="1" spc="-10" dirty="0">
                <a:solidFill>
                  <a:srgbClr val="92D050"/>
                </a:solidFill>
                <a:latin typeface="Times New Roman"/>
                <a:cs typeface="Times New Roman"/>
              </a:rPr>
              <a:t>категория</a:t>
            </a:r>
            <a:endParaRPr sz="1400" dirty="0">
              <a:latin typeface="Times New Roman"/>
              <a:cs typeface="Times New Roman"/>
            </a:endParaRPr>
          </a:p>
          <a:p>
            <a:pPr marL="635" algn="ctr">
              <a:lnSpc>
                <a:spcPct val="100000"/>
              </a:lnSpc>
            </a:pP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429000" y="4495800"/>
            <a:ext cx="2895600" cy="1342675"/>
          </a:xfrm>
          <a:prstGeom prst="rect">
            <a:avLst/>
          </a:prstGeom>
          <a:solidFill>
            <a:srgbClr val="FFFFFF"/>
          </a:solidFill>
          <a:ln w="12192">
            <a:solidFill>
              <a:srgbClr val="5B9BD4"/>
            </a:solidFill>
          </a:ln>
        </p:spPr>
        <p:txBody>
          <a:bodyPr vert="horz" wrap="square" lIns="0" tIns="419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30"/>
              </a:spcBef>
            </a:pPr>
            <a:r>
              <a:rPr lang="ru-RU" sz="1400" spc="-10" dirty="0" smtClean="0">
                <a:solidFill>
                  <a:srgbClr val="001F5F"/>
                </a:solidFill>
                <a:latin typeface="Times New Roman"/>
                <a:cs typeface="Times New Roman"/>
              </a:rPr>
              <a:t>Иванова</a:t>
            </a:r>
          </a:p>
          <a:p>
            <a:pPr algn="ctr">
              <a:lnSpc>
                <a:spcPct val="100000"/>
              </a:lnSpc>
              <a:spcBef>
                <a:spcPts val="330"/>
              </a:spcBef>
            </a:pPr>
            <a:r>
              <a:rPr lang="ru-RU" sz="1400" spc="-10" dirty="0" smtClean="0">
                <a:solidFill>
                  <a:srgbClr val="001F5F"/>
                </a:solidFill>
                <a:latin typeface="Times New Roman"/>
                <a:cs typeface="Times New Roman"/>
              </a:rPr>
              <a:t> Светлана Павловна</a:t>
            </a:r>
            <a:endParaRPr sz="1400" dirty="0">
              <a:latin typeface="Times New Roman"/>
              <a:cs typeface="Times New Roman"/>
            </a:endParaRPr>
          </a:p>
          <a:p>
            <a:pPr marL="318770" marR="313055" algn="ctr">
              <a:lnSpc>
                <a:spcPct val="100000"/>
              </a:lnSpc>
            </a:pPr>
            <a:r>
              <a:rPr sz="1400" spc="-10" dirty="0" err="1" smtClean="0">
                <a:solidFill>
                  <a:srgbClr val="001F5F"/>
                </a:solidFill>
                <a:latin typeface="Times New Roman"/>
                <a:cs typeface="Times New Roman"/>
              </a:rPr>
              <a:t>учитель</a:t>
            </a:r>
            <a:r>
              <a:rPr sz="1400" spc="-10" dirty="0" smtClean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400" spc="-285" dirty="0" smtClean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lang="ru-RU" sz="1400" spc="-10" dirty="0" smtClean="0">
                <a:solidFill>
                  <a:srgbClr val="001F5F"/>
                </a:solidFill>
                <a:latin typeface="Times New Roman"/>
                <a:cs typeface="Times New Roman"/>
              </a:rPr>
              <a:t>биологии,</a:t>
            </a:r>
            <a:endParaRPr sz="14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lang="ru-RU" sz="1400" b="1" spc="-10" dirty="0" err="1" smtClean="0">
                <a:solidFill>
                  <a:srgbClr val="92D050"/>
                </a:solidFill>
                <a:latin typeface="Times New Roman"/>
                <a:cs typeface="Times New Roman"/>
              </a:rPr>
              <a:t>перв</a:t>
            </a:r>
            <a:r>
              <a:rPr sz="1400" b="1" spc="-10" dirty="0" err="1" smtClean="0">
                <a:solidFill>
                  <a:srgbClr val="92D050"/>
                </a:solidFill>
                <a:latin typeface="Times New Roman"/>
                <a:cs typeface="Times New Roman"/>
              </a:rPr>
              <a:t>ая</a:t>
            </a:r>
            <a:r>
              <a:rPr lang="ru-RU" sz="1400" b="1" spc="-10" dirty="0" smtClean="0">
                <a:solidFill>
                  <a:srgbClr val="92D050"/>
                </a:solidFill>
                <a:latin typeface="Times New Roman"/>
                <a:cs typeface="Times New Roman"/>
              </a:rPr>
              <a:t> </a:t>
            </a:r>
            <a:r>
              <a:rPr sz="1400" b="1" spc="35" dirty="0" smtClean="0">
                <a:solidFill>
                  <a:srgbClr val="92D050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92D050"/>
                </a:solidFill>
                <a:latin typeface="Times New Roman"/>
                <a:cs typeface="Times New Roman"/>
              </a:rPr>
              <a:t>квалификационная</a:t>
            </a:r>
            <a:r>
              <a:rPr sz="1400" b="1" spc="-45" dirty="0">
                <a:solidFill>
                  <a:srgbClr val="92D050"/>
                </a:solidFill>
                <a:latin typeface="Times New Roman"/>
                <a:cs typeface="Times New Roman"/>
              </a:rPr>
              <a:t> </a:t>
            </a:r>
            <a:r>
              <a:rPr sz="1400" b="1" spc="-10" dirty="0">
                <a:solidFill>
                  <a:srgbClr val="92D050"/>
                </a:solidFill>
                <a:latin typeface="Times New Roman"/>
                <a:cs typeface="Times New Roman"/>
              </a:rPr>
              <a:t>категория</a:t>
            </a:r>
            <a:endParaRPr sz="14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1200" dirty="0">
              <a:latin typeface="Times New Roman"/>
              <a:cs typeface="Times New Roman"/>
            </a:endParaRPr>
          </a:p>
        </p:txBody>
      </p:sp>
      <p:pic>
        <p:nvPicPr>
          <p:cNvPr id="25" name="object 2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823959" y="0"/>
            <a:ext cx="611124" cy="525779"/>
          </a:xfrm>
          <a:prstGeom prst="rect">
            <a:avLst/>
          </a:prstGeom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990600"/>
            <a:ext cx="2305854" cy="32607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411" name="Picture 3" descr="H:\DSC_04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990600"/>
            <a:ext cx="2294176" cy="3244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412" name="Picture 4" descr="H:\DSC_046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05600" y="990600"/>
            <a:ext cx="2286000" cy="32325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413" name="Picture 5" descr="H:\DSC_046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448800" y="1066800"/>
            <a:ext cx="2219325" cy="31386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object 10"/>
          <p:cNvSpPr txBox="1"/>
          <p:nvPr/>
        </p:nvSpPr>
        <p:spPr>
          <a:xfrm>
            <a:off x="6477000" y="4419600"/>
            <a:ext cx="2895600" cy="1342675"/>
          </a:xfrm>
          <a:prstGeom prst="rect">
            <a:avLst/>
          </a:prstGeom>
          <a:solidFill>
            <a:srgbClr val="FFFFFF"/>
          </a:solidFill>
          <a:ln w="12192">
            <a:solidFill>
              <a:srgbClr val="5B9BD4"/>
            </a:solidFill>
          </a:ln>
        </p:spPr>
        <p:txBody>
          <a:bodyPr vert="horz" wrap="square" lIns="0" tIns="419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30"/>
              </a:spcBef>
            </a:pPr>
            <a:r>
              <a:rPr lang="ru-RU" sz="1400" spc="-10" dirty="0" err="1" smtClean="0">
                <a:solidFill>
                  <a:srgbClr val="001F5F"/>
                </a:solidFill>
                <a:latin typeface="Times New Roman"/>
                <a:cs typeface="Times New Roman"/>
              </a:rPr>
              <a:t>Скрипник</a:t>
            </a:r>
            <a:r>
              <a:rPr lang="ru-RU" sz="1400" spc="-10" dirty="0" smtClean="0">
                <a:solidFill>
                  <a:srgbClr val="001F5F"/>
                </a:solidFill>
                <a:latin typeface="Times New Roman"/>
                <a:cs typeface="Times New Roman"/>
              </a:rPr>
              <a:t>  </a:t>
            </a:r>
          </a:p>
          <a:p>
            <a:pPr algn="ctr">
              <a:lnSpc>
                <a:spcPct val="100000"/>
              </a:lnSpc>
              <a:spcBef>
                <a:spcPts val="330"/>
              </a:spcBef>
            </a:pPr>
            <a:r>
              <a:rPr lang="ru-RU" sz="1400" spc="-10" dirty="0" smtClean="0">
                <a:solidFill>
                  <a:srgbClr val="001F5F"/>
                </a:solidFill>
                <a:latin typeface="Times New Roman"/>
                <a:cs typeface="Times New Roman"/>
              </a:rPr>
              <a:t>Лариса Ивановна</a:t>
            </a:r>
            <a:endParaRPr sz="1400" dirty="0">
              <a:latin typeface="Times New Roman"/>
              <a:cs typeface="Times New Roman"/>
            </a:endParaRPr>
          </a:p>
          <a:p>
            <a:pPr marL="318770" marR="313055" algn="ctr">
              <a:lnSpc>
                <a:spcPct val="100000"/>
              </a:lnSpc>
            </a:pPr>
            <a:r>
              <a:rPr sz="1400" spc="-10" dirty="0" err="1" smtClean="0">
                <a:solidFill>
                  <a:srgbClr val="001F5F"/>
                </a:solidFill>
                <a:latin typeface="Times New Roman"/>
                <a:cs typeface="Times New Roman"/>
              </a:rPr>
              <a:t>учитель</a:t>
            </a:r>
            <a:r>
              <a:rPr sz="1400" spc="-10" dirty="0" smtClean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400" spc="-285" dirty="0" smtClean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lang="ru-RU" sz="1400" spc="-10" dirty="0" err="1" smtClean="0">
                <a:solidFill>
                  <a:srgbClr val="001F5F"/>
                </a:solidFill>
                <a:latin typeface="Times New Roman"/>
                <a:cs typeface="Times New Roman"/>
              </a:rPr>
              <a:t>химиии</a:t>
            </a:r>
            <a:r>
              <a:rPr lang="ru-RU" sz="1400" spc="-10" dirty="0" smtClean="0">
                <a:solidFill>
                  <a:srgbClr val="001F5F"/>
                </a:solidFill>
                <a:latin typeface="Times New Roman"/>
                <a:cs typeface="Times New Roman"/>
              </a:rPr>
              <a:t>,</a:t>
            </a:r>
            <a:endParaRPr sz="14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lang="ru-RU" sz="1400" b="1" spc="-10" dirty="0" err="1" smtClean="0">
                <a:solidFill>
                  <a:srgbClr val="92D050"/>
                </a:solidFill>
                <a:latin typeface="Times New Roman"/>
                <a:cs typeface="Times New Roman"/>
              </a:rPr>
              <a:t>высш</a:t>
            </a:r>
            <a:r>
              <a:rPr sz="1400" b="1" spc="-10" dirty="0" err="1" smtClean="0">
                <a:solidFill>
                  <a:srgbClr val="92D050"/>
                </a:solidFill>
                <a:latin typeface="Times New Roman"/>
                <a:cs typeface="Times New Roman"/>
              </a:rPr>
              <a:t>ая</a:t>
            </a:r>
            <a:r>
              <a:rPr lang="ru-RU" sz="1400" b="1" spc="-10" dirty="0" smtClean="0">
                <a:solidFill>
                  <a:srgbClr val="92D050"/>
                </a:solidFill>
                <a:latin typeface="Times New Roman"/>
                <a:cs typeface="Times New Roman"/>
              </a:rPr>
              <a:t> </a:t>
            </a:r>
            <a:r>
              <a:rPr sz="1400" b="1" spc="35" dirty="0" smtClean="0">
                <a:solidFill>
                  <a:srgbClr val="92D050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 err="1">
                <a:solidFill>
                  <a:srgbClr val="92D050"/>
                </a:solidFill>
                <a:latin typeface="Times New Roman"/>
                <a:cs typeface="Times New Roman"/>
              </a:rPr>
              <a:t>квалификационная</a:t>
            </a:r>
            <a:r>
              <a:rPr sz="1400" b="1" spc="-45" dirty="0">
                <a:solidFill>
                  <a:srgbClr val="92D050"/>
                </a:solidFill>
                <a:latin typeface="Times New Roman"/>
                <a:cs typeface="Times New Roman"/>
              </a:rPr>
              <a:t> </a:t>
            </a:r>
            <a:r>
              <a:rPr sz="1400" b="1" spc="-10" dirty="0" err="1" smtClean="0">
                <a:solidFill>
                  <a:srgbClr val="92D050"/>
                </a:solidFill>
                <a:latin typeface="Times New Roman"/>
                <a:cs typeface="Times New Roman"/>
              </a:rPr>
              <a:t>категория</a:t>
            </a:r>
            <a:endParaRPr sz="14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17" name="object 10"/>
          <p:cNvSpPr txBox="1"/>
          <p:nvPr/>
        </p:nvSpPr>
        <p:spPr>
          <a:xfrm>
            <a:off x="9448800" y="4419600"/>
            <a:ext cx="2743200" cy="1342675"/>
          </a:xfrm>
          <a:prstGeom prst="rect">
            <a:avLst/>
          </a:prstGeom>
          <a:solidFill>
            <a:srgbClr val="FFFFFF"/>
          </a:solidFill>
          <a:ln w="12192">
            <a:solidFill>
              <a:srgbClr val="5B9BD4"/>
            </a:solidFill>
          </a:ln>
        </p:spPr>
        <p:txBody>
          <a:bodyPr vert="horz" wrap="square" lIns="0" tIns="419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30"/>
              </a:spcBef>
            </a:pPr>
            <a:r>
              <a:rPr lang="ru-RU" sz="1400" spc="-10" dirty="0" smtClean="0">
                <a:solidFill>
                  <a:srgbClr val="001F5F"/>
                </a:solidFill>
                <a:latin typeface="Times New Roman"/>
                <a:cs typeface="Times New Roman"/>
              </a:rPr>
              <a:t>Попова </a:t>
            </a:r>
          </a:p>
          <a:p>
            <a:pPr algn="ctr">
              <a:lnSpc>
                <a:spcPct val="100000"/>
              </a:lnSpc>
              <a:spcBef>
                <a:spcPts val="330"/>
              </a:spcBef>
            </a:pPr>
            <a:r>
              <a:rPr lang="ru-RU" sz="1400" spc="-10" dirty="0" smtClean="0">
                <a:solidFill>
                  <a:srgbClr val="001F5F"/>
                </a:solidFill>
                <a:latin typeface="Times New Roman"/>
                <a:cs typeface="Times New Roman"/>
              </a:rPr>
              <a:t>Наталья Николаевна</a:t>
            </a:r>
            <a:endParaRPr sz="1400" dirty="0">
              <a:latin typeface="Times New Roman"/>
              <a:cs typeface="Times New Roman"/>
            </a:endParaRPr>
          </a:p>
          <a:p>
            <a:pPr marL="318770" marR="313055" algn="ctr">
              <a:lnSpc>
                <a:spcPct val="100000"/>
              </a:lnSpc>
            </a:pPr>
            <a:r>
              <a:rPr sz="1400" spc="-10" dirty="0" err="1" smtClean="0">
                <a:solidFill>
                  <a:srgbClr val="001F5F"/>
                </a:solidFill>
                <a:latin typeface="Times New Roman"/>
                <a:cs typeface="Times New Roman"/>
              </a:rPr>
              <a:t>учитель</a:t>
            </a:r>
            <a:r>
              <a:rPr sz="1400" spc="-10" dirty="0" smtClean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400" spc="-285" dirty="0" smtClean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lang="ru-RU" sz="1400" spc="-10" dirty="0" smtClean="0">
                <a:solidFill>
                  <a:srgbClr val="001F5F"/>
                </a:solidFill>
                <a:latin typeface="Times New Roman"/>
                <a:cs typeface="Times New Roman"/>
              </a:rPr>
              <a:t>физики,</a:t>
            </a:r>
            <a:endParaRPr sz="14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lang="ru-RU" sz="1400" b="1" spc="-10" dirty="0" err="1" smtClean="0">
                <a:solidFill>
                  <a:srgbClr val="92D050"/>
                </a:solidFill>
                <a:latin typeface="Times New Roman"/>
                <a:cs typeface="Times New Roman"/>
              </a:rPr>
              <a:t>перв</a:t>
            </a:r>
            <a:r>
              <a:rPr sz="1400" b="1" spc="-10" dirty="0" err="1" smtClean="0">
                <a:solidFill>
                  <a:srgbClr val="92D050"/>
                </a:solidFill>
                <a:latin typeface="Times New Roman"/>
                <a:cs typeface="Times New Roman"/>
              </a:rPr>
              <a:t>ая</a:t>
            </a:r>
            <a:r>
              <a:rPr lang="ru-RU" sz="1400" b="1" spc="-10" dirty="0" smtClean="0">
                <a:solidFill>
                  <a:srgbClr val="92D050"/>
                </a:solidFill>
                <a:latin typeface="Times New Roman"/>
                <a:cs typeface="Times New Roman"/>
              </a:rPr>
              <a:t> </a:t>
            </a:r>
            <a:r>
              <a:rPr sz="1400" b="1" spc="35" dirty="0" smtClean="0">
                <a:solidFill>
                  <a:srgbClr val="92D050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92D050"/>
                </a:solidFill>
                <a:latin typeface="Times New Roman"/>
                <a:cs typeface="Times New Roman"/>
              </a:rPr>
              <a:t>квалификационная</a:t>
            </a:r>
            <a:r>
              <a:rPr sz="1400" b="1" spc="-45" dirty="0">
                <a:solidFill>
                  <a:srgbClr val="92D050"/>
                </a:solidFill>
                <a:latin typeface="Times New Roman"/>
                <a:cs typeface="Times New Roman"/>
              </a:rPr>
              <a:t> </a:t>
            </a:r>
            <a:r>
              <a:rPr sz="1400" b="1" spc="-10" dirty="0">
                <a:solidFill>
                  <a:srgbClr val="92D050"/>
                </a:solidFill>
                <a:latin typeface="Times New Roman"/>
                <a:cs typeface="Times New Roman"/>
              </a:rPr>
              <a:t>категория</a:t>
            </a:r>
            <a:endParaRPr sz="14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1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46303"/>
            <a:ext cx="12191999" cy="6628131"/>
            <a:chOff x="0" y="146303"/>
            <a:chExt cx="12191999" cy="6628131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46303"/>
              <a:ext cx="12191999" cy="656539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88392" y="3819144"/>
              <a:ext cx="6134100" cy="2955290"/>
            </a:xfrm>
            <a:custGeom>
              <a:avLst/>
              <a:gdLst/>
              <a:ahLst/>
              <a:cxnLst/>
              <a:rect l="l" t="t" r="r" b="b"/>
              <a:pathLst>
                <a:path w="6134100" h="2955290">
                  <a:moveTo>
                    <a:pt x="6134100" y="0"/>
                  </a:moveTo>
                  <a:lnTo>
                    <a:pt x="0" y="0"/>
                  </a:lnTo>
                  <a:lnTo>
                    <a:pt x="0" y="2955035"/>
                  </a:lnTo>
                  <a:lnTo>
                    <a:pt x="6134100" y="2955035"/>
                  </a:lnTo>
                  <a:lnTo>
                    <a:pt x="61341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931670" y="155828"/>
            <a:ext cx="832739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670040" algn="l"/>
              </a:tabLst>
            </a:pPr>
            <a:r>
              <a:rPr spc="-10" dirty="0">
                <a:solidFill>
                  <a:srgbClr val="2D75B6"/>
                </a:solidFill>
              </a:rPr>
              <a:t>Повышение</a:t>
            </a:r>
            <a:r>
              <a:rPr spc="-15" dirty="0">
                <a:solidFill>
                  <a:srgbClr val="2D75B6"/>
                </a:solidFill>
              </a:rPr>
              <a:t> </a:t>
            </a:r>
            <a:r>
              <a:rPr spc="-10" dirty="0">
                <a:solidFill>
                  <a:srgbClr val="2D75B6"/>
                </a:solidFill>
              </a:rPr>
              <a:t>уровня</a:t>
            </a:r>
            <a:r>
              <a:rPr spc="-15" dirty="0">
                <a:solidFill>
                  <a:srgbClr val="2D75B6"/>
                </a:solidFill>
              </a:rPr>
              <a:t> </a:t>
            </a:r>
            <a:r>
              <a:rPr spc="-5" dirty="0">
                <a:solidFill>
                  <a:srgbClr val="2D75B6"/>
                </a:solidFill>
              </a:rPr>
              <a:t>профессионализма</a:t>
            </a:r>
            <a:r>
              <a:rPr spc="-15" dirty="0">
                <a:solidFill>
                  <a:srgbClr val="2D75B6"/>
                </a:solidFill>
              </a:rPr>
              <a:t> </a:t>
            </a:r>
            <a:r>
              <a:rPr spc="-20" dirty="0">
                <a:solidFill>
                  <a:srgbClr val="2D75B6"/>
                </a:solidFill>
              </a:rPr>
              <a:t>педагогов</a:t>
            </a:r>
            <a:r>
              <a:rPr spc="-15" dirty="0">
                <a:solidFill>
                  <a:srgbClr val="2D75B6"/>
                </a:solidFill>
              </a:rPr>
              <a:t> </a:t>
            </a:r>
            <a:r>
              <a:rPr spc="-5" dirty="0">
                <a:solidFill>
                  <a:srgbClr val="2D75B6"/>
                </a:solidFill>
              </a:rPr>
              <a:t>центра	</a:t>
            </a:r>
            <a:r>
              <a:rPr spc="-30" dirty="0">
                <a:solidFill>
                  <a:srgbClr val="DA0000"/>
                </a:solidFill>
              </a:rPr>
              <a:t>«Точка</a:t>
            </a:r>
            <a:r>
              <a:rPr spc="-75" dirty="0">
                <a:solidFill>
                  <a:srgbClr val="DA0000"/>
                </a:solidFill>
              </a:rPr>
              <a:t> </a:t>
            </a:r>
            <a:r>
              <a:rPr dirty="0">
                <a:solidFill>
                  <a:srgbClr val="DA0000"/>
                </a:solidFill>
              </a:rPr>
              <a:t>роста»</a:t>
            </a:r>
          </a:p>
        </p:txBody>
      </p:sp>
      <p:pic>
        <p:nvPicPr>
          <p:cNvPr id="23" name="object 2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69068" y="0"/>
            <a:ext cx="611124" cy="626363"/>
          </a:xfrm>
          <a:prstGeom prst="rect">
            <a:avLst/>
          </a:prstGeom>
        </p:spPr>
      </p:pic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533400" y="1524655"/>
            <a:ext cx="10668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 прошли курсы повышения квалификации  в КАУ ДПО «Алтайский институт развития образования имени </a:t>
            </a:r>
            <a:r>
              <a:rPr kumimoji="0" lang="ru-RU" i="0" u="none" strike="noStrike" cap="none" normalizeH="0" baseline="0" dirty="0" err="1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Адриана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Митрофановича </a:t>
            </a:r>
            <a:r>
              <a:rPr kumimoji="0" lang="ru-RU" i="0" u="none" strike="noStrike" cap="none" normalizeH="0" baseline="0" dirty="0" err="1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Топорова</a:t>
            </a: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теме «Применение оборудования центра «Точка Роста» при обучении предметам естественнонаучного цикла (биология, химия, физика». </a:t>
            </a: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Учителя центра «Точка Роста»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продолжают учиться и обмениваться опытом работы  </a:t>
            </a: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методических объединения,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dirty="0" err="1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вебинарах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краевого и федерального уровня, стажерских практиках.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9" name="Picture 3" descr="C:\Users\Учитель\Desktop\Все с рабочего стола\Точка Роста\Фото точка роста\dsc_42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733800"/>
            <a:ext cx="3434963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12" name="object 2"/>
          <p:cNvGrpSpPr/>
          <p:nvPr/>
        </p:nvGrpSpPr>
        <p:grpSpPr>
          <a:xfrm>
            <a:off x="838200" y="609600"/>
            <a:ext cx="10513060" cy="107314"/>
            <a:chOff x="818184" y="575965"/>
            <a:chExt cx="10513060" cy="107314"/>
          </a:xfrm>
        </p:grpSpPr>
        <p:sp>
          <p:nvSpPr>
            <p:cNvPr id="13" name="object 3"/>
            <p:cNvSpPr/>
            <p:nvPr/>
          </p:nvSpPr>
          <p:spPr>
            <a:xfrm>
              <a:off x="828090" y="585871"/>
              <a:ext cx="10493375" cy="87630"/>
            </a:xfrm>
            <a:custGeom>
              <a:avLst/>
              <a:gdLst/>
              <a:ahLst/>
              <a:cxnLst/>
              <a:rect l="l" t="t" r="r" b="b"/>
              <a:pathLst>
                <a:path w="10493375" h="87629">
                  <a:moveTo>
                    <a:pt x="10493121" y="0"/>
                  </a:moveTo>
                  <a:lnTo>
                    <a:pt x="0" y="0"/>
                  </a:lnTo>
                  <a:lnTo>
                    <a:pt x="0" y="87101"/>
                  </a:lnTo>
                  <a:lnTo>
                    <a:pt x="10493121" y="87101"/>
                  </a:lnTo>
                  <a:lnTo>
                    <a:pt x="10493121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4"/>
            <p:cNvSpPr/>
            <p:nvPr/>
          </p:nvSpPr>
          <p:spPr>
            <a:xfrm>
              <a:off x="828090" y="585871"/>
              <a:ext cx="10493375" cy="87630"/>
            </a:xfrm>
            <a:custGeom>
              <a:avLst/>
              <a:gdLst/>
              <a:ahLst/>
              <a:cxnLst/>
              <a:rect l="l" t="t" r="r" b="b"/>
              <a:pathLst>
                <a:path w="10493375" h="87629">
                  <a:moveTo>
                    <a:pt x="0" y="87101"/>
                  </a:moveTo>
                  <a:lnTo>
                    <a:pt x="10493121" y="87101"/>
                  </a:lnTo>
                  <a:lnTo>
                    <a:pt x="10493121" y="0"/>
                  </a:lnTo>
                  <a:lnTo>
                    <a:pt x="0" y="0"/>
                  </a:lnTo>
                  <a:lnTo>
                    <a:pt x="0" y="87101"/>
                  </a:lnTo>
                  <a:close/>
                </a:path>
              </a:pathLst>
            </a:custGeom>
            <a:ln w="198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4341" name="Picture 5" descr="G:\фото в ленту ТР\№5 Учителя физики района изучают возможности ЛЦИ-16.jpg"/>
          <p:cNvPicPr>
            <a:picLocks noChangeAspect="1" noChangeArrowheads="1"/>
          </p:cNvPicPr>
          <p:nvPr/>
        </p:nvPicPr>
        <p:blipFill>
          <a:blip r:embed="rId5" cstate="print"/>
          <a:srcRect t="4861" r="6771"/>
          <a:stretch>
            <a:fillRect/>
          </a:stretch>
        </p:blipFill>
        <p:spPr bwMode="auto">
          <a:xfrm>
            <a:off x="4648200" y="3886200"/>
            <a:ext cx="2743200" cy="20995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342" name="Picture 6" descr="G:\Фото Яровое\20230418_123433.jpg"/>
          <p:cNvPicPr>
            <a:picLocks noChangeAspect="1" noChangeArrowheads="1"/>
          </p:cNvPicPr>
          <p:nvPr/>
        </p:nvPicPr>
        <p:blipFill>
          <a:blip r:embed="rId6" cstate="print"/>
          <a:srcRect l="11098" t="35426" r="17937"/>
          <a:stretch>
            <a:fillRect/>
          </a:stretch>
        </p:blipFill>
        <p:spPr bwMode="auto">
          <a:xfrm>
            <a:off x="8305800" y="4038600"/>
            <a:ext cx="2931054" cy="20003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18184" y="575965"/>
            <a:ext cx="10513060" cy="107314"/>
            <a:chOff x="818184" y="575965"/>
            <a:chExt cx="10513060" cy="107314"/>
          </a:xfrm>
        </p:grpSpPr>
        <p:sp>
          <p:nvSpPr>
            <p:cNvPr id="3" name="object 3"/>
            <p:cNvSpPr/>
            <p:nvPr/>
          </p:nvSpPr>
          <p:spPr>
            <a:xfrm>
              <a:off x="828090" y="585871"/>
              <a:ext cx="10493375" cy="87630"/>
            </a:xfrm>
            <a:custGeom>
              <a:avLst/>
              <a:gdLst/>
              <a:ahLst/>
              <a:cxnLst/>
              <a:rect l="l" t="t" r="r" b="b"/>
              <a:pathLst>
                <a:path w="10493375" h="87629">
                  <a:moveTo>
                    <a:pt x="10493121" y="0"/>
                  </a:moveTo>
                  <a:lnTo>
                    <a:pt x="0" y="0"/>
                  </a:lnTo>
                  <a:lnTo>
                    <a:pt x="0" y="87101"/>
                  </a:lnTo>
                  <a:lnTo>
                    <a:pt x="10493121" y="87101"/>
                  </a:lnTo>
                  <a:lnTo>
                    <a:pt x="10493121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828090" y="585871"/>
              <a:ext cx="10493375" cy="87630"/>
            </a:xfrm>
            <a:custGeom>
              <a:avLst/>
              <a:gdLst/>
              <a:ahLst/>
              <a:cxnLst/>
              <a:rect l="l" t="t" r="r" b="b"/>
              <a:pathLst>
                <a:path w="10493375" h="87629">
                  <a:moveTo>
                    <a:pt x="0" y="87101"/>
                  </a:moveTo>
                  <a:lnTo>
                    <a:pt x="10493121" y="87101"/>
                  </a:lnTo>
                  <a:lnTo>
                    <a:pt x="10493121" y="0"/>
                  </a:lnTo>
                  <a:lnTo>
                    <a:pt x="0" y="0"/>
                  </a:lnTo>
                  <a:lnTo>
                    <a:pt x="0" y="87101"/>
                  </a:lnTo>
                  <a:close/>
                </a:path>
              </a:pathLst>
            </a:custGeom>
            <a:ln w="198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788922" y="135127"/>
            <a:ext cx="852868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>
                <a:solidFill>
                  <a:srgbClr val="2D75B6"/>
                </a:solidFill>
              </a:rPr>
              <a:t>Развитие</a:t>
            </a:r>
            <a:r>
              <a:rPr dirty="0">
                <a:solidFill>
                  <a:srgbClr val="2D75B6"/>
                </a:solidFill>
              </a:rPr>
              <a:t> </a:t>
            </a:r>
            <a:r>
              <a:rPr spc="-5" dirty="0">
                <a:solidFill>
                  <a:srgbClr val="2D75B6"/>
                </a:solidFill>
              </a:rPr>
              <a:t>профессионального</a:t>
            </a:r>
            <a:r>
              <a:rPr spc="-15" dirty="0">
                <a:solidFill>
                  <a:srgbClr val="2D75B6"/>
                </a:solidFill>
              </a:rPr>
              <a:t> </a:t>
            </a:r>
            <a:r>
              <a:rPr spc="-5" dirty="0">
                <a:solidFill>
                  <a:srgbClr val="2D75B6"/>
                </a:solidFill>
              </a:rPr>
              <a:t>мастерства</a:t>
            </a:r>
            <a:r>
              <a:rPr spc="15" dirty="0">
                <a:solidFill>
                  <a:srgbClr val="2D75B6"/>
                </a:solidFill>
              </a:rPr>
              <a:t> </a:t>
            </a:r>
            <a:r>
              <a:rPr spc="-20" dirty="0">
                <a:solidFill>
                  <a:srgbClr val="2D75B6"/>
                </a:solidFill>
              </a:rPr>
              <a:t>педагогов</a:t>
            </a:r>
            <a:r>
              <a:rPr spc="-25" dirty="0">
                <a:solidFill>
                  <a:srgbClr val="2D75B6"/>
                </a:solidFill>
              </a:rPr>
              <a:t> </a:t>
            </a:r>
            <a:r>
              <a:rPr spc="-5" dirty="0">
                <a:solidFill>
                  <a:srgbClr val="2D75B6"/>
                </a:solidFill>
              </a:rPr>
              <a:t>центра</a:t>
            </a:r>
            <a:r>
              <a:rPr spc="45" dirty="0">
                <a:solidFill>
                  <a:srgbClr val="2D75B6"/>
                </a:solidFill>
              </a:rPr>
              <a:t> </a:t>
            </a:r>
            <a:r>
              <a:rPr spc="-30" dirty="0">
                <a:solidFill>
                  <a:srgbClr val="DA0000"/>
                </a:solidFill>
              </a:rPr>
              <a:t>"Точка</a:t>
            </a:r>
            <a:r>
              <a:rPr spc="-15" dirty="0">
                <a:solidFill>
                  <a:srgbClr val="DA0000"/>
                </a:solidFill>
              </a:rPr>
              <a:t> </a:t>
            </a:r>
            <a:r>
              <a:rPr dirty="0">
                <a:solidFill>
                  <a:srgbClr val="DA0000"/>
                </a:solidFill>
              </a:rPr>
              <a:t>роста»</a:t>
            </a: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35608" y="736091"/>
            <a:ext cx="9639300" cy="899160"/>
          </a:xfrm>
          <a:prstGeom prst="rect">
            <a:avLst/>
          </a:prstGeom>
        </p:spPr>
      </p:pic>
      <p:sp>
        <p:nvSpPr>
          <p:cNvPr id="40" name="object 40"/>
          <p:cNvSpPr txBox="1"/>
          <p:nvPr/>
        </p:nvSpPr>
        <p:spPr>
          <a:xfrm>
            <a:off x="1435608" y="736091"/>
            <a:ext cx="9639300" cy="732893"/>
          </a:xfrm>
          <a:prstGeom prst="rect">
            <a:avLst/>
          </a:prstGeom>
          <a:ln w="12192">
            <a:solidFill>
              <a:srgbClr val="41709C"/>
            </a:solidFill>
          </a:ln>
        </p:spPr>
        <p:txBody>
          <a:bodyPr vert="horz" wrap="square" lIns="0" tIns="40005" rIns="0" bIns="0" rtlCol="0">
            <a:spAutoFit/>
          </a:bodyPr>
          <a:lstStyle/>
          <a:p>
            <a:pPr marL="90805" marR="82550" algn="just">
              <a:lnSpc>
                <a:spcPct val="100000"/>
              </a:lnSpc>
              <a:spcBef>
                <a:spcPts val="315"/>
              </a:spcBef>
            </a:pPr>
            <a:r>
              <a:rPr sz="1500" spc="-5" dirty="0">
                <a:solidFill>
                  <a:srgbClr val="005595"/>
                </a:solidFill>
                <a:latin typeface="Times New Roman"/>
                <a:cs typeface="Times New Roman"/>
              </a:rPr>
              <a:t>Развитие</a:t>
            </a:r>
            <a:r>
              <a:rPr sz="1500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1500" spc="-5" dirty="0">
                <a:solidFill>
                  <a:srgbClr val="005595"/>
                </a:solidFill>
                <a:latin typeface="Times New Roman"/>
                <a:cs typeface="Times New Roman"/>
              </a:rPr>
              <a:t>профессионального</a:t>
            </a:r>
            <a:r>
              <a:rPr sz="1500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1500" spc="-10" dirty="0">
                <a:solidFill>
                  <a:srgbClr val="005595"/>
                </a:solidFill>
                <a:latin typeface="Times New Roman"/>
                <a:cs typeface="Times New Roman"/>
              </a:rPr>
              <a:t>мастерства</a:t>
            </a:r>
            <a:r>
              <a:rPr sz="1500" spc="-5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1500" spc="-15" dirty="0">
                <a:solidFill>
                  <a:srgbClr val="005595"/>
                </a:solidFill>
                <a:latin typeface="Times New Roman"/>
                <a:cs typeface="Times New Roman"/>
              </a:rPr>
              <a:t>педагогов</a:t>
            </a:r>
            <a:r>
              <a:rPr sz="1500" spc="-10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1500" spc="-5" dirty="0">
                <a:solidFill>
                  <a:srgbClr val="005595"/>
                </a:solidFill>
                <a:latin typeface="Times New Roman"/>
                <a:cs typeface="Times New Roman"/>
              </a:rPr>
              <a:t>центра</a:t>
            </a:r>
            <a:r>
              <a:rPr sz="1500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1500" spc="-35" dirty="0">
                <a:solidFill>
                  <a:srgbClr val="005595"/>
                </a:solidFill>
                <a:latin typeface="Times New Roman"/>
                <a:cs typeface="Times New Roman"/>
              </a:rPr>
              <a:t>«Точка</a:t>
            </a:r>
            <a:r>
              <a:rPr sz="1500" spc="-30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1500" spc="5" dirty="0">
                <a:solidFill>
                  <a:srgbClr val="005595"/>
                </a:solidFill>
                <a:latin typeface="Times New Roman"/>
                <a:cs typeface="Times New Roman"/>
              </a:rPr>
              <a:t>роста»</a:t>
            </a:r>
            <a:r>
              <a:rPr sz="1500" spc="390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1500" spc="-20" dirty="0">
                <a:solidFill>
                  <a:srgbClr val="005595"/>
                </a:solidFill>
                <a:latin typeface="Times New Roman"/>
                <a:cs typeface="Times New Roman"/>
              </a:rPr>
              <a:t>проходят</a:t>
            </a:r>
            <a:r>
              <a:rPr sz="1500" spc="340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1500" dirty="0">
                <a:solidFill>
                  <a:srgbClr val="005595"/>
                </a:solidFill>
                <a:latin typeface="Times New Roman"/>
                <a:cs typeface="Times New Roman"/>
              </a:rPr>
              <a:t>через</a:t>
            </a:r>
            <a:r>
              <a:rPr sz="1500" spc="5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1500" spc="-5" dirty="0">
                <a:solidFill>
                  <a:srgbClr val="005595"/>
                </a:solidFill>
                <a:latin typeface="Times New Roman"/>
                <a:cs typeface="Times New Roman"/>
              </a:rPr>
              <a:t>обобщение</a:t>
            </a:r>
            <a:r>
              <a:rPr sz="1500" dirty="0">
                <a:solidFill>
                  <a:srgbClr val="005595"/>
                </a:solidFill>
                <a:latin typeface="Times New Roman"/>
                <a:cs typeface="Times New Roman"/>
              </a:rPr>
              <a:t> и </a:t>
            </a:r>
            <a:r>
              <a:rPr sz="1500" spc="5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1500" spc="-5" dirty="0">
                <a:solidFill>
                  <a:srgbClr val="005595"/>
                </a:solidFill>
                <a:latin typeface="Times New Roman"/>
                <a:cs typeface="Times New Roman"/>
              </a:rPr>
              <a:t>распространение </a:t>
            </a:r>
            <a:r>
              <a:rPr sz="1500" spc="-15" dirty="0">
                <a:solidFill>
                  <a:srgbClr val="005595"/>
                </a:solidFill>
                <a:latin typeface="Times New Roman"/>
                <a:cs typeface="Times New Roman"/>
              </a:rPr>
              <a:t>педагогического </a:t>
            </a:r>
            <a:r>
              <a:rPr sz="1500" dirty="0">
                <a:solidFill>
                  <a:srgbClr val="005595"/>
                </a:solidFill>
                <a:latin typeface="Times New Roman"/>
                <a:cs typeface="Times New Roman"/>
              </a:rPr>
              <a:t>опыта через </a:t>
            </a:r>
            <a:r>
              <a:rPr sz="1500" spc="-15" dirty="0">
                <a:solidFill>
                  <a:srgbClr val="005595"/>
                </a:solidFill>
                <a:latin typeface="Times New Roman"/>
                <a:cs typeface="Times New Roman"/>
              </a:rPr>
              <a:t>очные </a:t>
            </a:r>
            <a:r>
              <a:rPr sz="1500" dirty="0">
                <a:solidFill>
                  <a:srgbClr val="005595"/>
                </a:solidFill>
                <a:latin typeface="Times New Roman"/>
                <a:cs typeface="Times New Roman"/>
              </a:rPr>
              <a:t>и </a:t>
            </a:r>
            <a:r>
              <a:rPr sz="1500" spc="-5" dirty="0">
                <a:solidFill>
                  <a:srgbClr val="005595"/>
                </a:solidFill>
                <a:latin typeface="Times New Roman"/>
                <a:cs typeface="Times New Roman"/>
              </a:rPr>
              <a:t>дистанционные</a:t>
            </a:r>
            <a:r>
              <a:rPr sz="1500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1500" spc="-10" dirty="0">
                <a:solidFill>
                  <a:srgbClr val="005595"/>
                </a:solidFill>
                <a:latin typeface="Times New Roman"/>
                <a:cs typeface="Times New Roman"/>
              </a:rPr>
              <a:t>выступления, мастер </a:t>
            </a:r>
            <a:r>
              <a:rPr sz="1500" spc="-5" dirty="0">
                <a:solidFill>
                  <a:srgbClr val="005595"/>
                </a:solidFill>
                <a:latin typeface="Times New Roman"/>
                <a:cs typeface="Times New Roman"/>
              </a:rPr>
              <a:t>классы, открытые </a:t>
            </a:r>
            <a:r>
              <a:rPr sz="1500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1500" spc="-5" dirty="0">
                <a:solidFill>
                  <a:srgbClr val="005595"/>
                </a:solidFill>
                <a:latin typeface="Times New Roman"/>
                <a:cs typeface="Times New Roman"/>
              </a:rPr>
              <a:t>занятия, </a:t>
            </a:r>
            <a:r>
              <a:rPr sz="1500" dirty="0">
                <a:solidFill>
                  <a:srgbClr val="005595"/>
                </a:solidFill>
                <a:latin typeface="Times New Roman"/>
                <a:cs typeface="Times New Roman"/>
              </a:rPr>
              <a:t>семинары, </a:t>
            </a:r>
            <a:r>
              <a:rPr sz="1500" spc="-10" dirty="0">
                <a:solidFill>
                  <a:srgbClr val="005595"/>
                </a:solidFill>
                <a:latin typeface="Times New Roman"/>
                <a:cs typeface="Times New Roman"/>
              </a:rPr>
              <a:t>форумы,</a:t>
            </a:r>
            <a:r>
              <a:rPr sz="1500" spc="5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1500" spc="-15" dirty="0">
                <a:solidFill>
                  <a:srgbClr val="005595"/>
                </a:solidFill>
                <a:latin typeface="Times New Roman"/>
                <a:cs typeface="Times New Roman"/>
              </a:rPr>
              <a:t>публикации,</a:t>
            </a:r>
            <a:r>
              <a:rPr sz="1500" spc="20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1500" spc="-15" dirty="0">
                <a:solidFill>
                  <a:srgbClr val="005595"/>
                </a:solidFill>
                <a:latin typeface="Times New Roman"/>
                <a:cs typeface="Times New Roman"/>
              </a:rPr>
              <a:t>конкурсы</a:t>
            </a:r>
            <a:r>
              <a:rPr sz="1500" spc="-30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1500" spc="-5" dirty="0">
                <a:solidFill>
                  <a:srgbClr val="005595"/>
                </a:solidFill>
                <a:latin typeface="Times New Roman"/>
                <a:cs typeface="Times New Roman"/>
              </a:rPr>
              <a:t>профессионального</a:t>
            </a:r>
            <a:r>
              <a:rPr sz="1500" spc="-10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1500" spc="-5" dirty="0">
                <a:solidFill>
                  <a:srgbClr val="005595"/>
                </a:solidFill>
                <a:latin typeface="Times New Roman"/>
                <a:cs typeface="Times New Roman"/>
              </a:rPr>
              <a:t>мастерства</a:t>
            </a:r>
            <a:r>
              <a:rPr sz="1500" spc="-30" dirty="0">
                <a:solidFill>
                  <a:srgbClr val="005595"/>
                </a:solidFill>
                <a:latin typeface="Times New Roman"/>
                <a:cs typeface="Times New Roman"/>
              </a:rPr>
              <a:t> </a:t>
            </a:r>
            <a:r>
              <a:rPr sz="1500" dirty="0">
                <a:solidFill>
                  <a:srgbClr val="005595"/>
                </a:solidFill>
                <a:latin typeface="Times New Roman"/>
                <a:cs typeface="Times New Roman"/>
              </a:rPr>
              <a:t>на</a:t>
            </a:r>
            <a:r>
              <a:rPr sz="1500" spc="-5" dirty="0">
                <a:solidFill>
                  <a:srgbClr val="005595"/>
                </a:solidFill>
                <a:latin typeface="Times New Roman"/>
                <a:cs typeface="Times New Roman"/>
              </a:rPr>
              <a:t> различных уровнях.</a:t>
            </a:r>
            <a:endParaRPr sz="1500" dirty="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3537203" y="1754122"/>
            <a:ext cx="8359140" cy="5049520"/>
          </a:xfrm>
          <a:custGeom>
            <a:avLst/>
            <a:gdLst/>
            <a:ahLst/>
            <a:cxnLst/>
            <a:rect l="l" t="t" r="r" b="b"/>
            <a:pathLst>
              <a:path w="8359140" h="5049520">
                <a:moveTo>
                  <a:pt x="8359140" y="0"/>
                </a:moveTo>
                <a:lnTo>
                  <a:pt x="0" y="0"/>
                </a:lnTo>
                <a:lnTo>
                  <a:pt x="0" y="5049012"/>
                </a:lnTo>
                <a:lnTo>
                  <a:pt x="8359140" y="5049012"/>
                </a:lnTo>
                <a:lnTo>
                  <a:pt x="835914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3" name="object 4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133076" y="10667"/>
            <a:ext cx="611124" cy="632459"/>
          </a:xfrm>
          <a:prstGeom prst="rect">
            <a:avLst/>
          </a:prstGeom>
        </p:spPr>
      </p:pic>
      <p:grpSp>
        <p:nvGrpSpPr>
          <p:cNvPr id="44" name="object 2"/>
          <p:cNvGrpSpPr/>
          <p:nvPr/>
        </p:nvGrpSpPr>
        <p:grpSpPr>
          <a:xfrm>
            <a:off x="838200" y="609600"/>
            <a:ext cx="10513060" cy="107314"/>
            <a:chOff x="818184" y="575965"/>
            <a:chExt cx="10513060" cy="107314"/>
          </a:xfrm>
        </p:grpSpPr>
        <p:sp>
          <p:nvSpPr>
            <p:cNvPr id="45" name="object 3"/>
            <p:cNvSpPr/>
            <p:nvPr/>
          </p:nvSpPr>
          <p:spPr>
            <a:xfrm>
              <a:off x="828090" y="585871"/>
              <a:ext cx="10493375" cy="87630"/>
            </a:xfrm>
            <a:custGeom>
              <a:avLst/>
              <a:gdLst/>
              <a:ahLst/>
              <a:cxnLst/>
              <a:rect l="l" t="t" r="r" b="b"/>
              <a:pathLst>
                <a:path w="10493375" h="87629">
                  <a:moveTo>
                    <a:pt x="10493121" y="0"/>
                  </a:moveTo>
                  <a:lnTo>
                    <a:pt x="0" y="0"/>
                  </a:lnTo>
                  <a:lnTo>
                    <a:pt x="0" y="87101"/>
                  </a:lnTo>
                  <a:lnTo>
                    <a:pt x="10493121" y="87101"/>
                  </a:lnTo>
                  <a:lnTo>
                    <a:pt x="10493121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"/>
            <p:cNvSpPr/>
            <p:nvPr/>
          </p:nvSpPr>
          <p:spPr>
            <a:xfrm>
              <a:off x="828090" y="585871"/>
              <a:ext cx="10493375" cy="87630"/>
            </a:xfrm>
            <a:custGeom>
              <a:avLst/>
              <a:gdLst/>
              <a:ahLst/>
              <a:cxnLst/>
              <a:rect l="l" t="t" r="r" b="b"/>
              <a:pathLst>
                <a:path w="10493375" h="87629">
                  <a:moveTo>
                    <a:pt x="0" y="87101"/>
                  </a:moveTo>
                  <a:lnTo>
                    <a:pt x="10493121" y="87101"/>
                  </a:lnTo>
                  <a:lnTo>
                    <a:pt x="10493121" y="0"/>
                  </a:lnTo>
                  <a:lnTo>
                    <a:pt x="0" y="0"/>
                  </a:lnTo>
                  <a:lnTo>
                    <a:pt x="0" y="87101"/>
                  </a:lnTo>
                  <a:close/>
                </a:path>
              </a:pathLst>
            </a:custGeom>
            <a:ln w="198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49" name="Таблица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105511"/>
              </p:ext>
            </p:extLst>
          </p:nvPr>
        </p:nvGraphicFramePr>
        <p:xfrm>
          <a:off x="4941022" y="2209800"/>
          <a:ext cx="6955321" cy="4445793"/>
        </p:xfrm>
        <a:graphic>
          <a:graphicData uri="http://schemas.openxmlformats.org/drawingml/2006/table">
            <a:tbl>
              <a:tblPr/>
              <a:tblGrid>
                <a:gridCol w="422143"/>
                <a:gridCol w="1147587"/>
                <a:gridCol w="737752"/>
                <a:gridCol w="2863779"/>
                <a:gridCol w="1784060"/>
              </a:tblGrid>
              <a:tr h="634991">
                <a:tc>
                  <a:txBody>
                    <a:bodyPr/>
                    <a:lstStyle/>
                    <a:p>
                      <a:pPr marL="175895" marR="68580" indent="-1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</a:txBody>
                  <a:tcPr marL="52026" marR="0" marT="300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5895" indent="-1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оо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26" marR="0" marT="300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5895" indent="-1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Объект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нпо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26" marR="0" marT="300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5895" marR="4445" indent="-1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Краткое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описание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результата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26" marR="0" marT="300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" marR="85090" indent="14605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Ссылки на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материалы\ново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сти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(при наличии)</a:t>
                      </a:r>
                    </a:p>
                  </a:txBody>
                  <a:tcPr marL="52026" marR="0" marT="300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8140">
                <a:tc>
                  <a:txBody>
                    <a:bodyPr/>
                    <a:lstStyle/>
                    <a:p>
                      <a:pPr marL="175895" indent="-190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2026" marR="0" marT="300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5895" indent="-190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«Бурлинская СОШ»</a:t>
                      </a:r>
                    </a:p>
                  </a:txBody>
                  <a:tcPr marL="52026" marR="0" marT="300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5895" indent="-190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«Точка Роста»</a:t>
                      </a:r>
                    </a:p>
                  </a:txBody>
                  <a:tcPr marL="52026" marR="0" marT="300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5895" indent="-1905" algn="just">
                        <a:lnSpc>
                          <a:spcPct val="108000"/>
                        </a:lnSpc>
                        <a:spcAft>
                          <a:spcPts val="15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Всероссийская акция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«Учитель большой страны» сертификат участника педагога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Скрипник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Л. И.</a:t>
                      </a:r>
                    </a:p>
                  </a:txBody>
                  <a:tcPr marL="52026" marR="0" marT="300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5895" indent="-190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u="sng" dirty="0">
                          <a:solidFill>
                            <a:srgbClr val="0563C1"/>
                          </a:solidFill>
                          <a:latin typeface="Calibri"/>
                          <a:ea typeface="Calibri"/>
                          <a:cs typeface="Times New Roman"/>
                          <a:hlinkClick r:id="rId5"/>
                        </a:rPr>
                        <a:t>https://vk.com/app51409247#zbid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26" marR="0" marT="300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4154">
                <a:tc>
                  <a:txBody>
                    <a:bodyPr/>
                    <a:lstStyle/>
                    <a:p>
                      <a:pPr marL="17589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26" marR="0" marT="300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5895" indent="-190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«Бурлинская СОШ»</a:t>
                      </a:r>
                    </a:p>
                  </a:txBody>
                  <a:tcPr marL="52026" marR="0" marT="300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5895" indent="-190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«Точка Роста»</a:t>
                      </a:r>
                    </a:p>
                  </a:txBody>
                  <a:tcPr marL="52026" marR="0" marT="300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5895" indent="-190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Скрипник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Лариса Ивановна - Почетная грамота Министерства образования и науки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Алт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края, Главного управления МЧС России по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Алт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краю, ККУ «УГОЧС и ПБ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Алт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края и АКО ВДПО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26" marR="0" marT="300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5895" indent="-190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u="sng" dirty="0">
                          <a:solidFill>
                            <a:srgbClr val="0563C1"/>
                          </a:solidFill>
                          <a:latin typeface="Times New Roman"/>
                          <a:ea typeface="Calibri"/>
                          <a:cs typeface="Times New Roman"/>
                          <a:hlinkClick r:id="rId6"/>
                        </a:rPr>
                        <a:t>https://ugochs22.ru/data/documents/ITOGI-Pozhar.-yarmarka-2023-Chelovek-dobroy-voli.pdf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26" marR="0" marT="300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0368">
                <a:tc>
                  <a:txBody>
                    <a:bodyPr/>
                    <a:lstStyle/>
                    <a:p>
                      <a:pPr marL="17589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26" marR="0" marT="300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5895" indent="-190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«Бурлинская СОШ»</a:t>
                      </a:r>
                    </a:p>
                  </a:txBody>
                  <a:tcPr marL="52026" marR="0" marT="300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5895" indent="-190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«Точка Роста»</a:t>
                      </a:r>
                    </a:p>
                  </a:txBody>
                  <a:tcPr marL="52026" marR="0" marT="300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5895" indent="-190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Скрипник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Лариса Ивановна- грамота научному руководителю «Будущее Алтая»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26" marR="0" marT="300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5895" indent="-190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u="sng" dirty="0">
                          <a:solidFill>
                            <a:srgbClr val="0563C1"/>
                          </a:solidFill>
                          <a:latin typeface="Times New Roman"/>
                          <a:ea typeface="Calibri"/>
                          <a:cs typeface="Times New Roman"/>
                          <a:hlinkClick r:id="rId7"/>
                        </a:rPr>
                        <a:t>https://drive.google.com/file/d/16GS0wg0INahF-w3c7a2n57J9AKSM9p-V/view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26" marR="0" marT="300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8140">
                <a:tc>
                  <a:txBody>
                    <a:bodyPr/>
                    <a:lstStyle/>
                    <a:p>
                      <a:pPr marL="17589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26" marR="0" marT="300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5895" indent="-190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«Бурлинская СОШ»</a:t>
                      </a:r>
                    </a:p>
                  </a:txBody>
                  <a:tcPr marL="52026" marR="0" marT="300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5895" indent="-190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«Точка Роста»</a:t>
                      </a:r>
                    </a:p>
                  </a:txBody>
                  <a:tcPr marL="52026" marR="0" marT="300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5895" indent="-190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Костырко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Л. А. Благодарность за подготовку команды победителей конкурса «Большие гонки»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26" marR="0" marT="300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5895" indent="-190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u="sng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8"/>
                        </a:rPr>
                        <a:t>https://shkolaburlinskaya-r22.gosweb.gosuslugi.ru/tochka-rosta/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26" marR="0" marT="300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2253551"/>
              </p:ext>
            </p:extLst>
          </p:nvPr>
        </p:nvGraphicFramePr>
        <p:xfrm>
          <a:off x="152400" y="1992881"/>
          <a:ext cx="4724400" cy="48965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Документ" r:id="rId9" imgW="6657919" imgH="6900514" progId="Word.Document.12">
                  <p:embed/>
                </p:oleObj>
              </mc:Choice>
              <mc:Fallback>
                <p:oleObj name="Документ" r:id="rId9" imgW="6657919" imgH="690051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2400" y="1992881"/>
                        <a:ext cx="4724400" cy="48965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870</TotalTime>
  <Words>1324</Words>
  <Application>Microsoft Office PowerPoint</Application>
  <PresentationFormat>Произвольный</PresentationFormat>
  <Paragraphs>348</Paragraphs>
  <Slides>22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5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Office Theme</vt:lpstr>
      <vt:lpstr>1_Office Theme</vt:lpstr>
      <vt:lpstr>2_Office Theme</vt:lpstr>
      <vt:lpstr>3_Office Theme</vt:lpstr>
      <vt:lpstr>4_Office Theme</vt:lpstr>
      <vt:lpstr>Документ</vt:lpstr>
      <vt:lpstr>Центр образования «Точка роста» современный ресурс для развития потенциала одаренных, успешных обучающихся»</vt:lpstr>
      <vt:lpstr>ЦЕНТРЫ ОБРАЗОВАНИЯ ЕСТЕСТВЕННО-НАУЧНОЙ И ТЕХНОЛОГИЧЕСКОЙ НАПРАВЛЕННОСТЕЙ                                                                           «ТОЧКА РОСТА» создаются и функционируют в общеобразовательных организациях, расположенных в сельской местности и малых городах, в целях обеспечения реализации федерального проекта «Современная школа» национального проекта «Образование». Они направлены на:      Совершенствование условий для повышения качества образования в общеобразовательных организациях, расположенных в сельской местности и малых городах       Расширение возможностей обучающихся в освоении учебных предметов и программ дополнительного образования естественно-научной и технологической направленностей         Практическую отработку учебного материала по учебным предметам «Физика», «Химия», «Биология» на современном оборудовании</vt:lpstr>
      <vt:lpstr>Открытие центра естественно-научной и технологической направленностей «Точка роста»</vt:lpstr>
      <vt:lpstr>Организация образовательного пространства центра «Точка роста»</vt:lpstr>
      <vt:lpstr>Презентация PowerPoint</vt:lpstr>
      <vt:lpstr>Формы организации деятельности с  применением оборудования центра «Точка роста»</vt:lpstr>
      <vt:lpstr>Кадровый состав Центра образования</vt:lpstr>
      <vt:lpstr>Повышение уровня профессионализма педагогов центра «Точка роста»</vt:lpstr>
      <vt:lpstr>Развитие профессионального мастерства педагогов центра "Точка роста»</vt:lpstr>
      <vt:lpstr>Дополнительные общеобразовательные общеразвивающие программы «Точка роста»</vt:lpstr>
      <vt:lpstr>                Применение  оборудования  «Точка роста» на уроках биологии</vt:lpstr>
      <vt:lpstr>                Применение  оборудования  «Точка роста» на уроках физики</vt:lpstr>
      <vt:lpstr>                Применение  оборудования  «Точка роста» на урока химии</vt:lpstr>
      <vt:lpstr>         Применение  оборудования  «Точка роста» на учебном курсе и внеурочных занятиях по биологии</vt:lpstr>
      <vt:lpstr>         Применение  оборудования  «Точка роста» на учебном курсе и внеурочных занятиях по физике</vt:lpstr>
      <vt:lpstr>         Применение  оборудования  «Точка роста» на учебном курсе и внеурочных занятиях по химии</vt:lpstr>
      <vt:lpstr>Мероприятия центра «Точка роста» в 2022-2023 учебном году</vt:lpstr>
      <vt:lpstr>Мероприятия центра «Точка роста» в 2022-2023 учебном году</vt:lpstr>
      <vt:lpstr>Мероприятия центра «Точка роста» в 2022-2023 учебном году</vt:lpstr>
      <vt:lpstr>Мероприятия центра «Точка роста» в 2022-2023 учебном году</vt:lpstr>
      <vt:lpstr>Мероприятия центра «Точка роста» в 2022-2023 учебном году</vt:lpstr>
      <vt:lpstr>1.               100 % охват обучающихся. 2. Продолжить реализацию программ  дополнительного образования и курсов внеурочной деятельности по    биологии, физике, химии.  3. Проведение  мероприятий школьного, муниципального уровня. 4. Проведение защиты проектов обучающихся и увеличение участников научно-практической конференции «Будущее Алтая» 5. Увеличение участников олимпиад и конкурсов регионального и федерального значения.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Привет</cp:lastModifiedBy>
  <cp:revision>78</cp:revision>
  <dcterms:created xsi:type="dcterms:W3CDTF">2023-08-22T04:45:02Z</dcterms:created>
  <dcterms:modified xsi:type="dcterms:W3CDTF">2023-08-27T07:33:43Z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2023-04-24T00:00:00Z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2023-08-22T00:00:00Z</vt:filetime>
  </property>
</Properties>
</file>