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68" r:id="rId2"/>
    <p:sldId id="269" r:id="rId3"/>
    <p:sldId id="270" r:id="rId4"/>
    <p:sldId id="272" r:id="rId5"/>
    <p:sldId id="273" r:id="rId6"/>
    <p:sldId id="271" r:id="rId7"/>
    <p:sldId id="278" r:id="rId8"/>
    <p:sldId id="277" r:id="rId9"/>
    <p:sldId id="275" r:id="rId10"/>
    <p:sldId id="274" r:id="rId11"/>
    <p:sldId id="281" r:id="rId12"/>
    <p:sldId id="284" r:id="rId13"/>
    <p:sldId id="283" r:id="rId14"/>
    <p:sldId id="282" r:id="rId15"/>
    <p:sldId id="287" r:id="rId16"/>
    <p:sldId id="286" r:id="rId17"/>
    <p:sldId id="285" r:id="rId18"/>
    <p:sldId id="290" r:id="rId19"/>
    <p:sldId id="289" r:id="rId20"/>
    <p:sldId id="298" r:id="rId21"/>
    <p:sldId id="299" r:id="rId22"/>
    <p:sldId id="288" r:id="rId23"/>
    <p:sldId id="291" r:id="rId24"/>
    <p:sldId id="292" r:id="rId25"/>
    <p:sldId id="293" r:id="rId26"/>
    <p:sldId id="297" r:id="rId27"/>
    <p:sldId id="328" r:id="rId28"/>
    <p:sldId id="257" r:id="rId29"/>
    <p:sldId id="259" r:id="rId30"/>
    <p:sldId id="258" r:id="rId31"/>
    <p:sldId id="262" r:id="rId32"/>
    <p:sldId id="261" r:id="rId33"/>
    <p:sldId id="260" r:id="rId34"/>
    <p:sldId id="300" r:id="rId35"/>
    <p:sldId id="304" r:id="rId36"/>
    <p:sldId id="301" r:id="rId37"/>
    <p:sldId id="302" r:id="rId38"/>
    <p:sldId id="303" r:id="rId39"/>
    <p:sldId id="307" r:id="rId40"/>
    <p:sldId id="306" r:id="rId41"/>
    <p:sldId id="305" r:id="rId42"/>
    <p:sldId id="309" r:id="rId43"/>
    <p:sldId id="308" r:id="rId44"/>
    <p:sldId id="310" r:id="rId45"/>
    <p:sldId id="311" r:id="rId46"/>
    <p:sldId id="312" r:id="rId47"/>
    <p:sldId id="313" r:id="rId48"/>
    <p:sldId id="314" r:id="rId49"/>
    <p:sldId id="317" r:id="rId50"/>
    <p:sldId id="318" r:id="rId51"/>
    <p:sldId id="319" r:id="rId52"/>
    <p:sldId id="320" r:id="rId53"/>
    <p:sldId id="329" r:id="rId54"/>
    <p:sldId id="330" r:id="rId55"/>
    <p:sldId id="280" r:id="rId56"/>
    <p:sldId id="316" r:id="rId57"/>
    <p:sldId id="322" r:id="rId58"/>
    <p:sldId id="315" r:id="rId59"/>
    <p:sldId id="323" r:id="rId60"/>
    <p:sldId id="321" r:id="rId61"/>
    <p:sldId id="324" r:id="rId62"/>
    <p:sldId id="325" r:id="rId63"/>
    <p:sldId id="326" r:id="rId64"/>
    <p:sldId id="327" r:id="rId65"/>
    <p:sldId id="331" r:id="rId6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38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31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3072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236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4158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06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906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27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78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79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5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23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3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61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74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463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9FD97-503C-468E-8F4D-6900834D152D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90F0DE3-9B11-4F1D-943F-8F4094C86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29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  <p:sldLayoutId id="2147483851" r:id="rId13"/>
    <p:sldLayoutId id="2147483852" r:id="rId14"/>
    <p:sldLayoutId id="2147483853" r:id="rId15"/>
    <p:sldLayoutId id="21474838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42.jp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g"/><Relationship Id="rId4" Type="http://schemas.openxmlformats.org/officeDocument/2006/relationships/image" Target="../media/image68.jp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68D4C0-3CCA-46CE-B3C3-C6C7657CE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319" y="1766047"/>
            <a:ext cx="7511362" cy="318246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dirty="0">
                <a:latin typeface="Bahnschrift SemiLight Condensed" panose="020B0502040204020203" pitchFamily="34" charset="0"/>
              </a:rPr>
              <a:t>«Развитие муниципальной системы образования в контексте основных стратегических ориентиров: достижения, проблемы, ориентиры»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6A361F9-C0C2-4E31-BB8B-B3F921DDF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848" y="385543"/>
            <a:ext cx="8198152" cy="82469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A894F6-16E4-450D-A5F1-17A1D9E1A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208" y="3711388"/>
            <a:ext cx="3588792" cy="32093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C289BB-BBA0-4788-848D-587456901056}"/>
              </a:ext>
            </a:extLst>
          </p:cNvPr>
          <p:cNvSpPr txBox="1"/>
          <p:nvPr/>
        </p:nvSpPr>
        <p:spPr>
          <a:xfrm>
            <a:off x="4974169" y="6534834"/>
            <a:ext cx="2243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chemeClr val="bg1"/>
                </a:solidFill>
                <a:highlight>
                  <a:srgbClr val="0000FF"/>
                </a:highlight>
              </a:rPr>
              <a:t>28 августа 2023</a:t>
            </a:r>
          </a:p>
          <a:p>
            <a:endParaRPr lang="ru-RU" dirty="0"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13796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8094" y="1192306"/>
            <a:ext cx="9496518" cy="4718916"/>
          </a:xfrm>
        </p:spPr>
        <p:txBody>
          <a:bodyPr/>
          <a:lstStyle/>
          <a:p>
            <a:pPr algn="just" fontAlgn="base">
              <a:lnSpc>
                <a:spcPct val="115000"/>
              </a:lnSpc>
              <a:spcAft>
                <a:spcPts val="6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итогам 2022 — 2023 учебного года аттестовано – 952 обучающихся, из них: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6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 на «5» — 60 человек  (6,3 %)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6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 на «4» и «5» — 429 человек (45,06 %)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6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 на «4» и «3»- 856 человек (89,9 %)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6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успевающих 37 человек (3,9 %)</a:t>
            </a:r>
          </a:p>
          <a:p>
            <a:pPr algn="just" fontAlgn="base">
              <a:lnSpc>
                <a:spcPct val="115000"/>
              </a:lnSpc>
              <a:spcAft>
                <a:spcPts val="6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Оставлены на пересдачу ОГЭ в осенние сроки- 6 человек (5,94 %).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6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Качество знаний– 45,06 % (в 2022 году было 45,1%)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Успеваемость составляет 96,1 %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BAF677-62AB-457C-AD48-B535B3C19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7648" y="5370447"/>
            <a:ext cx="1664352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971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9505" y="1192306"/>
            <a:ext cx="10372165" cy="4718916"/>
          </a:xfrm>
        </p:spPr>
        <p:txBody>
          <a:bodyPr>
            <a:no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ГИА- 9 допущен 101 выпускник  (99,02%).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Доля обучающихся, прошедших государственную итоговую аттестацию по завершению обучения по основным образовательным программам основного общего образования составляет 94,06 % (95 чел).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Доля обучающихся, не прошедших государственную итоговую аттестацию по завершению обучения по основным образовательным программам основного общего образования составляет 5,94%  ( 6 чел).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5 - выпускников  получили аттестат с отличием. (2-МБОУ "Бурлинская СОШ", 1- МБОУ "Михайловская СОШ", 1- МБОУ  "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Новопесчанская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СОШ",1 - МБОУ "Устьянская СОШ "</a:t>
            </a:r>
            <a:endParaRPr lang="ru-RU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BAE44C-0746-428E-841C-61F1014CD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7648" y="5370447"/>
            <a:ext cx="1664352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26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712F727-87B2-4EAA-B745-6FD377E79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8326073"/>
              </p:ext>
            </p:extLst>
          </p:nvPr>
        </p:nvGraphicFramePr>
        <p:xfrm>
          <a:off x="887507" y="1452282"/>
          <a:ext cx="10919014" cy="5089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6940">
                  <a:extLst>
                    <a:ext uri="{9D8B030D-6E8A-4147-A177-3AD203B41FA5}">
                      <a16:colId xmlns:a16="http://schemas.microsoft.com/office/drawing/2014/main" val="2999517592"/>
                    </a:ext>
                  </a:extLst>
                </a:gridCol>
                <a:gridCol w="926886">
                  <a:extLst>
                    <a:ext uri="{9D8B030D-6E8A-4147-A177-3AD203B41FA5}">
                      <a16:colId xmlns:a16="http://schemas.microsoft.com/office/drawing/2014/main" val="855413095"/>
                    </a:ext>
                  </a:extLst>
                </a:gridCol>
                <a:gridCol w="1215680">
                  <a:extLst>
                    <a:ext uri="{9D8B030D-6E8A-4147-A177-3AD203B41FA5}">
                      <a16:colId xmlns:a16="http://schemas.microsoft.com/office/drawing/2014/main" val="3760982967"/>
                    </a:ext>
                  </a:extLst>
                </a:gridCol>
                <a:gridCol w="1215680">
                  <a:extLst>
                    <a:ext uri="{9D8B030D-6E8A-4147-A177-3AD203B41FA5}">
                      <a16:colId xmlns:a16="http://schemas.microsoft.com/office/drawing/2014/main" val="3563648059"/>
                    </a:ext>
                  </a:extLst>
                </a:gridCol>
                <a:gridCol w="1215680">
                  <a:extLst>
                    <a:ext uri="{9D8B030D-6E8A-4147-A177-3AD203B41FA5}">
                      <a16:colId xmlns:a16="http://schemas.microsoft.com/office/drawing/2014/main" val="801828206"/>
                    </a:ext>
                  </a:extLst>
                </a:gridCol>
                <a:gridCol w="1226239">
                  <a:extLst>
                    <a:ext uri="{9D8B030D-6E8A-4147-A177-3AD203B41FA5}">
                      <a16:colId xmlns:a16="http://schemas.microsoft.com/office/drawing/2014/main" val="136928150"/>
                    </a:ext>
                  </a:extLst>
                </a:gridCol>
                <a:gridCol w="895675">
                  <a:extLst>
                    <a:ext uri="{9D8B030D-6E8A-4147-A177-3AD203B41FA5}">
                      <a16:colId xmlns:a16="http://schemas.microsoft.com/office/drawing/2014/main" val="3223884115"/>
                    </a:ext>
                  </a:extLst>
                </a:gridCol>
                <a:gridCol w="906234">
                  <a:extLst>
                    <a:ext uri="{9D8B030D-6E8A-4147-A177-3AD203B41FA5}">
                      <a16:colId xmlns:a16="http://schemas.microsoft.com/office/drawing/2014/main" val="3150933887"/>
                    </a:ext>
                  </a:extLst>
                </a:gridCol>
              </a:tblGrid>
              <a:tr h="67614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ОО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Количество выпускников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Прошли ГИА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Не прошли ГИА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214943"/>
                  </a:ext>
                </a:extLst>
              </a:tr>
              <a:tr h="676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Всего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Допущено к ГИА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Всего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%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Всего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9768445"/>
                  </a:ext>
                </a:extLst>
              </a:tr>
              <a:tr h="3268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чел.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351044"/>
                  </a:ext>
                </a:extLst>
              </a:tr>
              <a:tr h="676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МБОУ "Бурлинская СОШ"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59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58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98,31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56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96,55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3,45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2385008"/>
                  </a:ext>
                </a:extLst>
              </a:tr>
              <a:tr h="1025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МБОУ "Михайловская СОШ"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100,00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88,89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11,11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4598340"/>
                  </a:ext>
                </a:extLst>
              </a:tr>
              <a:tr h="1025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МБОУ  "Новопесчанская СОШ"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100,00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100,00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0,00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88972321"/>
                  </a:ext>
                </a:extLst>
              </a:tr>
              <a:tr h="676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МБОУ "Устьянская  СОШ"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100,00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84,62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15,38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2070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766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D72B3EA-C03A-4BB2-AA77-910F01169D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964489"/>
              </p:ext>
            </p:extLst>
          </p:nvPr>
        </p:nvGraphicFramePr>
        <p:xfrm>
          <a:off x="779929" y="1380565"/>
          <a:ext cx="10945906" cy="53071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5397">
                  <a:extLst>
                    <a:ext uri="{9D8B030D-6E8A-4147-A177-3AD203B41FA5}">
                      <a16:colId xmlns:a16="http://schemas.microsoft.com/office/drawing/2014/main" val="610509609"/>
                    </a:ext>
                  </a:extLst>
                </a:gridCol>
                <a:gridCol w="964381">
                  <a:extLst>
                    <a:ext uri="{9D8B030D-6E8A-4147-A177-3AD203B41FA5}">
                      <a16:colId xmlns:a16="http://schemas.microsoft.com/office/drawing/2014/main" val="28077264"/>
                    </a:ext>
                  </a:extLst>
                </a:gridCol>
                <a:gridCol w="966758">
                  <a:extLst>
                    <a:ext uri="{9D8B030D-6E8A-4147-A177-3AD203B41FA5}">
                      <a16:colId xmlns:a16="http://schemas.microsoft.com/office/drawing/2014/main" val="40909390"/>
                    </a:ext>
                  </a:extLst>
                </a:gridCol>
                <a:gridCol w="967949">
                  <a:extLst>
                    <a:ext uri="{9D8B030D-6E8A-4147-A177-3AD203B41FA5}">
                      <a16:colId xmlns:a16="http://schemas.microsoft.com/office/drawing/2014/main" val="1312578753"/>
                    </a:ext>
                  </a:extLst>
                </a:gridCol>
                <a:gridCol w="967949">
                  <a:extLst>
                    <a:ext uri="{9D8B030D-6E8A-4147-A177-3AD203B41FA5}">
                      <a16:colId xmlns:a16="http://schemas.microsoft.com/office/drawing/2014/main" val="1379645673"/>
                    </a:ext>
                  </a:extLst>
                </a:gridCol>
                <a:gridCol w="963193">
                  <a:extLst>
                    <a:ext uri="{9D8B030D-6E8A-4147-A177-3AD203B41FA5}">
                      <a16:colId xmlns:a16="http://schemas.microsoft.com/office/drawing/2014/main" val="2569115995"/>
                    </a:ext>
                  </a:extLst>
                </a:gridCol>
                <a:gridCol w="967949">
                  <a:extLst>
                    <a:ext uri="{9D8B030D-6E8A-4147-A177-3AD203B41FA5}">
                      <a16:colId xmlns:a16="http://schemas.microsoft.com/office/drawing/2014/main" val="2721744656"/>
                    </a:ext>
                  </a:extLst>
                </a:gridCol>
                <a:gridCol w="967949">
                  <a:extLst>
                    <a:ext uri="{9D8B030D-6E8A-4147-A177-3AD203B41FA5}">
                      <a16:colId xmlns:a16="http://schemas.microsoft.com/office/drawing/2014/main" val="4236157753"/>
                    </a:ext>
                  </a:extLst>
                </a:gridCol>
                <a:gridCol w="964381">
                  <a:extLst>
                    <a:ext uri="{9D8B030D-6E8A-4147-A177-3AD203B41FA5}">
                      <a16:colId xmlns:a16="http://schemas.microsoft.com/office/drawing/2014/main" val="2653380326"/>
                    </a:ext>
                  </a:extLst>
                </a:gridCol>
              </a:tblGrid>
              <a:tr h="69481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ОО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участников, имеющих неудовлетворительный результат по предмету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74920"/>
                  </a:ext>
                </a:extLst>
              </a:tr>
              <a:tr h="695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рус. яз.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мат.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хим.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инф.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гео.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анг. яз.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общ.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лит.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5877758"/>
                  </a:ext>
                </a:extLst>
              </a:tr>
              <a:tr h="419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Всего по МОУО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084178"/>
                  </a:ext>
                </a:extLst>
              </a:tr>
              <a:tr h="6948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МБОУ "Бурлинская СОШ"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2760512"/>
                  </a:ext>
                </a:extLst>
              </a:tr>
              <a:tr h="1053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МБОУ "Михайловская СОШ"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0258316"/>
                  </a:ext>
                </a:extLst>
              </a:tr>
              <a:tr h="1053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МБОУ  "Новопесчанская СОШ"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9511993"/>
                  </a:ext>
                </a:extLst>
              </a:tr>
              <a:tr h="6948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МБОУ "Устьянская  СОШ"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33666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192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129" y="1470212"/>
            <a:ext cx="11716871" cy="4718916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обязательному предмету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русский язык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выпускники показали 61,39 % ( 2022г -75,61%)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качества знаний и 99,01 % ( 2022г 100%) успеваемости.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Средняя отметка знаний 3,91 (  2022г.-4,01).</a:t>
            </a:r>
            <a:endParaRPr lang="ru-RU" sz="2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обязательному предмету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качество знаний 29,70% ( 2022г - 47,56 %)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успеваемость  94,06% ( 2022г -95,12 %). Средняя отметка знаний 3,28 (  2022г.-3,45)</a:t>
            </a:r>
            <a:endParaRPr lang="ru-RU" sz="2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B5CF72-B3BE-4746-943C-6D6A6C288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7648" y="5284988"/>
            <a:ext cx="1664352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54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5059" y="1192306"/>
            <a:ext cx="10793506" cy="4718916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33  человек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-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выпускники текущего года ( 100%).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100 % выпускников 11 класса прошли государственную итоговую аттестацию.  </a:t>
            </a:r>
            <a:endParaRPr lang="ru-RU" sz="2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Доля обучающихся, получивших высоко бальный результат на ЕГЭ по русскому языку, в общей численности обучающихся, прошедших ГИА составила 12,12%. </a:t>
            </a:r>
          </a:p>
          <a:p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Высокие результаты по русскому языку показали учащиеся  МБОУ «Бурлинская средняя общеобразовательная школа»- 3 выпускника-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Шишмарева Анастасия	87 б.,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Шуршикова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Екатерина 83 б, Попов	Вадим 81б.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(учитель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Захарюта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Татьяна Викторовна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;</a:t>
            </a:r>
          </a:p>
          <a:p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1- МБОУ «Михайловская средняя общеобразовательная школа»- Рябко	Владислав 81 б.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 учитель Мирзоева Лариса Николаевна)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770625-A62E-4EED-BC6A-DF9E96C42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1412" y="5770990"/>
            <a:ext cx="1120588" cy="100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56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A530D9D-3294-4EA2-98A8-AA5126E8E9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4858489"/>
              </p:ext>
            </p:extLst>
          </p:nvPr>
        </p:nvGraphicFramePr>
        <p:xfrm>
          <a:off x="905436" y="1541928"/>
          <a:ext cx="11089342" cy="51538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2083">
                  <a:extLst>
                    <a:ext uri="{9D8B030D-6E8A-4147-A177-3AD203B41FA5}">
                      <a16:colId xmlns:a16="http://schemas.microsoft.com/office/drawing/2014/main" val="901990090"/>
                    </a:ext>
                  </a:extLst>
                </a:gridCol>
                <a:gridCol w="2299901">
                  <a:extLst>
                    <a:ext uri="{9D8B030D-6E8A-4147-A177-3AD203B41FA5}">
                      <a16:colId xmlns:a16="http://schemas.microsoft.com/office/drawing/2014/main" val="3120351444"/>
                    </a:ext>
                  </a:extLst>
                </a:gridCol>
                <a:gridCol w="1518977">
                  <a:extLst>
                    <a:ext uri="{9D8B030D-6E8A-4147-A177-3AD203B41FA5}">
                      <a16:colId xmlns:a16="http://schemas.microsoft.com/office/drawing/2014/main" val="3817656545"/>
                    </a:ext>
                  </a:extLst>
                </a:gridCol>
                <a:gridCol w="2422715">
                  <a:extLst>
                    <a:ext uri="{9D8B030D-6E8A-4147-A177-3AD203B41FA5}">
                      <a16:colId xmlns:a16="http://schemas.microsoft.com/office/drawing/2014/main" val="1731375761"/>
                    </a:ext>
                  </a:extLst>
                </a:gridCol>
                <a:gridCol w="4065666">
                  <a:extLst>
                    <a:ext uri="{9D8B030D-6E8A-4147-A177-3AD203B41FA5}">
                      <a16:colId xmlns:a16="http://schemas.microsoft.com/office/drawing/2014/main" val="2372593188"/>
                    </a:ext>
                  </a:extLst>
                </a:gridCol>
              </a:tblGrid>
              <a:tr h="14931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№ п/п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Образовательная организация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Число сдаваемых предметов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Число предметов со средним баллом выше среднего по краю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Предметы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1928175"/>
                  </a:ext>
                </a:extLst>
              </a:tr>
              <a:tr h="149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МБОУ «Бурлинская СОШ»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11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русский язык, математика (профиль), математика (базовая), история,  биология, английский язык,география  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9661487"/>
                  </a:ext>
                </a:extLst>
              </a:tr>
              <a:tr h="12416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МБОУ «Михайловская СОШ 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математика (профиль), физика, обществознание,   информатика и ИКТ (КЕГЭ)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7106469"/>
                  </a:ext>
                </a:extLst>
              </a:tr>
              <a:tr h="7384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МБОУ  "Новопесчанская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математика (базовая),  биология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6294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3867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8094" y="1192306"/>
            <a:ext cx="9496518" cy="4718916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Аттестат среднего общего образования с отличием и медаль «За успехи в учении» 2 выпускника, 3,03 % от общего числа выпускников 11 класса. 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ыпускники  Попов Вадим ( МБОУ «Бурлинская средняя общеобразовательная школа»), Рябко Владислав ( МБОУ «Михайловская средняя общеобразовательная школа» )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A9795D-19F0-484E-881D-61CB6947C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40" y="2387317"/>
            <a:ext cx="4572434" cy="3045295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A4FB57-FF87-4097-BEB3-1FD8171595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288" y="2620399"/>
            <a:ext cx="6450530" cy="4300354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05426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8358F88-6684-4F1B-A877-D8C7ED9ABC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08" y="1382979"/>
            <a:ext cx="5556012" cy="3457961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0BD0751-FE93-438E-A378-A999C14E3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658" y="2779060"/>
            <a:ext cx="5556012" cy="388243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6F203F-CAD5-4D38-8493-BE0CD7CEC3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236" y="1186459"/>
            <a:ext cx="4780715" cy="318520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E312950-1B4D-4A3F-9EBD-EFB41C45BF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1950" y="5404880"/>
            <a:ext cx="1579001" cy="140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622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8263BD-01C1-4F6C-9176-0786644FC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36" y="1638464"/>
            <a:ext cx="5788133" cy="386142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A795DBF-22EB-45C3-A2FC-9707630E2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177" y="1534075"/>
            <a:ext cx="4428250" cy="3094618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8A326E33-A31A-4C7D-9D89-C28B399E27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784" y="3332071"/>
            <a:ext cx="4702875" cy="3137759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94C695D-BBCA-415A-9ADE-EEC593678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14993" y="5323925"/>
            <a:ext cx="1579001" cy="140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04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1E2ED75-333C-4D88-8CB3-B46D0F0E0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1540189"/>
            <a:ext cx="8915400" cy="3777622"/>
          </a:xfrm>
        </p:spPr>
        <p:txBody>
          <a:bodyPr/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4 - 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образовательных учреждений</a:t>
            </a:r>
          </a:p>
          <a:p>
            <a:r>
              <a:rPr lang="ru-RU" sz="3200" dirty="0">
                <a:latin typeface="Times New Roman" panose="02020603050405020304" pitchFamily="18" charset="0"/>
              </a:rPr>
              <a:t>5 - филиалов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ое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образовательн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ое учреждение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7 - структурных подразделений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1- учреждение дополнительного образования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29B08B-4CA9-4812-B3A8-FA5DAF247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4893" y="5449262"/>
            <a:ext cx="1575285" cy="140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50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C2A891-A38E-49AE-86AC-F0E1C0AD5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259" y="1434353"/>
            <a:ext cx="9792353" cy="4476869"/>
          </a:xfrm>
        </p:spPr>
        <p:txBody>
          <a:bodyPr>
            <a:noAutofit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региональный научно-популярный конкурс «Наукой заниматься нескучно!» 5 дипломов, 1сертификат  ( </a:t>
            </a:r>
            <a:r>
              <a:rPr lang="ru-RU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уч.Скрипник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Л.И.). </a:t>
            </a:r>
            <a:endParaRPr lang="ru-RU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- 1 место среди 6-7 классов в региональной игре «Большие гонки» (</a:t>
            </a:r>
            <a:r>
              <a:rPr lang="ru-RU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Микичур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 и Шумейко В. 7Б класс учитель </a:t>
            </a:r>
            <a:r>
              <a:rPr lang="ru-RU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Костырко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Л. А.)</a:t>
            </a:r>
            <a:endParaRPr lang="ru-RU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 Участники Всероссийского конкурса научно-популярного видео среди школьников «ЗНАЕШЬ? НАУЧИ» </a:t>
            </a:r>
            <a:r>
              <a:rPr lang="ru-RU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Ковальцов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Дмитрий 8В с видеороликом «Магнитная левитация» и Попова Вероника с работой «Маятник Максвелла», учитель </a:t>
            </a:r>
            <a:r>
              <a:rPr lang="ru-RU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Костырко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Л. А.</a:t>
            </a:r>
            <a:endParaRPr lang="ru-RU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- «Ростки талантов» для детей с ОВЗ: 10 января 2023год  </a:t>
            </a:r>
            <a:r>
              <a:rPr lang="ru-RU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Сященко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Матвей, 7б класс 1 место, Тулебаев </a:t>
            </a:r>
            <a:r>
              <a:rPr lang="ru-RU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Арлан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7б </a:t>
            </a:r>
            <a:r>
              <a:rPr lang="ru-RU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диплом </a:t>
            </a:r>
            <a:r>
              <a:rPr lang="ru-RU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лауреата,Уманец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Елизавета, 5в, 3 место (учитель Скрипник Л. И.)</a:t>
            </a:r>
            <a:endParaRPr lang="ru-RU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- районный конкурс ученических проектных, исследовательских и творческих работ посвященных «Десятилетию науки и технологий» в Российской Федерации «Мир науки и технологий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79A396F-1413-4F69-8EBD-EA85B1682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6659" y="5732929"/>
            <a:ext cx="1155905" cy="103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996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FEE4F1-37C8-4751-8523-A80DC36F0C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813" y="4287110"/>
            <a:ext cx="3695007" cy="2464724"/>
          </a:xfr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F19897-5791-4678-B90F-4360EE911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46887"/>
            <a:ext cx="4742328" cy="3159434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1E1661D-DEA0-471F-8B85-3F4C3129D8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80" y="1527861"/>
            <a:ext cx="6218931" cy="4666751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F1FFBE9-3B31-467B-A466-D39C59932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8320" y="5567081"/>
            <a:ext cx="1453680" cy="129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3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6635" y="1559859"/>
            <a:ext cx="10805365" cy="4718916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Призерами и победителями  муниципального этапа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ВсОШ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стали 13 учащихся.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русский язык -30 участников (0 победителей)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математика -21 уч. (0 победителей)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география- 19 уч. (1 победитель 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обществознание - 17 уч. (0 победителей)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DA1897-FDAD-4A44-9D0B-B60DD9EE9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6695" y="5778859"/>
            <a:ext cx="1121761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349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76A67E6-E2F2-4EF0-902C-2792DB7E04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059871"/>
              </p:ext>
            </p:extLst>
          </p:nvPr>
        </p:nvGraphicFramePr>
        <p:xfrm>
          <a:off x="1532963" y="1328113"/>
          <a:ext cx="10452847" cy="5257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5695">
                  <a:extLst>
                    <a:ext uri="{9D8B030D-6E8A-4147-A177-3AD203B41FA5}">
                      <a16:colId xmlns:a16="http://schemas.microsoft.com/office/drawing/2014/main" val="3384782724"/>
                    </a:ext>
                  </a:extLst>
                </a:gridCol>
                <a:gridCol w="1326777">
                  <a:extLst>
                    <a:ext uri="{9D8B030D-6E8A-4147-A177-3AD203B41FA5}">
                      <a16:colId xmlns:a16="http://schemas.microsoft.com/office/drawing/2014/main" val="2288256122"/>
                    </a:ext>
                  </a:extLst>
                </a:gridCol>
                <a:gridCol w="1075765">
                  <a:extLst>
                    <a:ext uri="{9D8B030D-6E8A-4147-A177-3AD203B41FA5}">
                      <a16:colId xmlns:a16="http://schemas.microsoft.com/office/drawing/2014/main" val="168377618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739276189"/>
                    </a:ext>
                  </a:extLst>
                </a:gridCol>
                <a:gridCol w="1640541">
                  <a:extLst>
                    <a:ext uri="{9D8B030D-6E8A-4147-A177-3AD203B41FA5}">
                      <a16:colId xmlns:a16="http://schemas.microsoft.com/office/drawing/2014/main" val="4147241503"/>
                    </a:ext>
                  </a:extLst>
                </a:gridCol>
                <a:gridCol w="1272987">
                  <a:extLst>
                    <a:ext uri="{9D8B030D-6E8A-4147-A177-3AD203B41FA5}">
                      <a16:colId xmlns:a16="http://schemas.microsoft.com/office/drawing/2014/main" val="591370508"/>
                    </a:ext>
                  </a:extLst>
                </a:gridCol>
                <a:gridCol w="1604682">
                  <a:extLst>
                    <a:ext uri="{9D8B030D-6E8A-4147-A177-3AD203B41FA5}">
                      <a16:colId xmlns:a16="http://schemas.microsoft.com/office/drawing/2014/main" val="3934561628"/>
                    </a:ext>
                  </a:extLst>
                </a:gridCol>
              </a:tblGrid>
              <a:tr h="490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Учреждение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Приглашений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Участий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Доля участий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Победителей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(/ 9-11 кл)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Призёров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Доля победителей</a:t>
                      </a:r>
                      <a:br>
                        <a:rPr lang="ru-RU" sz="1800">
                          <a:effectLst/>
                        </a:rPr>
                      </a:br>
                      <a:r>
                        <a:rPr lang="ru-RU" sz="1800">
                          <a:effectLst/>
                        </a:rPr>
                        <a:t>и призёров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extLst>
                  <a:ext uri="{0D108BD9-81ED-4DB2-BD59-A6C34878D82A}">
                    <a16:rowId xmlns:a16="http://schemas.microsoft.com/office/drawing/2014/main" val="1775523827"/>
                  </a:ext>
                </a:extLst>
              </a:tr>
              <a:tr h="922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МБОУ "Бурлинская СОШ"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90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83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92,22 %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6/3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6,66 %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extLst>
                  <a:ext uri="{0D108BD9-81ED-4DB2-BD59-A6C34878D82A}">
                    <a16:rowId xmlns:a16="http://schemas.microsoft.com/office/drawing/2014/main" val="1903341438"/>
                  </a:ext>
                </a:extLst>
              </a:tr>
              <a:tr h="922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МБОУ "Устьянская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70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40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57,14 %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3/2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4,28 %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extLst>
                  <a:ext uri="{0D108BD9-81ED-4DB2-BD59-A6C34878D82A}">
                    <a16:rowId xmlns:a16="http://schemas.microsoft.com/office/drawing/2014/main" val="1917142819"/>
                  </a:ext>
                </a:extLst>
              </a:tr>
              <a:tr h="1018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МБОУ "Михайловская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46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24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52,17 %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1/0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2,17 %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extLst>
                  <a:ext uri="{0D108BD9-81ED-4DB2-BD59-A6C34878D82A}">
                    <a16:rowId xmlns:a16="http://schemas.microsoft.com/office/drawing/2014/main" val="248657450"/>
                  </a:ext>
                </a:extLst>
              </a:tr>
              <a:tr h="11148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МБОУ "Новопесчанская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30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13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43,33 %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1/1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10 %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extLst>
                  <a:ext uri="{0D108BD9-81ED-4DB2-BD59-A6C34878D82A}">
                    <a16:rowId xmlns:a16="http://schemas.microsoft.com/office/drawing/2014/main" val="2411278575"/>
                  </a:ext>
                </a:extLst>
              </a:tr>
              <a:tr h="250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ИТОГО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236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160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67,79 %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11/6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5,5 %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" marR="6527" marT="6527" marB="6527" anchor="ctr"/>
                </a:tc>
                <a:extLst>
                  <a:ext uri="{0D108BD9-81ED-4DB2-BD59-A6C34878D82A}">
                    <a16:rowId xmlns:a16="http://schemas.microsoft.com/office/drawing/2014/main" val="148795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4488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9176" y="2250141"/>
            <a:ext cx="10452846" cy="4718916"/>
          </a:xfrm>
        </p:spPr>
        <p:txBody>
          <a:bodyPr/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Приняли участие 139 учащихся 1 - 4 классов (доля участий 31,95 % ), из них 66 победителей и призеров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конкурс чтецов для 1-4 классов, приняли участие  33 учащихся, из них победители и призеры- 16.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3EE0DC-E767-4E77-B75D-813EE586F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6013" y="5761931"/>
            <a:ext cx="1121761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7591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2870" y="1524000"/>
            <a:ext cx="9496518" cy="4718916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«350-летию Петра I посвящается»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 На страже защиты малой Родины»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«Таинственный космос», «Я- талант!»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«Знай свою Конституцию»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«Мир науки и технологий -2022»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«День Земли»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«Наши пернатые друзья!»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«Космические горизонты»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«Птицы Сибири - 2023»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«Школьное Евровидение 2023» и т.д.. </a:t>
            </a:r>
          </a:p>
          <a:p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олимпиадах и конкурсах различных уровней приняли участие 72% учащихся общеобразовательных организаций.</a:t>
            </a:r>
            <a:endParaRPr lang="ru-RU" sz="2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7ADE66-7080-49A2-AFFB-B65CB7023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1412" y="5924976"/>
            <a:ext cx="1210841" cy="107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3773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8094" y="1192306"/>
            <a:ext cx="9496518" cy="4718916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 по психологической разгрузке педагогами- психологами;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-реализуются адаптированные программы начального общего и основного общего образования для детей с ОВЗ;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учащиеся обеспечены бесплатными учебными пособиями;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бесплатные завтраки и обеды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имеются пандусы с поручнями при входе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расширены входные проемы, двери в столовой  и в туалетах для беспрепятственного прохождения инвалидных колясок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оборудована стоянка для автомобилей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3C9485-D0A1-4BFD-9A3F-A29104AA3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8007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1907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68D4C0-3CCA-46CE-B3C3-C6C7657CE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319" y="1766047"/>
            <a:ext cx="7511362" cy="318246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dirty="0">
                <a:latin typeface="Bahnschrift SemiLight Condensed" panose="020B0502040204020203" pitchFamily="34" charset="0"/>
              </a:rPr>
              <a:t>«Развитие муниципальной системы образования в контексте основных стратегических ориентиров: достижения, проблемы, ориентиры»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6A361F9-C0C2-4E31-BB8B-B3F921DDF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848" y="385543"/>
            <a:ext cx="8198152" cy="82469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A894F6-16E4-450D-A5F1-17A1D9E1A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208" y="3711388"/>
            <a:ext cx="3588792" cy="32093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C289BB-BBA0-4788-848D-587456901056}"/>
              </a:ext>
            </a:extLst>
          </p:cNvPr>
          <p:cNvSpPr txBox="1"/>
          <p:nvPr/>
        </p:nvSpPr>
        <p:spPr>
          <a:xfrm>
            <a:off x="4974169" y="6534834"/>
            <a:ext cx="2243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chemeClr val="bg1"/>
                </a:solidFill>
                <a:highlight>
                  <a:srgbClr val="0000FF"/>
                </a:highlight>
              </a:rPr>
              <a:t>28 августа 2023</a:t>
            </a:r>
          </a:p>
          <a:p>
            <a:endParaRPr lang="ru-RU" dirty="0"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4773853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93ACD-46D5-4F1B-83B6-7AA387281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3" y="425541"/>
            <a:ext cx="10127971" cy="93107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Всего в районе 158 педагогических работника, 4 руководителей (директора школ, заведующие детскими садами) и 2 временно исполняющих (директор школы, директор ЦДО)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E7CB395C-ED62-487B-8C8B-60EBE3888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603" y="2152356"/>
            <a:ext cx="10548009" cy="4473527"/>
          </a:xfrm>
        </p:spPr>
        <p:txBody>
          <a:bodyPr>
            <a:normAutofit fontScale="62500" lnSpcReduction="20000"/>
          </a:bodyPr>
          <a:lstStyle/>
          <a:p>
            <a:r>
              <a:rPr lang="ru-RU" sz="2200" b="1" dirty="0"/>
              <a:t>В общеобразовательных организациях района всего работает 229 сотрудника, 121 из них - это педагогические работники и 114 учителей: </a:t>
            </a:r>
          </a:p>
          <a:p>
            <a:r>
              <a:rPr lang="ru-RU" sz="2200" b="1" dirty="0"/>
              <a:t>- начальное общее образование – 36 чел.;</a:t>
            </a:r>
          </a:p>
          <a:p>
            <a:r>
              <a:rPr lang="ru-RU" sz="2200" b="1" dirty="0"/>
              <a:t>- русский язык и литература – 16 чел.;</a:t>
            </a:r>
          </a:p>
          <a:p>
            <a:r>
              <a:rPr lang="ru-RU" sz="2200" b="1" dirty="0"/>
              <a:t>- математика – 13 чел.;</a:t>
            </a:r>
          </a:p>
          <a:p>
            <a:r>
              <a:rPr lang="ru-RU" sz="2200" b="1" dirty="0"/>
              <a:t>- иностранные языки – 8 чел.;</a:t>
            </a:r>
          </a:p>
          <a:p>
            <a:r>
              <a:rPr lang="ru-RU" sz="2200" b="1" dirty="0"/>
              <a:t>- физическая культура – 6 чел.;</a:t>
            </a:r>
          </a:p>
          <a:p>
            <a:r>
              <a:rPr lang="ru-RU" sz="2200" b="1" dirty="0"/>
              <a:t>- история, экономика, право, обществознание – 9 чел.;</a:t>
            </a:r>
          </a:p>
          <a:p>
            <a:r>
              <a:rPr lang="ru-RU" sz="2200" b="1" dirty="0"/>
              <a:t>- трудовое обучение – 7 чел.;</a:t>
            </a:r>
          </a:p>
          <a:p>
            <a:r>
              <a:rPr lang="ru-RU" sz="2200" b="1" dirty="0"/>
              <a:t>- физика – 5 чел.;</a:t>
            </a:r>
          </a:p>
          <a:p>
            <a:r>
              <a:rPr lang="ru-RU" sz="2200" b="1" dirty="0"/>
              <a:t>- география – 4 чел.;</a:t>
            </a:r>
          </a:p>
          <a:p>
            <a:r>
              <a:rPr lang="ru-RU" sz="2200" b="1" dirty="0"/>
              <a:t>- биология – 2 чел.;</a:t>
            </a:r>
          </a:p>
          <a:p>
            <a:r>
              <a:rPr lang="ru-RU" sz="2200" b="1" dirty="0"/>
              <a:t>- химия – 4 чел.;</a:t>
            </a:r>
          </a:p>
          <a:p>
            <a:r>
              <a:rPr lang="ru-RU" sz="2200" b="1" dirty="0"/>
              <a:t>- информатика и ИКТ – 3 чел.;</a:t>
            </a:r>
          </a:p>
          <a:p>
            <a:r>
              <a:rPr lang="ru-RU" sz="2200" b="1" dirty="0"/>
              <a:t>- музыка и пение – 1 чел.;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62FF16-718E-406D-B163-792DDB978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8007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1211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384AF1-399D-47E2-9F5B-D7FA2B3CE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Кадровый голод педагогических работников – это проблема возникающая перед нами из года в год.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0BE63F-79FD-4E66-A3B5-79FCD0CCF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Педагогический стаж педагогических работников общего образования распределился следующим образом:</a:t>
            </a:r>
          </a:p>
          <a:p>
            <a:r>
              <a:rPr lang="ru-RU" dirty="0"/>
              <a:t>3,3% - до 3 лет;</a:t>
            </a:r>
          </a:p>
          <a:p>
            <a:r>
              <a:rPr lang="ru-RU" dirty="0"/>
              <a:t>0,9% - от 3-5 лет;</a:t>
            </a:r>
          </a:p>
          <a:p>
            <a:r>
              <a:rPr lang="ru-RU" dirty="0"/>
              <a:t>11,6% - от 5-10лет;</a:t>
            </a:r>
          </a:p>
          <a:p>
            <a:r>
              <a:rPr lang="ru-RU" dirty="0"/>
              <a:t>11,6% - от 10-15 лет;</a:t>
            </a:r>
          </a:p>
          <a:p>
            <a:r>
              <a:rPr lang="ru-RU" dirty="0"/>
              <a:t>6,7% - от 15-20 лет;</a:t>
            </a:r>
          </a:p>
          <a:p>
            <a:r>
              <a:rPr lang="ru-RU" dirty="0"/>
              <a:t>64,5% - более 20 лет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64F44D-9636-4763-BCB4-7DCE565E5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8791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2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Дошкольное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8094" y="1192305"/>
            <a:ext cx="9496518" cy="5495365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576195" algn="l"/>
                <a:tab pos="2854325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учреждений : 1 юрлицо МДОУ детский сад «Одуванчик»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576195" algn="l"/>
                <a:tab pos="2854325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 структурных подразделений  при ОО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576195" algn="l"/>
                <a:tab pos="2854325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 групп: для детей в возрасте от 2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576195" algn="l"/>
                <a:tab pos="2854325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3 лет -3 группы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576195" algn="l"/>
                <a:tab pos="2854325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детей в возрасте от 3 лет до 7 лет -12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576195" algn="l"/>
                <a:tab pos="2854325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средняя наполняемость групп для детей в возрасте от 2 мес. до 3 лет 19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576195" algn="l"/>
                <a:tab pos="2854325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детей в возрасте от 3  до 7 лет -17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B0A45F-A153-49B6-9FE8-3AE388FC53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923" y="5459505"/>
            <a:ext cx="1664077" cy="148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620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87A358-74CB-45BA-9FF7-9EF1EAFCE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4315" y="555873"/>
            <a:ext cx="6981380" cy="630949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Профессиональное развитие педагогических работников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EC6B78-17E3-4D4B-940B-2ABA450BE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 01 сентября 2023 года доля педагогических работников, имеющих квалификационные категории, составляет: 133 человек (84,2%): из них высшую 61 (38,6%) чел.; первую – 72 чел.(45,6%).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31261C-5C51-451E-9BE4-8F932A5C3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624" y="3137701"/>
            <a:ext cx="4714170" cy="3535628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F61311-46F2-40B1-8199-93054ED5C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8791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4176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DFE8FCE-FCD4-47AC-B802-34618CCB0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24178"/>
            <a:ext cx="8911687" cy="824089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/>
              <a:t>План </a:t>
            </a:r>
            <a:br>
              <a:rPr lang="ru-RU" sz="1600" b="1" dirty="0"/>
            </a:br>
            <a:r>
              <a:rPr lang="ru-RU" sz="1600" b="1" dirty="0"/>
              <a:t>мероприятий («дорожная карта»), посвященный повышению престижа учительской профессии и приуроченный к Году педагога и наставника</a:t>
            </a: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823CA0AC-6D21-4587-ACAB-56CD2E9E78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5574571"/>
              </p:ext>
            </p:extLst>
          </p:nvPr>
        </p:nvGraphicFramePr>
        <p:xfrm>
          <a:off x="982133" y="1016000"/>
          <a:ext cx="10522481" cy="5638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513">
                  <a:extLst>
                    <a:ext uri="{9D8B030D-6E8A-4147-A177-3AD203B41FA5}">
                      <a16:colId xmlns:a16="http://schemas.microsoft.com/office/drawing/2014/main" val="1758671042"/>
                    </a:ext>
                  </a:extLst>
                </a:gridCol>
                <a:gridCol w="4457016">
                  <a:extLst>
                    <a:ext uri="{9D8B030D-6E8A-4147-A177-3AD203B41FA5}">
                      <a16:colId xmlns:a16="http://schemas.microsoft.com/office/drawing/2014/main" val="1032535342"/>
                    </a:ext>
                  </a:extLst>
                </a:gridCol>
                <a:gridCol w="2624976">
                  <a:extLst>
                    <a:ext uri="{9D8B030D-6E8A-4147-A177-3AD203B41FA5}">
                      <a16:colId xmlns:a16="http://schemas.microsoft.com/office/drawing/2014/main" val="4096645443"/>
                    </a:ext>
                  </a:extLst>
                </a:gridCol>
                <a:gridCol w="2624976">
                  <a:extLst>
                    <a:ext uri="{9D8B030D-6E8A-4147-A177-3AD203B41FA5}">
                      <a16:colId xmlns:a16="http://schemas.microsoft.com/office/drawing/2014/main" val="958220308"/>
                    </a:ext>
                  </a:extLst>
                </a:gridCol>
              </a:tblGrid>
              <a:tr h="293511">
                <a:tc>
                  <a:txBody>
                    <a:bodyPr/>
                    <a:lstStyle/>
                    <a:p>
                      <a:r>
                        <a:rPr lang="ru-RU" sz="1400" dirty="0"/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Сроки проведения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Ответственное лицо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037221"/>
                  </a:ext>
                </a:extLst>
              </a:tr>
              <a:tr h="411022">
                <a:tc>
                  <a:txBody>
                    <a:bodyPr/>
                    <a:lstStyle/>
                    <a:p>
                      <a:r>
                        <a:rPr lang="ru-RU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Оказание содействия деятельности общественных объединений педагогов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В течении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Лаврушенко</a:t>
                      </a:r>
                      <a:r>
                        <a:rPr lang="ru-RU" sz="1000" dirty="0"/>
                        <a:t> Ю.А.</a:t>
                      </a:r>
                    </a:p>
                    <a:p>
                      <a:r>
                        <a:rPr lang="ru-RU" sz="1000" dirty="0" err="1"/>
                        <a:t>Бакушева</a:t>
                      </a:r>
                      <a:r>
                        <a:rPr lang="ru-RU" sz="1000" dirty="0"/>
                        <a:t> И.С.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30407"/>
                  </a:ext>
                </a:extLst>
              </a:tr>
              <a:tr h="411022">
                <a:tc>
                  <a:txBody>
                    <a:bodyPr/>
                    <a:lstStyle/>
                    <a:p>
                      <a:r>
                        <a:rPr lang="ru-RU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Муниципальный конкурс «Лучшие практики наставники»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Март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Лаврушенко</a:t>
                      </a:r>
                      <a:r>
                        <a:rPr lang="ru-RU" sz="1000" dirty="0"/>
                        <a:t> Ю.А. </a:t>
                      </a:r>
                    </a:p>
                    <a:p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376562"/>
                  </a:ext>
                </a:extLst>
              </a:tr>
              <a:tr h="411022">
                <a:tc>
                  <a:txBody>
                    <a:bodyPr/>
                    <a:lstStyle/>
                    <a:p>
                      <a:r>
                        <a:rPr lang="ru-RU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Конкурс – проект «Педагог будущего»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Апрель – май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Лаврушенко</a:t>
                      </a:r>
                      <a:r>
                        <a:rPr lang="ru-RU" sz="1000" dirty="0"/>
                        <a:t> Ю.А. </a:t>
                      </a:r>
                    </a:p>
                    <a:p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16646"/>
                  </a:ext>
                </a:extLst>
              </a:tr>
              <a:tr h="569108">
                <a:tc>
                  <a:txBody>
                    <a:bodyPr/>
                    <a:lstStyle/>
                    <a:p>
                      <a:r>
                        <a:rPr lang="ru-RU" sz="1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Организация и проведение муниципального этапа конкурса лучших педагогических работников муниципальных образовательных организациях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3-4 квартал 2023 года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Лаврушенко</a:t>
                      </a:r>
                      <a:r>
                        <a:rPr lang="ru-RU" sz="1000" dirty="0"/>
                        <a:t> Ю.А.</a:t>
                      </a:r>
                    </a:p>
                    <a:p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901492"/>
                  </a:ext>
                </a:extLst>
              </a:tr>
              <a:tr h="727193">
                <a:tc>
                  <a:txBody>
                    <a:bodyPr/>
                    <a:lstStyle/>
                    <a:p>
                      <a:r>
                        <a:rPr lang="ru-RU" sz="1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Содействие в подготовке педагогических работников к участию в региональном этапе Всероссийского конкурса работ в области педагогике, воспитания и работы с детьми и молодежью до 20 лет «За нравственный подвиг учителя»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1 полугодие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Лаврушенко</a:t>
                      </a:r>
                      <a:r>
                        <a:rPr lang="ru-RU" sz="1000" dirty="0"/>
                        <a:t> Ю.А.</a:t>
                      </a:r>
                    </a:p>
                    <a:p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Д.А.</a:t>
                      </a:r>
                    </a:p>
                    <a:p>
                      <a:r>
                        <a:rPr lang="ru-RU" sz="1000" dirty="0"/>
                        <a:t>Руководители 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650600"/>
                  </a:ext>
                </a:extLst>
              </a:tr>
              <a:tr h="411022">
                <a:tc>
                  <a:txBody>
                    <a:bodyPr/>
                    <a:lstStyle/>
                    <a:p>
                      <a:r>
                        <a:rPr lang="ru-RU" sz="1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Организация и проведение муниципального этапа конкурса «Учитель года 2024». Церемония награждения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Ноябрь – декабрь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Лаврушенко</a:t>
                      </a:r>
                      <a:r>
                        <a:rPr lang="ru-RU" sz="1000" dirty="0"/>
                        <a:t> Ю.А.</a:t>
                      </a:r>
                    </a:p>
                    <a:p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Д.А., </a:t>
                      </a:r>
                      <a:r>
                        <a:rPr lang="ru-RU" sz="1000" dirty="0" err="1"/>
                        <a:t>Бакушева</a:t>
                      </a:r>
                      <a:r>
                        <a:rPr lang="ru-RU" sz="1000" dirty="0"/>
                        <a:t> И.С.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799494"/>
                  </a:ext>
                </a:extLst>
              </a:tr>
              <a:tr h="411022">
                <a:tc>
                  <a:txBody>
                    <a:bodyPr/>
                    <a:lstStyle/>
                    <a:p>
                      <a:r>
                        <a:rPr lang="ru-RU" sz="1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Интернет – акция ко Дню учителя «Поздравь своего учителя»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Сентябрь 2023 года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Лаврушенко</a:t>
                      </a:r>
                      <a:r>
                        <a:rPr lang="ru-RU" sz="1000" dirty="0"/>
                        <a:t> Ю.А., </a:t>
                      </a:r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</a:t>
                      </a:r>
                    </a:p>
                    <a:p>
                      <a:r>
                        <a:rPr lang="ru-RU" sz="1000" dirty="0"/>
                        <a:t>Руководители 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72944"/>
                  </a:ext>
                </a:extLst>
              </a:tr>
              <a:tr h="411022">
                <a:tc>
                  <a:txBody>
                    <a:bodyPr/>
                    <a:lstStyle/>
                    <a:p>
                      <a:r>
                        <a:rPr lang="ru-RU" sz="1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Поисково – исследовательский проект «Учителя, прошедшие войну»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Апрель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280451"/>
                  </a:ext>
                </a:extLst>
              </a:tr>
              <a:tr h="338296">
                <a:tc>
                  <a:txBody>
                    <a:bodyPr/>
                    <a:lstStyle/>
                    <a:p>
                      <a:r>
                        <a:rPr lang="ru-RU" sz="10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Муниципальный конкурс «Педагогический калейдоскоп 2023»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Январь – февраль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068981"/>
                  </a:ext>
                </a:extLst>
              </a:tr>
              <a:tr h="411022">
                <a:tc>
                  <a:txBody>
                    <a:bodyPr/>
                    <a:lstStyle/>
                    <a:p>
                      <a:r>
                        <a:rPr lang="ru-RU" sz="10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Конкурс исследовательских работ «Такая есть профессия – Учитель»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Февраль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068123"/>
                  </a:ext>
                </a:extLst>
              </a:tr>
              <a:tr h="411022">
                <a:tc>
                  <a:txBody>
                    <a:bodyPr/>
                    <a:lstStyle/>
                    <a:p>
                      <a:r>
                        <a:rPr lang="ru-RU" sz="10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Спартакиада педагогических работников Бурлинского района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Март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Малышко Н.В., </a:t>
                      </a:r>
                      <a:r>
                        <a:rPr lang="ru-RU" sz="1000" dirty="0" err="1"/>
                        <a:t>Ступко</a:t>
                      </a:r>
                      <a:r>
                        <a:rPr lang="ru-RU" sz="1000" dirty="0"/>
                        <a:t> Д.А.</a:t>
                      </a:r>
                    </a:p>
                    <a:p>
                      <a:r>
                        <a:rPr lang="ru-RU" sz="1000" dirty="0"/>
                        <a:t>Руководители 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524176"/>
                  </a:ext>
                </a:extLst>
              </a:tr>
              <a:tr h="411022">
                <a:tc>
                  <a:txBody>
                    <a:bodyPr/>
                    <a:lstStyle/>
                    <a:p>
                      <a:r>
                        <a:rPr lang="ru-RU" sz="10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Муниципальный этап конкурса на соискание премии Губернатора Алтайского края им. С.П. Титова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Декабрь 2023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/>
                        <a:t>Бакушева</a:t>
                      </a:r>
                      <a:r>
                        <a:rPr lang="ru-RU" sz="1000" dirty="0"/>
                        <a:t> И.С.</a:t>
                      </a:r>
                    </a:p>
                    <a:p>
                      <a:r>
                        <a:rPr lang="ru-RU" sz="1000" dirty="0" err="1"/>
                        <a:t>Лаврушенко</a:t>
                      </a:r>
                      <a:r>
                        <a:rPr lang="ru-RU" sz="1000" dirty="0"/>
                        <a:t> Ю.А.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21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8407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DF327D-EECE-48C1-B79B-4B5497D16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 большой вклад в развитие системы образования в 2022 - 2023 учебном году: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AC95D3-4E8F-4129-9515-7AB442DBC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- 1 педагогический работник был награжден Знаком отличия «Почетный работник сферы образования» Р.Ф.;</a:t>
            </a:r>
          </a:p>
          <a:p>
            <a:r>
              <a:rPr lang="ru-RU" dirty="0"/>
              <a:t>- 1 педагогический работник был награжден Почетной грамотой Министерства просвещения Р.Ф.;</a:t>
            </a:r>
          </a:p>
          <a:p>
            <a:r>
              <a:rPr lang="ru-RU" dirty="0"/>
              <a:t>- 2 педагогических работника получили Благодарность Министерства образования и науки Алтайского края;</a:t>
            </a:r>
          </a:p>
          <a:p>
            <a:r>
              <a:rPr lang="ru-RU" dirty="0"/>
              <a:t>- 4 педагогических работника были награждены Почетной грамотой Администрации Бурлинского района Алтайского края;</a:t>
            </a:r>
          </a:p>
          <a:p>
            <a:r>
              <a:rPr lang="ru-RU" dirty="0"/>
              <a:t>- 29 человек получили Почетные грамоты комитета по образованию Администрации района.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734418-FE36-4579-B370-566310AB1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8791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094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районе действует система мер поддержки педагогов: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	Выплата краевого единовременного пособия выпускникам вузов, приступившим к работе в малокомплектных сельских школах – 300 тыс. рублей и выпускникам СПО – 200 тыс. рублей. </a:t>
            </a:r>
          </a:p>
          <a:p>
            <a:r>
              <a:rPr lang="ru-RU" dirty="0"/>
              <a:t>2.	Выплаты муниципальных подъемных – 15 тыс. рублей. </a:t>
            </a:r>
          </a:p>
          <a:p>
            <a:r>
              <a:rPr lang="ru-RU" dirty="0"/>
              <a:t>3.	Выплата ежемесячной надбавки к заработной плате в первые три года работы выпускникам вызов и </a:t>
            </a:r>
            <a:r>
              <a:rPr lang="ru-RU" dirty="0" err="1"/>
              <a:t>сузов</a:t>
            </a:r>
            <a:r>
              <a:rPr lang="ru-RU" dirty="0"/>
              <a:t> – 30% первый год, 20% - второй год и 10% третий год работы. </a:t>
            </a:r>
          </a:p>
          <a:p>
            <a:r>
              <a:rPr lang="ru-RU" dirty="0"/>
              <a:t>4.	Ежегодная организация лечения в санаторно-курортных учреждениях, расположенных на территории Алтайского края в размере квоты (два педагога в год). 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D13519-D962-4769-A976-4598E71F3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8007" y="5694347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4728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7153" y="132523"/>
            <a:ext cx="3594847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1E36942-BDC9-4B81-96C4-5C2553C73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228164"/>
            <a:ext cx="2246779" cy="513985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B5EE48-9622-4368-8AB8-C9D2D1DE0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8791" y="5737572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317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7506" y="132523"/>
            <a:ext cx="3684494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5A1CC3-08B3-4369-93D4-682FEF8CECFA}"/>
              </a:ext>
            </a:extLst>
          </p:cNvPr>
          <p:cNvSpPr txBox="1"/>
          <p:nvPr/>
        </p:nvSpPr>
        <p:spPr>
          <a:xfrm>
            <a:off x="2277035" y="1631577"/>
            <a:ext cx="8915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-Всемирный день Земли,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субботники  по благоустройству территории школы,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благоустройство Мемориалов  Славы,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дни здоровья,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месячник «</a:t>
            </a:r>
            <a:r>
              <a:rPr lang="ru-RU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Внимание, дети!»,</a:t>
            </a:r>
          </a:p>
          <a:p>
            <a:pPr marL="342900" indent="-342900" algn="just">
              <a:buFontTx/>
              <a:buChar char="-"/>
            </a:pPr>
            <a:r>
              <a:rPr lang="ru-RU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декада борьбы с наркоманией и СПИД,</a:t>
            </a:r>
          </a:p>
          <a:p>
            <a:pPr marL="342900" indent="-342900" algn="just">
              <a:buFontTx/>
              <a:buChar char="-"/>
            </a:pPr>
            <a:r>
              <a:rPr lang="ru-RU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походы, экскурсии,</a:t>
            </a:r>
          </a:p>
          <a:p>
            <a:pPr marL="342900" indent="-342900" algn="just">
              <a:buFontTx/>
              <a:buChar char="-"/>
            </a:pPr>
            <a:r>
              <a:rPr lang="ru-RU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классные часы о красоте родной природы, взаимодействии человека и окружающей среды.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AB41C2B-F192-4634-8297-66DB9427D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8007" y="5646391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0788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2553" y="132523"/>
            <a:ext cx="3799447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9DEFEE-E2E4-407A-AE13-8DC1FBABF57F}"/>
              </a:ext>
            </a:extLst>
          </p:cNvPr>
          <p:cNvSpPr txBox="1"/>
          <p:nvPr/>
        </p:nvSpPr>
        <p:spPr>
          <a:xfrm>
            <a:off x="2985247" y="1990164"/>
            <a:ext cx="54073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Привычки хорошие и плохие, </a:t>
            </a:r>
            <a:endParaRPr lang="ru-RU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Символы русского государства, </a:t>
            </a:r>
            <a:endParaRPr lang="ru-RU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Конституция. Право. Законы, </a:t>
            </a:r>
            <a:endParaRPr lang="ru-RU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значит быть гражданином России?</a:t>
            </a:r>
            <a:endParaRPr lang="ru-RU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Причины и профилактика правонарушений несовершеннолетних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6B3EC0-2CC4-4C58-90A1-0D730AC3F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359" y="5646391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083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1647" y="132523"/>
            <a:ext cx="3720353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3FD79F-0714-4A6E-B2C8-6B1C8F4BB8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552" y="815787"/>
            <a:ext cx="7720851" cy="5666676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91A5AC-C2AE-4384-8DE5-8ECE417F3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007" y="5646391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8385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2329" y="132523"/>
            <a:ext cx="3639671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D5E722-C9A6-41F3-8631-4E0675CA93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610" y="1281254"/>
            <a:ext cx="7191282" cy="5333534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BCAD115-ACC3-4813-B3D3-C9D77C75C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007" y="5723462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264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1294" y="113382"/>
            <a:ext cx="3630706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D7B5B9-C6D0-4FB7-85FF-109D43636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46777"/>
            <a:ext cx="3762312" cy="5833607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32A277A-5179-4D20-B22C-E6C219DB3D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070" y="946777"/>
            <a:ext cx="4010605" cy="5833607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9BB543-2669-4C16-AF54-CD72C668C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8791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45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Дошкольное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8094" y="1192306"/>
            <a:ext cx="9496518" cy="4718916"/>
          </a:xfrm>
        </p:spPr>
        <p:txBody>
          <a:bodyPr/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Численность детей, охваченных услугами дошкольного образования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257  человек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них численность детей в возрасте от 2 мес. до 3 лет- 31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возрасте от 3 до 7 лет- 201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старше 7 лет-25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Количество детей, поступивших в школу из ДОУ в 2022 г.-67 человек.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Детей-инвалидов и детей с ОВЗ дошкольного возраста -5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них 2 в форме семейного образования.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Охват дошкольным образованием составил 72 % от общей численности детей в возрасте от 1 до 7 лет.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первое сентября 2023 года программы дошкольного образования будут осваивать 244 воспитанника.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4F37E8-A292-42E4-B2B8-ECCEF1645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7648" y="5370447"/>
            <a:ext cx="1664352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619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4400" y="132523"/>
            <a:ext cx="3657600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863E4F-7276-46AB-93A7-67B75ABA9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62" y="1652339"/>
            <a:ext cx="9145276" cy="355332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F07A7D7-5C49-4B92-900C-1EDEBC2B1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007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637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2682" y="132523"/>
            <a:ext cx="3729318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F00218-0599-4A3D-A7D6-62D3C956C3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63" y="1390110"/>
            <a:ext cx="6571129" cy="4928347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2166BF-A7F8-4936-9479-47DACEB3F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007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3869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1976" y="132523"/>
            <a:ext cx="3550024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F140692-B44C-4921-A741-76AAECACD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1030648"/>
            <a:ext cx="7593105" cy="5694829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FBBA7A-653D-4328-AB1B-81572A54E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007" y="5778807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1001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3718" y="132523"/>
            <a:ext cx="3738282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7B6B69-5C46-4CB6-9F18-7D5962A98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012" y="1196789"/>
            <a:ext cx="7117976" cy="5338482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C38546-4326-4382-BDA1-2062E5DFE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8791" y="5768947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4570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6118" y="132523"/>
            <a:ext cx="3585882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8DA50F-EA3C-4AFC-AD8E-1161C6818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432" y="1512293"/>
            <a:ext cx="2705349" cy="5020235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70B6B66-B216-405C-AF46-E3A82EFC0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765" y="1512293"/>
            <a:ext cx="6403662" cy="5020235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5A6703-3FAC-4814-84A9-4FB379E822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8791" y="5682332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5614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047" y="132523"/>
            <a:ext cx="3567953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E168609-B5A2-4354-AAB5-B20490A1C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282" y="1283898"/>
            <a:ext cx="7068950" cy="5296196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9A30A6-7BFA-40D5-8042-B9F8BA864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007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071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1294" y="132523"/>
            <a:ext cx="3630706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2C4809-EEB8-47B5-AC27-D792ECF7A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433" y="946778"/>
            <a:ext cx="7503459" cy="5627594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76FC80-02B3-407C-B02A-2CA801F22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8791" y="570325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4693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5082" y="132523"/>
            <a:ext cx="3576918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0F24BC-83C4-467E-B012-6203F66FB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870" y="946778"/>
            <a:ext cx="7808259" cy="5107903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81EF18-DF46-435C-8B02-5881FF866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007" y="5646391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6792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762569-E6F6-4599-8E51-4654FD90AD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331" y="132523"/>
            <a:ext cx="5513293" cy="3671047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9576" y="132523"/>
            <a:ext cx="3702424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9DBB944-5BF6-4727-B7E0-082ACEDCFC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4" y="2922495"/>
            <a:ext cx="4828335" cy="3609970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E081017-27AC-4875-B819-E5B2080874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548" y="2627584"/>
            <a:ext cx="3939615" cy="4199791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8C8CD63-38E2-4C1E-B17D-8AC3BBEA1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24946" y="5748289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080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6353" y="792141"/>
            <a:ext cx="89289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Таблица</a:t>
            </a:r>
            <a:endParaRPr lang="ru-RU" altLang="ru-RU" sz="2000" dirty="0">
              <a:solidFill>
                <a:srgbClr val="0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спортивных достижений обучающихся МБУ ДО «</a:t>
            </a:r>
            <a:r>
              <a:rPr lang="ru-RU" altLang="ru-RU" sz="2000" b="1" dirty="0" err="1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Бурлинский</a:t>
            </a:r>
            <a:r>
              <a:rPr lang="ru-RU" altLang="ru-RU" sz="2000" b="1" dirty="0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 ЦДО» в 2022-2023 учебном году</a:t>
            </a:r>
            <a:endParaRPr lang="ru-RU" altLang="ru-RU" sz="2000" dirty="0">
              <a:solidFill>
                <a:srgbClr val="0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857000"/>
              </p:ext>
            </p:extLst>
          </p:nvPr>
        </p:nvGraphicFramePr>
        <p:xfrm>
          <a:off x="1560368" y="1879523"/>
          <a:ext cx="8784977" cy="455909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489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№ п/п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Мероприятие / уровень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Место проведения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Результат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43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                                                                </a:t>
                      </a:r>
                      <a:r>
                        <a:rPr kumimoji="0" lang="ru-RU" alt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ФУТБОЛ</a:t>
                      </a: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14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муниципальный уровень</a:t>
                      </a:r>
                      <a:endParaRPr kumimoji="0" lang="ru-RU" altLang="ru-RU" sz="1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482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Турнир по мини-футболу «Золотая осень» (юноши 2010 г.р.)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с. Бурла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место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9586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зональный уровень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2482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Всероссийский фестиваль по дворовому футболу </a:t>
                      </a: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(юноши 2008 г.р.)</a:t>
                      </a: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с. Николаевка ННР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место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990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Межрайонный турнир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по мини-футболу на призы Деда Мороза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(юноши 2010 г.р.)</a:t>
                      </a: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с. Бурла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место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5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Зональное первенство «Мини-футбол в школу»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с. </a:t>
                      </a:r>
                      <a:r>
                        <a:rPr kumimoji="0" lang="ru-RU" altLang="ru-RU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Подсосново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2482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Зональное первенство Алтайского края по мини-футболу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(юноши 2005-2006 г.р.)</a:t>
                      </a: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с. Завьялово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место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9586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региональный уровень</a:t>
                      </a:r>
                      <a:endParaRPr kumimoji="0" lang="ru-RU" alt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8124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Межрегиональный турнир памяти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Дайрабаева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Асхата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с. Бурла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 место</a:t>
                      </a: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Arial"/>
                        </a:rPr>
                        <a:t>Первенство Алтайского края по мини-футболу (юноши 2005-2006 г.р.) 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г. Рубцовск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 место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6725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Краевой турнир по футболу «Кубок Первоцелинников» (юноши 2007-2008 г.р.)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с. Ключи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место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4E362E-22D4-44DD-BBEC-1FE16029B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8218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06606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Дошкольное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8094" y="1192306"/>
            <a:ext cx="9496518" cy="5100918"/>
          </a:xfrm>
        </p:spPr>
        <p:txBody>
          <a:bodyPr/>
          <a:lstStyle/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 педагогических и руководящих работников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них с высшим профессиональным образованием 8 чел.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 средним профессиональным 19 чел.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Квалификационный уровень (первая и высшая квалификационная категория) дошкольных педагогических работников составляет 93,3 %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человек имеет высшую квалификационную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категорию (18,6%)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первую – 18 (27,2%)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 педагога – соответствие занимаемой должности.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56D2F4-BE99-4C8D-A5DE-D819F12E7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7648" y="5370447"/>
            <a:ext cx="1664352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0063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dt_b\Desktop\Авг. конференция 2023\фото\lpIc1-wyMP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5" t="9173" b="14978"/>
          <a:stretch/>
        </p:blipFill>
        <p:spPr bwMode="auto">
          <a:xfrm>
            <a:off x="508960" y="482866"/>
            <a:ext cx="5472209" cy="3347780"/>
          </a:xfrm>
          <a:prstGeom prst="rect">
            <a:avLst/>
          </a:prstGeom>
          <a:noFill/>
          <a:effectLst>
            <a:glow rad="101600">
              <a:schemeClr val="accent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dt_b\Desktop\Авг. конференция 2023\фото\AZqQ0ZkZNg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045" y="748774"/>
            <a:ext cx="4703168" cy="3527376"/>
          </a:xfrm>
          <a:prstGeom prst="rect">
            <a:avLst/>
          </a:prstGeom>
          <a:noFill/>
          <a:effectLst>
            <a:glow rad="101600">
              <a:schemeClr val="accent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dt_b\Desktop\Авг. конференция 2023\фото\oCYPrvMfNl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39" y="3830646"/>
            <a:ext cx="1914745" cy="2552993"/>
          </a:xfrm>
          <a:prstGeom prst="rect">
            <a:avLst/>
          </a:prstGeom>
          <a:noFill/>
          <a:effectLst>
            <a:glow rad="101600">
              <a:schemeClr val="accent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0" r="3291"/>
          <a:stretch/>
        </p:blipFill>
        <p:spPr bwMode="auto">
          <a:xfrm>
            <a:off x="7328798" y="4276150"/>
            <a:ext cx="1674070" cy="240711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661" y="4276150"/>
            <a:ext cx="1686700" cy="2325703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cdt_b\Desktop\Грамоты, Дипломы\22-23\футбол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408" y="3177989"/>
            <a:ext cx="1789343" cy="2450922"/>
          </a:xfrm>
          <a:prstGeom prst="rect">
            <a:avLst/>
          </a:prstGeom>
          <a:noFill/>
          <a:effectLst>
            <a:glow rad="101600">
              <a:schemeClr val="accent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716E30B-A1EB-40D1-901B-7EDC957A2A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78791" y="5756503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47143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7568" y="404665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Таблица</a:t>
            </a:r>
            <a:endParaRPr lang="ru-RU" altLang="ru-R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спортивных достижений обучающихся МБУ ДО «</a:t>
            </a:r>
            <a:r>
              <a:rPr lang="ru-RU" altLang="ru-RU" sz="2000" b="1" dirty="0" err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Бурлинский</a:t>
            </a:r>
            <a:r>
              <a:rPr lang="ru-RU" altLang="ru-RU" sz="20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ЦДО» в 2022-2023 учебном году</a:t>
            </a:r>
            <a:endParaRPr lang="ru-RU" altLang="ru-R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75521" y="1420327"/>
          <a:ext cx="8784977" cy="509114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2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489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№ п/п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Мероприятие / уровень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Место проведения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Результат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43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                                                                </a:t>
                      </a:r>
                      <a:r>
                        <a:rPr kumimoji="0" lang="ru-RU" alt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БАСКЕТБОЛ</a:t>
                      </a: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14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муниципальный уровень</a:t>
                      </a:r>
                      <a:endParaRPr kumimoji="0" lang="ru-RU" altLang="ru-RU" sz="1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КЭС-БАСКЕТ</a:t>
                      </a: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с.Бурла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 место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Турнир на призы Деда Мороза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с.Бурла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 место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74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Кубок Победы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с.Бурла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586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зональный уровень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2482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Фестиваль баскетбола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с.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+mn-lt"/>
                        </a:rPr>
                        <a:t>Гришковка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+mn-lt"/>
                        </a:rPr>
                        <a:t> ННР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место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6725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Межрайонный турнир по баскетболу 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(девушки 2012 г.р. и моложе)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с. </a:t>
                      </a:r>
                      <a:r>
                        <a:rPr kumimoji="0" lang="ru-RU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Гришковка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ННР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место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0006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Межрайонный турнир по баскетболу "Зима - 2023" (девушки 2007 г.р.)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с. Бурла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место</a:t>
                      </a: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58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Arial"/>
                        </a:rPr>
                        <a:t>Межрайонный турнир по баскетболу 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(девушки 2012 г.р.)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р.п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Благовещенка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Arial"/>
                        </a:rPr>
                        <a:t>Межрайонный турнир по баскетболу, посвящённый Дню космонавтики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с. Бурла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1/2 место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Зональные соревнования на краевую олимпиаду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р.п</a:t>
                      </a: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. Благовещенка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9586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региональный уровень</a:t>
                      </a:r>
                      <a:endParaRPr kumimoji="0" lang="ru-RU" alt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3642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43-я летняя олимпиада сельских спортсменов Алтайского края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с. Родино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 место</a:t>
                      </a:r>
                      <a:endParaRPr kumimoji="0" lang="ru-RU" alt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4670FA-BB85-4D56-8398-E6E694A50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8791" y="5778914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134995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dt_b\Desktop\Авг. конференция 2023\фото\29V2zKoZ3g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" t="13258" r="454" b="15341"/>
          <a:stretch/>
        </p:blipFill>
        <p:spPr bwMode="auto">
          <a:xfrm>
            <a:off x="1524000" y="332657"/>
            <a:ext cx="5040560" cy="282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19.userapi.com/impg/02fBslFOFAjgsJEe-vFjW9x3XAmP3JwHglr65w/y-TqnXw84mY.jpg?size=1280x881&amp;quality=95&amp;sign=e78c1d355bbd09beb4d5baac2e142ef6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7" t="12372" r="26314" b="14711"/>
          <a:stretch/>
        </p:blipFill>
        <p:spPr bwMode="auto">
          <a:xfrm>
            <a:off x="7680177" y="3933056"/>
            <a:ext cx="2281561" cy="2201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sun9-58.userapi.com/impg/H68y7XJUWDugM3pVBqG8xhv0rYerS369osDLvQ/Z47_H0z1ARU.jpg?size=807x605&amp;quality=95&amp;sign=b19a1d2cc19b6b1f46dcd2f9f8b7c6de&amp;c_uniq_tag=jvbFC8DMG9iOffIpDqOy2oxHsc9KZg1WZlJHfWml0Hg&amp;type=albu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" t="35653"/>
          <a:stretch/>
        </p:blipFill>
        <p:spPr bwMode="auto">
          <a:xfrm>
            <a:off x="1631471" y="3573016"/>
            <a:ext cx="5359926" cy="267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dt_b\Desktop\Авг. конференция 2023\фото\K188qDY7x88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4" t="31181" r="14712" b="18492"/>
          <a:stretch/>
        </p:blipFill>
        <p:spPr bwMode="auto">
          <a:xfrm>
            <a:off x="6672065" y="188640"/>
            <a:ext cx="3868733" cy="361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8F5B7F5-7F10-427E-A82A-DF11650809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78791" y="5713466"/>
            <a:ext cx="1213209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290952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3592" y="404665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Таблица</a:t>
            </a:r>
            <a:endParaRPr lang="ru-RU" altLang="ru-R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творческих достижений обучающихся МБУ ДО «</a:t>
            </a:r>
            <a:r>
              <a:rPr lang="ru-RU" altLang="ru-RU" sz="2000" b="1" dirty="0" err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Бурлинский</a:t>
            </a:r>
            <a:r>
              <a:rPr lang="ru-RU" altLang="ru-RU" sz="20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ЦДО» в 2022-2023 учебном году</a:t>
            </a:r>
            <a:endParaRPr lang="ru-RU" altLang="ru-RU" sz="20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495600" y="1484784"/>
          <a:ext cx="7344816" cy="4844561"/>
        </p:xfrm>
        <a:graphic>
          <a:graphicData uri="http://schemas.openxmlformats.org/drawingml/2006/table">
            <a:tbl>
              <a:tblPr firstRow="1">
                <a:tableStyleId>{616DA210-FB5B-4158-B5E0-FEB733F419BA}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6203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№ п/п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Конкурсы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Диплом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37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муниципальный уровень</a:t>
                      </a:r>
                      <a:endParaRPr kumimoji="0" lang="ru-RU" altLang="ru-RU" sz="1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581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«От идеи до проектов»</a:t>
                      </a: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 место - 3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«Технический вернисаж»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 место - 1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«Техника вокруг нас»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1 место - 1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«Рождественская звезда»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Победитель - 2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 место - 1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7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«</a:t>
                      </a: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Сибириада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Победитель - 2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60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«Такие разные куклы»</a:t>
                      </a: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1 место - 1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663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окружной уровень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6495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«Рождественская звезда»</a:t>
                      </a: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Победитель - 3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6495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kumimoji="0" lang="ru-RU" altLang="ru-RU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Сибириада</a:t>
                      </a:r>
                      <a:r>
                        <a:rPr kumimoji="0" lang="ru-RU" alt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Победитель - 2</a:t>
                      </a:r>
                    </a:p>
                  </a:txBody>
                  <a:tcPr marL="55751" marR="55751" marT="0" marB="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3770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региональный уровень</a:t>
                      </a:r>
                      <a:endParaRPr kumimoji="0" lang="ru-RU" alt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1641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«Рождественская звезда»</a:t>
                      </a: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1 место - 2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8196"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6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4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2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 algn="l" defTabSz="457200" rtl="0" eaLnBrk="1" latinLnBrk="0" hangingPunct="1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algn="l" defTabSz="457200" rtl="0" eaLnBrk="0" fontAlgn="base" latinLnBrk="0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itchFamily="18" charset="2"/>
                        <a:defRPr sz="1000" kern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kumimoji="0" lang="ru-RU" altLang="ru-RU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Сибириада</a:t>
                      </a:r>
                      <a:r>
                        <a:rPr kumimoji="0" lang="ru-RU" alt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55751" marR="5575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1 место - 1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2 место - 1</a:t>
                      </a:r>
                    </a:p>
                  </a:txBody>
                  <a:tcPr marL="55751" marR="55751" marT="0" marB="0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3904515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Users\cdt_b\Desktop\Авг. конференция 2023\фото\16699549639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897" y="113978"/>
            <a:ext cx="2772797" cy="31071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cdt_b\Desktop\Авг. конференция 2023\фото\IMG_20221205_11572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" t="6726" r="7560" b="12870"/>
          <a:stretch/>
        </p:blipFill>
        <p:spPr bwMode="auto">
          <a:xfrm>
            <a:off x="4598693" y="150975"/>
            <a:ext cx="3460842" cy="30890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cdt_b\Desktop\фото\фото Рожд.звезда 2022\16699549636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" t="3383" r="1790" b="22766"/>
          <a:stretch/>
        </p:blipFill>
        <p:spPr bwMode="auto">
          <a:xfrm>
            <a:off x="4367808" y="3631076"/>
            <a:ext cx="3600400" cy="260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Елена\Desktop\фотки\работы детей\Ключница Домик в деревне,Чиванова Алиса 9лет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8" t="1037" r="2452" b="23656"/>
          <a:stretch/>
        </p:blipFill>
        <p:spPr bwMode="auto">
          <a:xfrm>
            <a:off x="8073354" y="150975"/>
            <a:ext cx="2486632" cy="311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Desktop\Сибириад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3" y="3192288"/>
            <a:ext cx="2376264" cy="329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Desktop\Сибириада - копия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873" y="3631811"/>
            <a:ext cx="255270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492522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3\Desktop\Августовское совещание\Колла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1294" y="132523"/>
            <a:ext cx="3630706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B1C198C-40A8-459A-8984-9DE92D354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144" y="1544450"/>
            <a:ext cx="5935712" cy="503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2505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Admin3\Desktop\Августовское совещание\IMG_20230327_1243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068" y="1981199"/>
            <a:ext cx="5702932" cy="4202206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F3B5EF-B07A-45FF-ABD3-9CE05A77A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1198"/>
            <a:ext cx="5602941" cy="4202206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3012" y="84107"/>
            <a:ext cx="3558988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FA21E61-696D-42E2-BF92-43B87D8F8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21" y="1568822"/>
            <a:ext cx="7532675" cy="35365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2E5FC5-9A19-4FE6-BACB-033AC6FA56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082" y="2899169"/>
            <a:ext cx="6373567" cy="368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9903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7892" y="132523"/>
            <a:ext cx="2334108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6BC999-F9E4-42E5-B8E6-FE6BA0B4B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894" y="2133600"/>
            <a:ext cx="4927600" cy="32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92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Дошкольное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847" y="1192305"/>
            <a:ext cx="10195765" cy="5342965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Международный конкурс «Литературное творчество»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всероссийский форум  «Дошкольное воспитание. Новые ориентиры.» 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всероссийской олимпиады «Особенности работы с детьми 6-7 лет в детском саду»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всероссийский  конкурс «Педагогическая кладовая»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Всероссийский фестиваль «Правила дорожного движении –закон»</a:t>
            </a:r>
            <a:endParaRPr lang="ru-RU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Муниципальный конкурс «Педагог будущего» 2023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69DD48-695E-433C-9ABE-937FC5465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354" y="5370447"/>
            <a:ext cx="1664352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0047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7153" y="132523"/>
            <a:ext cx="3594847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DD31263-8356-48F9-93A7-3C85F4CAA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15" y="1586752"/>
            <a:ext cx="3508539" cy="469544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81B7D0-61FD-48D9-932E-EC81D94368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033" y="1586752"/>
            <a:ext cx="2949388" cy="497320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487FE57-B4A0-4D91-A260-5277B1DAAE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132523"/>
            <a:ext cx="3396548" cy="469544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CB89E48-127B-4564-B1BD-C615BEBE0C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648" y="2480244"/>
            <a:ext cx="2965194" cy="429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6956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6824" y="132523"/>
            <a:ext cx="3765176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F6E7EB5-F62C-4D86-9177-054387FAE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88" y="1685364"/>
            <a:ext cx="5844988" cy="438374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FDB669-482F-4B33-81DD-26A8172DA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262" y="1515034"/>
            <a:ext cx="3549862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8355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5106" y="132523"/>
            <a:ext cx="3836894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 воспитательной работы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862AB7-CE39-4495-BAF1-B40E5BA69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153" y="761706"/>
            <a:ext cx="7951694" cy="596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8548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9506" y="132523"/>
            <a:ext cx="2922494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Опека и попечительство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F66504-12AA-498F-AEA5-41A8B980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37 детей – 6 детей воспитываются в приемной семье</a:t>
            </a: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31 несовершеннолетних находятся под опекой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088499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15F1B-EFE7-4C5E-BC11-8D9D298A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9506" y="132523"/>
            <a:ext cx="2922494" cy="37106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Опека и попечительство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AEFDCE5-DC9E-4D10-95F3-374F70F361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752735"/>
              </p:ext>
            </p:extLst>
          </p:nvPr>
        </p:nvGraphicFramePr>
        <p:xfrm>
          <a:off x="1739154" y="2653554"/>
          <a:ext cx="9789458" cy="1257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5655">
                  <a:extLst>
                    <a:ext uri="{9D8B030D-6E8A-4147-A177-3AD203B41FA5}">
                      <a16:colId xmlns:a16="http://schemas.microsoft.com/office/drawing/2014/main" val="685971347"/>
                    </a:ext>
                  </a:extLst>
                </a:gridCol>
                <a:gridCol w="1485348">
                  <a:extLst>
                    <a:ext uri="{9D8B030D-6E8A-4147-A177-3AD203B41FA5}">
                      <a16:colId xmlns:a16="http://schemas.microsoft.com/office/drawing/2014/main" val="1163902057"/>
                    </a:ext>
                  </a:extLst>
                </a:gridCol>
                <a:gridCol w="1486397">
                  <a:extLst>
                    <a:ext uri="{9D8B030D-6E8A-4147-A177-3AD203B41FA5}">
                      <a16:colId xmlns:a16="http://schemas.microsoft.com/office/drawing/2014/main" val="1228980200"/>
                    </a:ext>
                  </a:extLst>
                </a:gridCol>
                <a:gridCol w="1634197">
                  <a:extLst>
                    <a:ext uri="{9D8B030D-6E8A-4147-A177-3AD203B41FA5}">
                      <a16:colId xmlns:a16="http://schemas.microsoft.com/office/drawing/2014/main" val="4057484237"/>
                    </a:ext>
                  </a:extLst>
                </a:gridCol>
                <a:gridCol w="1776756">
                  <a:extLst>
                    <a:ext uri="{9D8B030D-6E8A-4147-A177-3AD203B41FA5}">
                      <a16:colId xmlns:a16="http://schemas.microsoft.com/office/drawing/2014/main" val="1804901698"/>
                    </a:ext>
                  </a:extLst>
                </a:gridCol>
                <a:gridCol w="2371105">
                  <a:extLst>
                    <a:ext uri="{9D8B030D-6E8A-4147-A177-3AD203B41FA5}">
                      <a16:colId xmlns:a16="http://schemas.microsoft.com/office/drawing/2014/main" val="645596197"/>
                    </a:ext>
                  </a:extLst>
                </a:gridCol>
              </a:tblGrid>
              <a:tr h="824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Всего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От 0 до 3  </a:t>
                      </a:r>
                      <a:endParaRPr lang="ru-RU" sz="1100" kern="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    лет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От 4 до 7</a:t>
                      </a:r>
                      <a:endParaRPr lang="ru-RU" sz="1100" kern="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      лет 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От 8 до 12</a:t>
                      </a:r>
                      <a:endParaRPr lang="ru-RU" sz="1100" kern="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     лет         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От 13 до 18 </a:t>
                      </a:r>
                      <a:endParaRPr lang="ru-RU" sz="1100" kern="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        лет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Имеющие инвалидность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9197327"/>
                  </a:ext>
                </a:extLst>
              </a:tr>
              <a:tr h="432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  37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       </a:t>
                      </a:r>
                      <a:r>
                        <a:rPr lang="en-US" sz="1400" kern="100">
                          <a:effectLst/>
                        </a:rPr>
                        <a:t>3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00">
                          <a:effectLst/>
                        </a:rPr>
                        <a:t>     </a:t>
                      </a:r>
                      <a:r>
                        <a:rPr lang="en-US" sz="1400" kern="100">
                          <a:effectLst/>
                        </a:rPr>
                        <a:t>8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kern="100">
                          <a:effectLst/>
                        </a:rPr>
                        <a:t>       12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kern="100">
                          <a:effectLst/>
                        </a:rPr>
                        <a:t>         14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kern="100" dirty="0">
                          <a:effectLst/>
                        </a:rPr>
                        <a:t>         4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939479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8933621-AF87-4E2F-8558-BC6F574D3DA5}"/>
              </a:ext>
            </a:extLst>
          </p:cNvPr>
          <p:cNvSpPr txBox="1"/>
          <p:nvPr/>
        </p:nvSpPr>
        <p:spPr>
          <a:xfrm>
            <a:off x="1739154" y="4572000"/>
            <a:ext cx="9789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Выплаты на содержание одного ребенка в семье опекуна 16716,25 рублей в месяц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1389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EA34B9B6-AA16-414B-85DA-9A38375D30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38987"/>
          </a:xfrm>
        </p:spPr>
      </p:pic>
    </p:spTree>
    <p:extLst>
      <p:ext uri="{BB962C8B-B14F-4D97-AF65-F5344CB8AC3E}">
        <p14:creationId xmlns:p14="http://schemas.microsoft.com/office/powerpoint/2010/main" val="1951875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Дошкольное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9176" y="1192306"/>
            <a:ext cx="10025436" cy="4718916"/>
          </a:xfrm>
        </p:spPr>
        <p:txBody>
          <a:bodyPr>
            <a:normAutofit fontScale="92500"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педагогические гостиные, 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акциях и субботниках,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проектная деятельность,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выставки творческих работ детей и совместных с родителями работ. 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проекты: «Огород на окне», «В мире сказок», «Моя семья», «Наши добрые сказки», «Посылка солдату», «Подарок деду» и др.   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5963BA-341D-468E-8CFF-011F25162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7382" y="5486400"/>
            <a:ext cx="1534618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390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Дошкольное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CB816-B735-4372-B9C3-5C412E858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4682" y="1192307"/>
            <a:ext cx="9368118" cy="4580964"/>
          </a:xfrm>
        </p:spPr>
        <p:txBody>
          <a:bodyPr>
            <a:no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Талантливые дети России 2023» «Ура! Победа!»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«Победы священные страницы»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«Я помню, я горжусь»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Инфоурок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 «Старт»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Умняшкино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«Я люблю свою страну»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«Интеллект»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«Ракета 2023 к взлёту готова»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акции «Своих не бросаем»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благотворительный концерт «Своих не бросаем» и т.д.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A56A01-323E-4F9B-9D5D-00708EEBC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7648" y="5370447"/>
            <a:ext cx="1664352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28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3FDD6-4788-47F0-93E5-FFA5F2D6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929" y="170329"/>
            <a:ext cx="6840071" cy="59167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Дошкольное образование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E174F96-B542-4E25-9BE6-CBA9765B5B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92" y="2070755"/>
            <a:ext cx="3550789" cy="4719637"/>
          </a:xfr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24B40F-F12E-4925-BD52-691B651016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715" y="959221"/>
            <a:ext cx="3426227" cy="4554071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DB6CC89-EFF7-4718-9AC1-B8DCA92F62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789" y="3658727"/>
            <a:ext cx="4397676" cy="3298257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4BD4345-5A0E-4838-9046-6E7204AF29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372" y="1132538"/>
            <a:ext cx="3285565" cy="4380754"/>
          </a:xfrm>
          <a:prstGeom prst="rect">
            <a:avLst/>
          </a:prstGeom>
          <a:effectLst>
            <a:glow rad="101600">
              <a:schemeClr val="accent1"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62453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1676</TotalTime>
  <Words>3126</Words>
  <Application>Microsoft Office PowerPoint</Application>
  <PresentationFormat>Широкоэкранный</PresentationFormat>
  <Paragraphs>597</Paragraphs>
  <Slides>65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73" baseType="lpstr">
      <vt:lpstr>Arial</vt:lpstr>
      <vt:lpstr>Bahnschrift SemiLight Condensed</vt:lpstr>
      <vt:lpstr>Calibri</vt:lpstr>
      <vt:lpstr>Century Gothic</vt:lpstr>
      <vt:lpstr>Times New Roman</vt:lpstr>
      <vt:lpstr>Trebuchet MS</vt:lpstr>
      <vt:lpstr>Wingdings 3</vt:lpstr>
      <vt:lpstr>Легкий дым</vt:lpstr>
      <vt:lpstr>«Развитие муниципальной системы образования в контексте основных стратегических ориентиров: достижения, проблемы, ориентиры»</vt:lpstr>
      <vt:lpstr>Презентация PowerPoint</vt:lpstr>
      <vt:lpstr>Дошкольное образование</vt:lpstr>
      <vt:lpstr>Дошкольное образование</vt:lpstr>
      <vt:lpstr>Дошкольное образование</vt:lpstr>
      <vt:lpstr>Дошкольное образование</vt:lpstr>
      <vt:lpstr>Дошкольное образование</vt:lpstr>
      <vt:lpstr>Дошкольное образование</vt:lpstr>
      <vt:lpstr>Дошкольное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Общее образование</vt:lpstr>
      <vt:lpstr>«Развитие муниципальной системы образования в контексте основных стратегических ориентиров: достижения, проблемы, ориентиры»</vt:lpstr>
      <vt:lpstr>Всего в районе 158 педагогических работника, 4 руководителей (директора школ, заведующие детскими садами) и 2 временно исполняющих (директор школы, директор ЦДО)</vt:lpstr>
      <vt:lpstr>Кадровый голод педагогических работников – это проблема возникающая перед нами из года в год.</vt:lpstr>
      <vt:lpstr>Профессиональное развитие педагогических работников </vt:lpstr>
      <vt:lpstr>План  мероприятий («дорожная карта»), посвященный повышению престижа учительской профессии и приуроченный к Году педагога и наставника</vt:lpstr>
      <vt:lpstr>За большой вклад в развитие системы образования в 2022 - 2023 учебном году:</vt:lpstr>
      <vt:lpstr>В районе действует система мер поддержки педагогов: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Сектор воспитательной работы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Сектор воспитательной работы </vt:lpstr>
      <vt:lpstr>Презентация PowerPoint</vt:lpstr>
      <vt:lpstr>Сектор воспитательной работы </vt:lpstr>
      <vt:lpstr>ВОСПИТАНИЕ </vt:lpstr>
      <vt:lpstr>Сектор воспитательной работы </vt:lpstr>
      <vt:lpstr>Сектор воспитательной работы </vt:lpstr>
      <vt:lpstr>Сектор воспитательной работы </vt:lpstr>
      <vt:lpstr>Опека и попечительство </vt:lpstr>
      <vt:lpstr>Опека и попечительство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Главными направлениями деятельности в сфере образования в 2022-2023 учебном  году стали дальнейшее совершенствование учебно-воспитательного процесса, введение ФГОС во все образовательные организации района, оплаты труда педагогов, укрепление материально-технической базы наряду с модернизацией  оборудования и средств обучения, внедрение инновационных технологий  для достижения главной цели –высокого уровня и качества образования, капитальный ремонт образовательных организаций.</dc:title>
  <dc:creator>Admin</dc:creator>
  <cp:lastModifiedBy>Igor Erko</cp:lastModifiedBy>
  <cp:revision>57</cp:revision>
  <dcterms:created xsi:type="dcterms:W3CDTF">2023-01-18T02:33:01Z</dcterms:created>
  <dcterms:modified xsi:type="dcterms:W3CDTF">2023-08-28T02:17:22Z</dcterms:modified>
</cp:coreProperties>
</file>