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80" r:id="rId4"/>
    <p:sldId id="257" r:id="rId5"/>
    <p:sldId id="262" r:id="rId6"/>
    <p:sldId id="263" r:id="rId7"/>
    <p:sldId id="264" r:id="rId8"/>
    <p:sldId id="265" r:id="rId9"/>
    <p:sldId id="267" r:id="rId10"/>
    <p:sldId id="281" r:id="rId11"/>
    <p:sldId id="282" r:id="rId12"/>
    <p:sldId id="283" r:id="rId13"/>
    <p:sldId id="284" r:id="rId14"/>
    <p:sldId id="268" r:id="rId15"/>
    <p:sldId id="269" r:id="rId16"/>
    <p:sldId id="274" r:id="rId17"/>
    <p:sldId id="276" r:id="rId18"/>
    <p:sldId id="277" r:id="rId19"/>
    <p:sldId id="278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6A32BB1-5928-4EB0-B646-72D9680B3106}" type="datetimeFigureOut">
              <a:rPr lang="ru-RU" smtClean="0"/>
              <a:t>21.08.2024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3B5DA5E-C7F7-4024-819C-020E9FB808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1zavuch.ru/#/document/99/1304344850/" TargetMode="External"/><Relationship Id="rId7" Type="http://schemas.openxmlformats.org/officeDocument/2006/relationships/hyperlink" Target="https://1zavuch.ru/#/document/99/1301798826/" TargetMode="External"/><Relationship Id="rId2" Type="http://schemas.openxmlformats.org/officeDocument/2006/relationships/hyperlink" Target="https://1zavuch.ru/#/document/99/90238961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1zavuch.ru/#/document/99/1301798824/" TargetMode="External"/><Relationship Id="rId5" Type="http://schemas.openxmlformats.org/officeDocument/2006/relationships/hyperlink" Target="https://1zavuch.ru/#/document/99/607175848/" TargetMode="External"/><Relationship Id="rId4" Type="http://schemas.openxmlformats.org/officeDocument/2006/relationships/hyperlink" Target="https://1zavuch.ru/#/document/99/607175842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916832"/>
            <a:ext cx="6172200" cy="22322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подходы к реализации трудового обучения. Введение учебного предмета Труд (технология)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509120"/>
            <a:ext cx="6172200" cy="1512168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Федорова Н.В.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Бурлинская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algn="r"/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2024г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76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содержании учебного предмета 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 (технология)»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«Производство и технологии»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уточнено содержание: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 трудовой деятельности человека. </a:t>
            </a:r>
          </a:p>
          <a:p>
            <a:pPr marL="0" indent="0"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Уточнены темы, связанные с изучением профессий: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профессии. Мир труда и профессий. Социальная значимость профессий. Инженерные профессии. Профессии, связанные с дизайном, их востребованность на рынке труда. Мир профессий. Профессия, квалификация и компетенции. Выбор профессии в зависимости от интересов и способностей человека. Профессиональное самоопределение. Предпринимательство и предприниматель.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Уточнены предметные результаты 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11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содержании учебного предмета 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 (технология)»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124744"/>
            <a:ext cx="8424936" cy="5001419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«Компьютерная графика. Черчение» 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«3D-моделирование, </a:t>
            </a:r>
            <a:r>
              <a:rPr 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прототипирование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макетирование» 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Уточнены темы, связанные с изучением профессий: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профессий. Профессии, связанные с черчением, проектированием с использованием САПР их востребованность на рынке труда. Профессии, связанные с 3D-печатью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800" b="1" i="1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Уточнены предметные результаты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92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содержании учебного предмета </a:t>
            </a:r>
            <a:b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 (технология)»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«Технологии обработки материалов и пищевых продуктов»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класс: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Разработано содержание тематического блока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«Технологии обработки текстильных материалов».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одежды. Плечевая и поясная одежда. Чертёж выкроек швейного изделия. Моделирование поясной и плечевой одежды. Выполнение технологических операций по раскрою и пошиву изделия, отделке изделия (по выбору обучающихся).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Оценка качества изготовления швейного изделия.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Мир профессий. Профессии, связанные с производством одежды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07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содержании учебного предмета </a:t>
            </a:r>
            <a:b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 (технология)»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124744"/>
            <a:ext cx="8229600" cy="5328592"/>
          </a:xfrm>
        </p:spPr>
        <p:txBody>
          <a:bodyPr>
            <a:noAutofit/>
          </a:bodyPr>
          <a:lstStyle/>
          <a:p>
            <a:r>
              <a:rPr lang="ru-RU" sz="21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«Робототехника» </a:t>
            </a:r>
          </a:p>
          <a:p>
            <a:pPr marL="0" indent="0">
              <a:buNone/>
            </a:pPr>
            <a:r>
              <a:rPr lang="ru-RU" sz="21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класс: </a:t>
            </a:r>
            <a:r>
              <a:rPr lang="ru-RU" sz="2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Разработано </a:t>
            </a:r>
            <a:r>
              <a:rPr lang="ru-RU" sz="2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(дополнительно) </a:t>
            </a:r>
            <a:r>
              <a:rPr lang="ru-RU" sz="2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</a:p>
          <a:p>
            <a:pPr marL="0" indent="0">
              <a:buNone/>
            </a:pP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беспилотных летательных аппаратов. Конструкция беспилотных летательных аппаратов. Правила безопасной эксплуатации аккумулятора. Воздушный винт, характеристика. Аэродинамика полёта. Органы управления. Управление беспилотными летательными аппаратами. Обеспечение безопасности при подготовке к полету, во время полета. </a:t>
            </a:r>
          </a:p>
          <a:p>
            <a:pPr marL="0" indent="0">
              <a:buNone/>
            </a:pPr>
            <a:r>
              <a:rPr lang="ru-RU" sz="2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класс: </a:t>
            </a:r>
          </a:p>
          <a:p>
            <a:pPr marL="0" indent="0">
              <a:buNone/>
            </a:pP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 моделирование автоматизированных и роботизированных систем. Управление групповым взаимодействием роботов (наземные роботы, беспилотные летательные аппараты).Управление роботами с использованием телеметрических систем. Мир профессий. Профессии в области робототехники</a:t>
            </a:r>
            <a:endParaRPr lang="ru-RU" sz="2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83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распределении часов по предмету «Труд (технология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58194324"/>
              </p:ext>
            </p:extLst>
          </p:nvPr>
        </p:nvGraphicFramePr>
        <p:xfrm>
          <a:off x="457200" y="1341438"/>
          <a:ext cx="8229600" cy="5029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ФРП ООО по предмету «Технология» </a:t>
                      </a:r>
                      <a:r>
                        <a:rPr lang="ru-RU" sz="2000" dirty="0" smtClean="0"/>
                        <a:t>2023 г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70C0"/>
                          </a:solidFill>
                        </a:rPr>
                        <a:t>ФРП ООО по предмету «Труд (технология)» 2024 г.</a:t>
                      </a:r>
                      <a:endParaRPr lang="ru-RU" sz="20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Модуль «Производство и технологии» 34 часа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Модуль «Производство и технологии» 20 часов; по 4 часа с 5 по 9 класс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Модуль «Компьютерная графика. Черчение» 34 часа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Модуль «Компьютерная графика. Черчение» 34 часа (без изменений)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Модуль «3D-моделирование, </a:t>
                      </a:r>
                      <a:r>
                        <a:rPr lang="ru-RU" sz="2000" dirty="0" err="1" smtClean="0"/>
                        <a:t>прототипирование</a:t>
                      </a:r>
                      <a:r>
                        <a:rPr lang="ru-RU" sz="2000" dirty="0" smtClean="0"/>
                        <a:t>, макетирование» </a:t>
                      </a:r>
                    </a:p>
                    <a:p>
                      <a:r>
                        <a:rPr lang="ru-RU" sz="2000" dirty="0" smtClean="0"/>
                        <a:t>34 часа в 7 классе – 12 ч., в 8 и 9 классах по 11 часов </a:t>
                      </a:r>
                      <a:endParaRPr lang="ru-RU" sz="2000" b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Модуль «3D-моделирование, </a:t>
                      </a:r>
                      <a:r>
                        <a:rPr lang="ru-RU" sz="2000" dirty="0" err="1" smtClean="0"/>
                        <a:t>прототипирование</a:t>
                      </a:r>
                      <a:r>
                        <a:rPr lang="ru-RU" sz="2000" dirty="0" smtClean="0"/>
                        <a:t>, макетирование»</a:t>
                      </a:r>
                    </a:p>
                    <a:p>
                      <a:r>
                        <a:rPr lang="ru-RU" sz="2000" dirty="0" smtClean="0"/>
                        <a:t> 34 часа в 7 классе – 10 ч., в 8 и 9 классах по 12 часов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Модуль «Робототехника» </a:t>
                      </a:r>
                    </a:p>
                    <a:p>
                      <a:r>
                        <a:rPr lang="ru-RU" sz="2000" dirty="0" smtClean="0"/>
                        <a:t>88 часов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Модуль «Робототехника» </a:t>
                      </a:r>
                    </a:p>
                    <a:p>
                      <a:r>
                        <a:rPr lang="ru-RU" sz="2000" dirty="0" smtClean="0"/>
                        <a:t>88 часов (без изменений)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324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распределении часов по предмету «Труд (технология)»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30116984"/>
              </p:ext>
            </p:extLst>
          </p:nvPr>
        </p:nvGraphicFramePr>
        <p:xfrm>
          <a:off x="467544" y="1052736"/>
          <a:ext cx="8229600" cy="546772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970784"/>
                <a:gridCol w="4258816"/>
              </a:tblGrid>
              <a:tr h="87386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ФРП ООО по предмету «Технология» </a:t>
                      </a:r>
                      <a:r>
                        <a:rPr lang="ru-RU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ФРП ООО по предмету «Труд (технология)» 2024 г</a:t>
                      </a:r>
                      <a:endParaRPr lang="ru-RU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39766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Модуль «Технологии обработки материалов и пищевых продуктов» </a:t>
                      </a:r>
                    </a:p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 часа 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Модуль «Технологии обработки материалов и пищевых продуктов» </a:t>
                      </a:r>
                    </a:p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 часов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(увеличено кол-во часов) 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107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Тематический блок «Технологии обработки конструкционных материалов» 42 часа; по 14 часов с 5 по 7 класс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Тематический блок «Технологии обработки конструкционных материалов»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часа; по 14 часов с 5 по 7 класс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(без изменений)</a:t>
                      </a:r>
                      <a:endParaRPr lang="ru-RU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21695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Тематический блок «Технологии обработки текстильных материалов» </a:t>
                      </a:r>
                    </a:p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часа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5 и 6 классах по 12 часов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Тематический блок «Технологии обработки текстильных материалов» 34 часа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(увеличено кол-во часов)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5 и 6 классах по 14 часов,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7 классе – 6 ч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21695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Тематический блок «Технологии обработки пищевых продуктов» </a:t>
                      </a:r>
                    </a:p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часов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5 – 7 классах по 6 часов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Тематический блок «Технологии обработки пищевых продуктов» 22 часа, (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увеличено кол-во часов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в 5 и 6 классах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8 часов,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7 классе – 6 часов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04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разработке  рабочей программы по предмету «Труд (технология)»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для внесения изменений: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1.Отсутствие материально-технического оснащения </a:t>
            </a:r>
            <a:r>
              <a:rPr lang="ru-RU" sz="3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практических работ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(перераспределение часов)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Запрос участников образовательных отношений </a:t>
            </a:r>
            <a:r>
              <a:rPr lang="ru-RU" sz="3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углубленное изучение тем и модулей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(перераспределение часов)</a:t>
            </a:r>
          </a:p>
          <a:p>
            <a:pPr marL="0" lvl="0" indent="0">
              <a:buNone/>
            </a:pPr>
            <a:r>
              <a:rPr lang="ru-RU" sz="3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3.Запрос региона, предприятий реального сектора экономики на ВАРИАТИВНЫЙ модуль </a:t>
            </a:r>
            <a:r>
              <a:rPr lang="ru-RU" sz="3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(перераспределение </a:t>
            </a:r>
            <a:r>
              <a:rPr 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11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разработке  рабочей программы по предмету «Труд (технология)»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4896544"/>
          </a:xfrm>
        </p:spPr>
        <p:txBody>
          <a:bodyPr/>
          <a:lstStyle/>
          <a:p>
            <a:pPr marL="0" indent="0">
              <a:buNone/>
            </a:pP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внести изменения, необходимо разработать: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вариативного модуля, тем, практических работ;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результаты и инструментарий для диагностики по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инвариантным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модулям, часы на изучение которых было сокращено(обязательно приложение в каждой РП);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результаты и инструментарий для диагностики по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модулям;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Утвердить рабочую программу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1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проект на уроках труда (технологии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Обязателен для всех обучающихся;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Выполняется на учебных занятиях;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 способом освоения содержания учебного модуля;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в форме макета, конструкторского изделия, модели, какого-либо материального или виртуального проекта;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основанием для оценки предметных результатов, способом формирования познавательных, коммуникативных, регулятивных УУД;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участие обучающихся в оценке и самооценке результатов.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78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marL="274320" lvl="0" indent="-274320">
              <a:spcBef>
                <a:spcPts val="600"/>
              </a:spcBef>
            </a:pPr>
            <a:r>
              <a:rPr lang="ru-RU" sz="3200" cap="none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Тезисы ответов: </a:t>
            </a:r>
            <a:r>
              <a:rPr lang="ru-RU" sz="1900" cap="none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90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> </a:t>
            </a:r>
            <a:r>
              <a:rPr lang="ru-RU" dirty="0" smtClean="0"/>
              <a:t>Изменения в ФРП можно вносить за счет практических работ.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> Если </a:t>
            </a:r>
            <a:r>
              <a:rPr lang="ru-RU" dirty="0" smtClean="0"/>
              <a:t>нет оборудования – можно увеличивать кол-во часов на другие модули.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! </a:t>
            </a:r>
            <a:r>
              <a:rPr lang="ru-RU" dirty="0" smtClean="0"/>
              <a:t>Можно менять очередность изучения модулей.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> </a:t>
            </a:r>
            <a:r>
              <a:rPr lang="ru-RU" dirty="0" smtClean="0"/>
              <a:t>Учителя могут распределить модули и чередовать преподавания.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> </a:t>
            </a:r>
            <a:r>
              <a:rPr lang="ru-RU" dirty="0" smtClean="0"/>
              <a:t>Теорию должны знать все.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> Обучения возможно за счет сетевой формы обучения.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> Деление на группы осуществляет ОО самостоятельно. Обязательно обсудить с родителями.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> Использовать </a:t>
            </a:r>
            <a:r>
              <a:rPr lang="ru-RU" dirty="0" smtClean="0"/>
              <a:t>оборудование «IT-куба», «</a:t>
            </a:r>
            <a:r>
              <a:rPr lang="ru-RU" dirty="0" err="1" smtClean="0"/>
              <a:t>Кванториума</a:t>
            </a:r>
            <a:r>
              <a:rPr lang="ru-RU" dirty="0" smtClean="0"/>
              <a:t>», «Точка роста</a:t>
            </a:r>
            <a:r>
              <a:rPr lang="ru-RU" dirty="0" smtClean="0"/>
              <a:t>».  Виртуальная </a:t>
            </a:r>
            <a:r>
              <a:rPr lang="ru-RU" dirty="0" smtClean="0"/>
              <a:t>лаборатория «Точка роста».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> Основной метод обучения – проектный.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! </a:t>
            </a:r>
            <a:r>
              <a:rPr lang="ru-RU" dirty="0" smtClean="0"/>
              <a:t> </a:t>
            </a:r>
            <a:r>
              <a:rPr lang="ru-RU" dirty="0" smtClean="0"/>
              <a:t>Практико-ориентированный подход в обучении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35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«Технология» в XX и XXI веках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1884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«Ручной труд» - труд, как средство гармонизации умственной и физической деятельности…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1960-е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введение производственного обучения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1970-1980-е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Концепция трудовой подготовки - П.Р.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Атутов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В.А. Поляков (УПК) - свыше 20 профилей трудового обучения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1980/1981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«Технический труд» (мальчики), «Обслуживающий труд» (девочки) «Сельскохозяйственный и технический труд» и «Сельскохозяйственный и обслуживающий труд» - УПК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1993 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«Технология»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Атутов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П.Л., программа Симоненко В.Д.,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Хотунцева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Ю.Л., введен метод проектов. «Технология. Технический труд», «Технология. Обслуживающий труд» и «Технология.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труд»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«Технология» - Концепция (АСИ) – Модульный подход, цифровые технологии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ПООП ООО – введение робототехники, 3D-моделирования, Производство и технологии, Автоматизированные системы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– ФОП ООО – программа, состоящая из инвариантных и вариативных модулей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г. – ФРП ООО по предмету «Труд (технология)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52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39810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422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названии учебного предмета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Просвещения РФ от 19.02.2024 № 110 «О внесении изменений в некоторые приказы Министерства образования и науки Российской Федерации и Министерства просвещения Российской Федерации, касающиеся федеральных государственных стандартов основного общего образования»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области          Учебные предметы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(технология)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61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 fontScale="90000"/>
          </a:bodyPr>
          <a:lstStyle/>
          <a:p>
            <a:pPr marL="164465" marR="229870">
              <a:lnSpc>
                <a:spcPct val="100000"/>
              </a:lnSpc>
              <a:spcBef>
                <a:spcPts val="1115"/>
              </a:spcBef>
              <a:spcAft>
                <a:spcPts val="0"/>
              </a:spcAft>
            </a:pPr>
            <a:r>
              <a:rPr lang="ru-RU" sz="2200" b="1" kern="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/>
            </a:r>
            <a:br>
              <a:rPr lang="ru-RU" sz="2200" b="1" kern="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</a:br>
            <a:r>
              <a:rPr lang="ru-RU" sz="2200" b="1" kern="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/>
            </a:r>
            <a:br>
              <a:rPr lang="ru-RU" sz="2200" b="1" kern="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</a:br>
            <a:r>
              <a:rPr lang="ru-RU" sz="2200" b="1" kern="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/>
            </a:r>
            <a:br>
              <a:rPr lang="ru-RU" sz="2200" b="1" kern="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</a:br>
            <a:r>
              <a:rPr lang="ru-RU" sz="2200" b="1" kern="0" dirty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/>
            </a:r>
            <a:br>
              <a:rPr lang="ru-RU" sz="2200" b="1" kern="0" dirty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</a:br>
            <a:r>
              <a:rPr lang="ru-RU" sz="2200" b="1" kern="0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/>
            </a:r>
            <a:br>
              <a:rPr lang="ru-RU" sz="2200" b="1" kern="0" dirty="0" smtClean="0"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</a:b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Нормативно-правовые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документы,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обеспечивающие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организацию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образовательной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деятельности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по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учебному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предмету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«Труд</a:t>
            </a:r>
            <a:r>
              <a:rPr lang="ru-RU" sz="1800" b="1" kern="0" spc="-29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(технология)»</a:t>
            </a:r>
            <a:r>
              <a:rPr lang="ru-RU" sz="1800" b="1" kern="0" spc="1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в</a:t>
            </a:r>
            <a:r>
              <a:rPr lang="ru-RU" sz="1800" b="1" kern="0" spc="-2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2024/2025</a:t>
            </a:r>
            <a:r>
              <a:rPr lang="ru-RU" sz="1800" b="1" kern="0" spc="5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1800" b="1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учебном году</a:t>
            </a:r>
            <a:r>
              <a:rPr lang="ru-RU" sz="2200" b="1" kern="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/>
            </a:r>
            <a:br>
              <a:rPr lang="ru-RU" sz="2200" b="1" kern="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32500" lnSpcReduction="20000"/>
          </a:bodyPr>
          <a:lstStyle/>
          <a:p>
            <a:pPr marL="0" marR="230505" lvl="0" indent="0" algn="just">
              <a:lnSpc>
                <a:spcPct val="101000"/>
              </a:lnSpc>
              <a:spcBef>
                <a:spcPts val="1075"/>
              </a:spcBef>
              <a:buSzPts val="1200"/>
              <a:buNone/>
              <a:tabLst>
                <a:tab pos="326390" algn="l"/>
              </a:tabLst>
            </a:pP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2"/>
              </a:rPr>
              <a:t> - Федеральный закон «Об образовании в Российской Федерации» от 29 декабря</a:t>
            </a:r>
            <a:r>
              <a:rPr lang="ru-RU" sz="4300" spc="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2"/>
              </a:rPr>
              <a:t>2012</a:t>
            </a:r>
            <a:r>
              <a:rPr lang="ru-RU" sz="4300" u="sng" spc="-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2"/>
              </a:rPr>
              <a:t>г. №</a:t>
            </a:r>
            <a:r>
              <a:rPr lang="ru-RU" sz="4300" u="sng" spc="-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2"/>
              </a:rPr>
              <a:t>273-ФЗ</a:t>
            </a:r>
            <a:r>
              <a:rPr lang="ru-RU" sz="4300" u="none" strike="noStrike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2"/>
              </a:rPr>
              <a:t>.</a:t>
            </a:r>
            <a:endParaRPr lang="ru-RU" sz="3700" spc="-15" dirty="0" smtClean="0">
              <a:effectLst/>
              <a:latin typeface="Times New Roman" panose="02020603050405020304" pitchFamily="18" charset="0"/>
              <a:ea typeface="Georgia"/>
              <a:cs typeface="Times New Roman" panose="02020603050405020304" pitchFamily="18" charset="0"/>
            </a:endParaRPr>
          </a:p>
          <a:p>
            <a:pPr marL="0" marR="233680" lvl="0" indent="0" algn="just">
              <a:lnSpc>
                <a:spcPct val="101000"/>
              </a:lnSpc>
              <a:spcBef>
                <a:spcPts val="1060"/>
              </a:spcBef>
              <a:buSzPts val="1200"/>
              <a:buNone/>
              <a:tabLst>
                <a:tab pos="341630" algn="l"/>
              </a:tabLst>
            </a:pP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3"/>
              </a:rPr>
              <a:t>- Федеральный закон от 19 декабря 2023 г. №618~ФЗ</a:t>
            </a:r>
            <a:r>
              <a:rPr lang="ru-RU" sz="4300" u="none" strike="noStrike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3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«О внесении изменений в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Федеральный закон «Об</a:t>
            </a:r>
            <a:r>
              <a:rPr lang="ru-RU" sz="4300" spc="-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образовании в Российской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Федерации».</a:t>
            </a:r>
            <a:endParaRPr lang="ru-RU" sz="3700" spc="-15" dirty="0" smtClean="0">
              <a:effectLst/>
              <a:latin typeface="Times New Roman" panose="02020603050405020304" pitchFamily="18" charset="0"/>
              <a:ea typeface="Georgia"/>
              <a:cs typeface="Times New Roman" panose="02020603050405020304" pitchFamily="18" charset="0"/>
            </a:endParaRPr>
          </a:p>
          <a:p>
            <a:pPr marL="0" marR="233045" lvl="0" indent="0" algn="just">
              <a:spcBef>
                <a:spcPts val="1055"/>
              </a:spcBef>
              <a:buSzPts val="1200"/>
              <a:buNone/>
              <a:tabLst>
                <a:tab pos="353695" algn="l"/>
              </a:tabLst>
            </a:pP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- Федеральный государственный образовательный стандарт начального общего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образования,</a:t>
            </a:r>
            <a:r>
              <a:rPr lang="ru-RU" sz="4300" spc="6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утвержденный</a:t>
            </a:r>
            <a:r>
              <a:rPr lang="ru-RU" sz="4300" spc="90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приказом</a:t>
            </a:r>
            <a:r>
              <a:rPr lang="ru-RU" sz="4300" u="sng" spc="90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 </a:t>
            </a:r>
            <a:r>
              <a:rPr lang="ru-RU" sz="4300" u="sng" spc="-15" dirty="0" err="1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Минпросвещения</a:t>
            </a:r>
            <a:r>
              <a:rPr lang="ru-RU" sz="4300" u="sng" spc="7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России</a:t>
            </a:r>
            <a:r>
              <a:rPr lang="ru-RU" sz="4300" u="sng" spc="90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от</a:t>
            </a:r>
            <a:r>
              <a:rPr lang="ru-RU" sz="4300" u="sng" spc="9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31</a:t>
            </a:r>
            <a:r>
              <a:rPr lang="ru-RU" sz="4300" u="sng" spc="70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мая</a:t>
            </a:r>
            <a:r>
              <a:rPr lang="ru-RU" sz="4300" u="sng" spc="7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2021</a:t>
            </a:r>
            <a:r>
              <a:rPr lang="ru-RU" sz="4300" u="sng" spc="70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г.</a:t>
            </a:r>
            <a:endParaRPr lang="ru-RU" sz="3700" spc="-15" dirty="0" smtClean="0">
              <a:effectLst/>
              <a:latin typeface="Times New Roman" panose="02020603050405020304" pitchFamily="18" charset="0"/>
              <a:ea typeface="Georgia"/>
              <a:cs typeface="Times New Roman" panose="02020603050405020304" pitchFamily="18" charset="0"/>
            </a:endParaRPr>
          </a:p>
          <a:p>
            <a:pPr marL="0" marR="233045" indent="0" algn="just">
              <a:lnSpc>
                <a:spcPct val="1010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lang="ru-RU" sz="4300" u="sng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№</a:t>
            </a:r>
            <a:r>
              <a:rPr lang="ru-RU" sz="4300" u="sng" spc="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 </a:t>
            </a:r>
            <a:r>
              <a:rPr lang="ru-RU" sz="4300" u="sng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4"/>
              </a:rPr>
              <a:t>286</a:t>
            </a:r>
            <a:r>
              <a:rPr lang="ru-RU" sz="4300" spc="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«Об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утверждении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федерального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государственного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образовательного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стандарта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начального</a:t>
            </a:r>
            <a:r>
              <a:rPr lang="ru-RU" sz="4300" spc="-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-1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образования»</a:t>
            </a:r>
            <a:r>
              <a:rPr lang="ru-RU" sz="4300" spc="-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(далее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-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ФГОС</a:t>
            </a:r>
            <a:r>
              <a:rPr lang="ru-RU" sz="4300" spc="-1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НОО).</a:t>
            </a:r>
          </a:p>
          <a:p>
            <a:pPr marL="0" marR="231775" lvl="0" indent="0" algn="just">
              <a:spcBef>
                <a:spcPts val="1060"/>
              </a:spcBef>
              <a:buSzPts val="1200"/>
              <a:buNone/>
              <a:tabLst>
                <a:tab pos="368935" algn="l"/>
              </a:tabLst>
            </a:pP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- Федеральный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государственный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образовательный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стандарт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основного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-27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образования,</a:t>
            </a:r>
            <a:r>
              <a:rPr lang="ru-RU" sz="4300" spc="-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утвержденный</a:t>
            </a:r>
            <a:r>
              <a:rPr lang="ru-RU" sz="4300" spc="20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приказом</a:t>
            </a:r>
            <a:r>
              <a:rPr lang="ru-RU" sz="4300" u="sng" spc="10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 </a:t>
            </a:r>
            <a:r>
              <a:rPr lang="ru-RU" sz="4300" u="sng" spc="-15" dirty="0" err="1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Мирнпросвещения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 России</a:t>
            </a:r>
            <a:r>
              <a:rPr lang="ru-RU" sz="4300" u="sng" spc="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от</a:t>
            </a:r>
            <a:r>
              <a:rPr lang="ru-RU" sz="4300" u="sng" spc="20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31 мая</a:t>
            </a:r>
            <a:r>
              <a:rPr lang="ru-RU" sz="4300" u="sng" spc="-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2021 г.</a:t>
            </a:r>
            <a:endParaRPr lang="ru-RU" sz="3700" spc="-15" dirty="0" smtClean="0">
              <a:effectLst/>
              <a:latin typeface="Times New Roman" panose="02020603050405020304" pitchFamily="18" charset="0"/>
              <a:ea typeface="Georgia"/>
              <a:cs typeface="Times New Roman" panose="02020603050405020304" pitchFamily="18" charset="0"/>
            </a:endParaRPr>
          </a:p>
          <a:p>
            <a:pPr marL="0" marR="229870" indent="0" algn="just">
              <a:lnSpc>
                <a:spcPct val="1010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lang="ru-RU" sz="4300" u="sng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№</a:t>
            </a:r>
            <a:r>
              <a:rPr lang="ru-RU" sz="4300" u="sng" spc="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 </a:t>
            </a:r>
            <a:r>
              <a:rPr lang="ru-RU" sz="4300" u="sng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5"/>
              </a:rPr>
              <a:t>287</a:t>
            </a:r>
            <a:r>
              <a:rPr lang="ru-RU" sz="4300" spc="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«Об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утверждении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федерального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государственного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образовательного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стандарта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основного</a:t>
            </a:r>
            <a:r>
              <a:rPr lang="ru-RU" sz="4300" spc="-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-1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образования»</a:t>
            </a:r>
            <a:r>
              <a:rPr lang="ru-RU" sz="4300" spc="-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(далее</a:t>
            </a:r>
            <a:r>
              <a:rPr lang="ru-RU" sz="4300" spc="-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- ФГОС</a:t>
            </a:r>
            <a:r>
              <a:rPr lang="ru-RU" sz="4300" spc="-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ООО).</a:t>
            </a:r>
          </a:p>
          <a:p>
            <a:pPr marL="0" marR="233045" lvl="0" indent="0" algn="just">
              <a:spcBef>
                <a:spcPts val="1055"/>
              </a:spcBef>
              <a:buSzPts val="1200"/>
              <a:buNone/>
              <a:tabLst>
                <a:tab pos="387350" algn="l"/>
              </a:tabLst>
            </a:pP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- Федеральная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образовательная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программа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начального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образования,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утвержденная</a:t>
            </a:r>
            <a:r>
              <a:rPr lang="ru-RU" sz="4300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6"/>
              </a:rPr>
              <a:t>приказом </a:t>
            </a:r>
            <a:r>
              <a:rPr lang="ru-RU" sz="4300" u="sng" spc="-15" dirty="0" err="1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6"/>
              </a:rPr>
              <a:t>Минпросвещения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6"/>
              </a:rPr>
              <a:t> России от 18 мая 2023 г. № 372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» «Об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утверждении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федеральной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образовательной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программы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начального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образования»</a:t>
            </a:r>
            <a:r>
              <a:rPr lang="ru-RU" sz="4300" spc="-1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(далее</a:t>
            </a:r>
            <a:r>
              <a:rPr lang="ru-RU" sz="4300" spc="-1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-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ФОП НОО).</a:t>
            </a:r>
            <a:endParaRPr lang="ru-RU" sz="3700" spc="-15" dirty="0" smtClean="0">
              <a:effectLst/>
              <a:latin typeface="Times New Roman" panose="02020603050405020304" pitchFamily="18" charset="0"/>
              <a:ea typeface="Georgia"/>
              <a:cs typeface="Times New Roman" panose="02020603050405020304" pitchFamily="18" charset="0"/>
            </a:endParaRPr>
          </a:p>
          <a:p>
            <a:pPr marL="0" marR="233045" lvl="0" indent="0" algn="just">
              <a:spcBef>
                <a:spcPts val="1125"/>
              </a:spcBef>
              <a:buSzPts val="1200"/>
              <a:buNone/>
              <a:tabLst>
                <a:tab pos="405765" algn="l"/>
              </a:tabLst>
            </a:pP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- Федеральная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образовательная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программа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основного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образования,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утвержденная</a:t>
            </a:r>
            <a:r>
              <a:rPr lang="ru-RU" sz="4300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7"/>
              </a:rPr>
              <a:t>приказом </a:t>
            </a:r>
            <a:r>
              <a:rPr lang="ru-RU" sz="4300" u="sng" spc="-15" dirty="0" err="1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7"/>
              </a:rPr>
              <a:t>Минпросвещения</a:t>
            </a:r>
            <a:r>
              <a:rPr lang="ru-RU" sz="4300" u="sng" spc="-15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hlinkClick r:id="rId7"/>
              </a:rPr>
              <a:t> России от 18 мая 2023 г. № 370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» «Об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утверждении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федеральной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образовательной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программы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основного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-27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образования»</a:t>
            </a:r>
            <a:r>
              <a:rPr lang="ru-RU" sz="4300" spc="-1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(далее</a:t>
            </a:r>
            <a:r>
              <a:rPr lang="ru-RU" sz="4300" spc="-10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-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ФОП ООО).</a:t>
            </a:r>
            <a:endParaRPr lang="ru-RU" sz="3700" spc="-15" dirty="0" smtClean="0">
              <a:effectLst/>
              <a:latin typeface="Times New Roman" panose="02020603050405020304" pitchFamily="18" charset="0"/>
              <a:ea typeface="Georgia"/>
              <a:cs typeface="Times New Roman" panose="02020603050405020304" pitchFamily="18" charset="0"/>
            </a:endParaRPr>
          </a:p>
          <a:p>
            <a:pPr marL="0" marR="234315" lvl="0" indent="0" algn="just">
              <a:spcBef>
                <a:spcPts val="1095"/>
              </a:spcBef>
              <a:buSzPts val="1200"/>
              <a:buNone/>
              <a:tabLst>
                <a:tab pos="368935" algn="l"/>
              </a:tabLst>
            </a:pP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-  Приказ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err="1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Минпросвещения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России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от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19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марта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2024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г.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№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171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«О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внесении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изменений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в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некоторые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приказы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Министерства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просвещения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Российской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Федерации,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касающиеся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федеральных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образовательных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программ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начального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образования,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основного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и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среднего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общего</a:t>
            </a:r>
            <a:r>
              <a:rPr lang="ru-RU" sz="4300" spc="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 </a:t>
            </a:r>
            <a:r>
              <a:rPr lang="ru-RU" sz="4300" spc="-15" dirty="0" smtClean="0">
                <a:effectLst/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</a:rPr>
              <a:t>образования».</a:t>
            </a:r>
            <a:endParaRPr lang="ru-RU" sz="3700" spc="-15" dirty="0" smtClean="0">
              <a:effectLst/>
              <a:latin typeface="Times New Roman" panose="02020603050405020304" pitchFamily="18" charset="0"/>
              <a:ea typeface="Georgi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90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 в программе предмета «Труд (технология)» на уровне НОО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предмета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 (технология)»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предмета: «непосредственное применение при реализации обязательной части образовательной программы»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человека труда – ведущая задача предмета «Труд (технология)»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Структура: 4 инвариантных модуля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внесены изменения в содержание модулей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практических умений, необходимых для разумной организации собственной жизни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проекты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20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курса НОО "Труд (технология)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904656"/>
          </a:xfrm>
        </p:spPr>
        <p:txBody>
          <a:bodyPr>
            <a:noAutofit/>
          </a:bodyPr>
          <a:lstStyle/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Формирование общих представлений о технологической культуре и организации трудовой деятельности как важной части общей культуры человека. </a:t>
            </a:r>
          </a:p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Становление элементарных базовых знаний и представлений о предметном (рукотворном) мире как результате деятельности человека, его взаимодействии с миром природы, правилах и технологиях создания, исторически развивающихся и современных производствах и профессиях. </a:t>
            </a:r>
          </a:p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Формирование основ </a:t>
            </a:r>
            <a:r>
              <a:rPr lang="ru-RU" sz="15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чертёжно</a:t>
            </a:r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-графической грамотности, умения работать с простейшей технологической документацией (технический рисунок, чертёж, эскиз, схема). </a:t>
            </a:r>
          </a:p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Формирование элементарных знаний и представлений о различных материалах, технологиях их обработки и соответствующих умений. </a:t>
            </a:r>
          </a:p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Развитие гибкости и вариативности мышления, способностей к конструкторской и изобретательской деятельности. </a:t>
            </a:r>
          </a:p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Воспитание уважительного отношения к труду, людям труда, к культурным традициям, понимания ценности предшествующих культур, отражённых в материальном мире. </a:t>
            </a:r>
          </a:p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Воспитание понимания социального значения разных профессий, важности ответственного отношения каждого за результаты труда. </a:t>
            </a:r>
          </a:p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Воспитание готовности участия в трудовых делах школьного коллектива. </a:t>
            </a:r>
          </a:p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Воспитание интереса и творческого отношения к продуктивной созидательной деятельности, мотивации успеха и достижений, стремления к творческой самореализации. </a:t>
            </a:r>
          </a:p>
          <a:p>
            <a:r>
              <a:rPr lang="ru-RU" sz="15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10.Воспитание положительного отношения к коллективному труду, применение правил культуры общения, проявление уважения к взглядам и мнению других людей. И </a:t>
            </a:r>
            <a:r>
              <a:rPr lang="ru-RU" sz="15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endParaRPr lang="ru-RU" sz="15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53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 в программе предмета «Труд (технология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 на уровне ООО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229600" cy="54006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 (технология)»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предмета: «непосредственное применение при реализации обязательной части образовательной программы»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человека труда – ведущая задача предмета «Труд (технология)»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Структура: 5 инвариантных модулей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внесены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количестве часов и содержании модулей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дополнить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вариативными модулями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проекты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подготовка школьника к защите индивидуального проекта в 9 классе.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12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курса ООО "Труд (технология)"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личности к трудовой, преобразовательной деятельности, в том числе на мотивационном уровне – формирование потребности и уважительного отношения к труду, социально ориентированной деятельности;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Овладение знаниями, умениями и опытом деятельности в предметной области «Технология».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Овладение трудовыми умениями и необходимыми технологическими знаниями по преобразованию материи, энергии и информации в соответствии с поставленными целями, исходя из экономических, социальных, экологических, эстетических критериев, а также критериев личной и общественной безопасности.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Формирование у обучающихся культуры проектной и исследовательской деятельности, готовности к предложению и осуществлению новых технологических решений.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Формирование у обучающихся навыка использования в трудовой деятельности цифровых инструментов и программных сервисов, когнитивных инструментов и технологий.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Развитие умений оценивать свои профессиональные интересы и склонности в плане подготовки к будущей профессиональной деятельности, владение методиками оценки своих профессиональных предпочтений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92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Инвариантные (обязательные) модули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«Производство и технологии»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«Компьютерная графика. Черчение»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«3D-моделирование,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прототипирование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макетирование»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«Технологии обработки материалов и пищевых продуктов»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«Робототехника»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088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252</TotalTime>
  <Words>2023</Words>
  <Application>Microsoft Office PowerPoint</Application>
  <PresentationFormat>Экран (4:3)</PresentationFormat>
  <Paragraphs>149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Современные подходы к реализации трудового обучения. Введение учебного предмета Труд (технология)</vt:lpstr>
      <vt:lpstr>Предмет «Технология» в XX и XXI веках </vt:lpstr>
      <vt:lpstr>Изменения в названии учебного предмета</vt:lpstr>
      <vt:lpstr>     Нормативно-правовые документы, обеспечивающие организацию образовательной деятельности по учебному предмету «Труд (технология)» в 2024/2025 учебном году </vt:lpstr>
      <vt:lpstr>Новое в программе предмета «Труд (технология)» на уровне НОО </vt:lpstr>
      <vt:lpstr>Задачи курса НОО "Труд (технология)</vt:lpstr>
      <vt:lpstr>Новое в программе предмета «Труд (технология)» на уровне ООО</vt:lpstr>
      <vt:lpstr>Задачи курса ООО "Труд (технология)"</vt:lpstr>
      <vt:lpstr>Инвариантные (обязательные) модули</vt:lpstr>
      <vt:lpstr>Изменения в содержании учебного предмета  «Труд (технология)»</vt:lpstr>
      <vt:lpstr>Изменения в содержании учебного предмета  «Труд (технология)»</vt:lpstr>
      <vt:lpstr>Изменения в содержании учебного предмета  «Труд (технология)»</vt:lpstr>
      <vt:lpstr>Изменения в содержании учебного предмета  «Труд (технология)»</vt:lpstr>
      <vt:lpstr>Изменения в распределении часов по предмету «Труд (технология)»</vt:lpstr>
      <vt:lpstr>Изменения в распределении часов по предмету «Труд (технология)»</vt:lpstr>
      <vt:lpstr>Подходы к разработке  рабочей программы по предмету «Труд (технология)»</vt:lpstr>
      <vt:lpstr>Подходы к разработке  рабочей программы по предмету «Труд (технология)»</vt:lpstr>
      <vt:lpstr>Учебный проект на уроках труда (технологии)</vt:lpstr>
      <vt:lpstr>Тезисы ответов: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19</cp:revision>
  <dcterms:created xsi:type="dcterms:W3CDTF">2024-08-20T13:44:46Z</dcterms:created>
  <dcterms:modified xsi:type="dcterms:W3CDTF">2024-08-21T00:56:49Z</dcterms:modified>
</cp:coreProperties>
</file>