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0"/>
  </p:notesMasterIdLst>
  <p:sldIdLst>
    <p:sldId id="484" r:id="rId2"/>
    <p:sldId id="485" r:id="rId3"/>
    <p:sldId id="468" r:id="rId4"/>
    <p:sldId id="472" r:id="rId5"/>
    <p:sldId id="473" r:id="rId6"/>
    <p:sldId id="487" r:id="rId7"/>
    <p:sldId id="478" r:id="rId8"/>
    <p:sldId id="263" r:id="rId9"/>
    <p:sldId id="265" r:id="rId10"/>
    <p:sldId id="266" r:id="rId11"/>
    <p:sldId id="482" r:id="rId12"/>
    <p:sldId id="481" r:id="rId13"/>
    <p:sldId id="491" r:id="rId14"/>
    <p:sldId id="490" r:id="rId15"/>
    <p:sldId id="489" r:id="rId16"/>
    <p:sldId id="496" r:id="rId17"/>
    <p:sldId id="497" r:id="rId18"/>
    <p:sldId id="495" r:id="rId19"/>
    <p:sldId id="494" r:id="rId20"/>
    <p:sldId id="493" r:id="rId21"/>
    <p:sldId id="492" r:id="rId22"/>
    <p:sldId id="499" r:id="rId23"/>
    <p:sldId id="500" r:id="rId24"/>
    <p:sldId id="501" r:id="rId25"/>
    <p:sldId id="502" r:id="rId26"/>
    <p:sldId id="513" r:id="rId27"/>
    <p:sldId id="498" r:id="rId28"/>
    <p:sldId id="503" r:id="rId29"/>
    <p:sldId id="507" r:id="rId30"/>
    <p:sldId id="505" r:id="rId31"/>
    <p:sldId id="506" r:id="rId32"/>
    <p:sldId id="504" r:id="rId33"/>
    <p:sldId id="511" r:id="rId34"/>
    <p:sldId id="512" r:id="rId35"/>
    <p:sldId id="510" r:id="rId36"/>
    <p:sldId id="508" r:id="rId37"/>
    <p:sldId id="509" r:id="rId38"/>
    <p:sldId id="480" r:id="rId39"/>
  </p:sldIdLst>
  <p:sldSz cx="12192000" cy="6858000"/>
  <p:notesSz cx="6858000" cy="9144000"/>
  <p:embeddedFontLst>
    <p:embeddedFont>
      <p:font typeface="Inter V Medium Italic" panose="02000503000000020004"/>
      <p:regular r:id="rId41"/>
    </p:embeddedFont>
    <p:embeddedFont>
      <p:font typeface="Pervye Extended Bold" panose="020B0604020202020204" charset="0"/>
      <p:bold r:id="rId42"/>
    </p:embeddedFont>
    <p:embeddedFont>
      <p:font typeface="Inter V Semi Bold Italic" panose="02000503000000020004"/>
      <p:bold r:id="rId43"/>
    </p:embeddedFont>
    <p:embeddedFont>
      <p:font typeface="Pervye Book" panose="020B0604020202020204" charset="0"/>
      <p:regular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Calibri Light" panose="020F0302020204030204" pitchFamily="34" charset="0"/>
      <p:regular r:id="rId49"/>
      <p:italic r:id="rId50"/>
    </p:embeddedFont>
    <p:embeddedFont>
      <p:font typeface="Inter" panose="020B0604020202020204" charset="0"/>
      <p:regular r:id="rId51"/>
      <p:bold r:id="rId52"/>
      <p:italic r:id="rId53"/>
      <p:boldItalic r:id="rId5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pos="506" userDrawn="1">
          <p15:clr>
            <a:srgbClr val="A4A3A4"/>
          </p15:clr>
        </p15:guide>
        <p15:guide id="5" pos="6357" userDrawn="1">
          <p15:clr>
            <a:srgbClr val="A4A3A4"/>
          </p15:clr>
        </p15:guide>
        <p15:guide id="6" orient="horz" pos="368" userDrawn="1">
          <p15:clr>
            <a:srgbClr val="A4A3A4"/>
          </p15:clr>
        </p15:guide>
        <p15:guide id="9" pos="347" userDrawn="1">
          <p15:clr>
            <a:srgbClr val="A4A3A4"/>
          </p15:clr>
        </p15:guide>
        <p15:guide id="13" pos="3953" userDrawn="1">
          <p15:clr>
            <a:srgbClr val="A4A3A4"/>
          </p15:clr>
        </p15:guide>
        <p15:guide id="17" orient="horz" pos="3407" userDrawn="1">
          <p15:clr>
            <a:srgbClr val="A4A3A4"/>
          </p15:clr>
        </p15:guide>
        <p15:guide id="24" pos="1300" userDrawn="1">
          <p15:clr>
            <a:srgbClr val="A4A3A4"/>
          </p15:clr>
        </p15:guide>
        <p15:guide id="25" pos="5995" userDrawn="1">
          <p15:clr>
            <a:srgbClr val="A4A3A4"/>
          </p15:clr>
        </p15:guide>
        <p15:guide id="28" orient="horz" pos="3702" userDrawn="1">
          <p15:clr>
            <a:srgbClr val="A4A3A4"/>
          </p15:clr>
        </p15:guide>
        <p15:guide id="29" orient="horz" pos="2863" userDrawn="1">
          <p15:clr>
            <a:srgbClr val="A4A3A4"/>
          </p15:clr>
        </p15:guide>
        <p15:guide id="30" pos="3772" userDrawn="1">
          <p15:clr>
            <a:srgbClr val="A4A3A4"/>
          </p15:clr>
        </p15:guide>
        <p15:guide id="31" orient="horz" pos="4065" userDrawn="1">
          <p15:clr>
            <a:srgbClr val="A4A3A4"/>
          </p15:clr>
        </p15:guide>
        <p15:guide id="34" pos="3092" userDrawn="1">
          <p15:clr>
            <a:srgbClr val="A4A3A4"/>
          </p15:clr>
        </p15:guide>
        <p15:guide id="36" orient="horz" pos="1842" userDrawn="1">
          <p15:clr>
            <a:srgbClr val="A4A3A4"/>
          </p15:clr>
        </p15:guide>
        <p15:guide id="38" pos="415" userDrawn="1">
          <p15:clr>
            <a:srgbClr val="A4A3A4"/>
          </p15:clr>
        </p15:guide>
        <p15:guide id="39" pos="1844" userDrawn="1">
          <p15:clr>
            <a:srgbClr val="A4A3A4"/>
          </p15:clr>
        </p15:guide>
        <p15:guide id="40" pos="3024" userDrawn="1">
          <p15:clr>
            <a:srgbClr val="A4A3A4"/>
          </p15:clr>
        </p15:guide>
        <p15:guide id="41" pos="3250" userDrawn="1">
          <p15:clr>
            <a:srgbClr val="A4A3A4"/>
          </p15:clr>
        </p15:guide>
        <p15:guide id="42" pos="4407" userDrawn="1">
          <p15:clr>
            <a:srgbClr val="A4A3A4"/>
          </p15:clr>
        </p15:guide>
        <p15:guide id="43" pos="4679" userDrawn="1">
          <p15:clr>
            <a:srgbClr val="A4A3A4"/>
          </p15:clr>
        </p15:guide>
        <p15:guide id="44" pos="5836" userDrawn="1">
          <p15:clr>
            <a:srgbClr val="A4A3A4"/>
          </p15:clr>
        </p15:guide>
        <p15:guide id="45" pos="7310" userDrawn="1">
          <p15:clr>
            <a:srgbClr val="A4A3A4"/>
          </p15:clr>
        </p15:guide>
        <p15:guide id="46" pos="6312" userDrawn="1">
          <p15:clr>
            <a:srgbClr val="A4A3A4"/>
          </p15:clr>
        </p15:guide>
        <p15:guide id="47" orient="horz" pos="981" userDrawn="1">
          <p15:clr>
            <a:srgbClr val="A4A3A4"/>
          </p15:clr>
        </p15:guide>
        <p15:guide id="48" orient="horz" pos="2364" userDrawn="1">
          <p15:clr>
            <a:srgbClr val="A4A3A4"/>
          </p15:clr>
        </p15:guide>
        <p15:guide id="49" orient="horz" pos="4042" userDrawn="1">
          <p15:clr>
            <a:srgbClr val="A4A3A4"/>
          </p15:clr>
        </p15:guide>
        <p15:guide id="50" orient="horz" pos="3294" userDrawn="1">
          <p15:clr>
            <a:srgbClr val="A4A3A4"/>
          </p15:clr>
        </p15:guide>
        <p15:guide id="51" orient="horz" pos="935" userDrawn="1">
          <p15:clr>
            <a:srgbClr val="A4A3A4"/>
          </p15:clr>
        </p15:guide>
        <p15:guide id="52" orient="horz" pos="7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4FE2"/>
    <a:srgbClr val="3F69EE"/>
    <a:srgbClr val="FDFDFF"/>
    <a:srgbClr val="436CEF"/>
    <a:srgbClr val="E2E8FF"/>
    <a:srgbClr val="C5D2FF"/>
    <a:srgbClr val="6D90FF"/>
    <a:srgbClr val="89A3F0"/>
    <a:srgbClr val="537AF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4" autoAdjust="0"/>
    <p:restoredTop sz="94660" autoAdjust="0"/>
  </p:normalViewPr>
  <p:slideViewPr>
    <p:cSldViewPr snapToGrid="0" showGuides="1">
      <p:cViewPr varScale="1">
        <p:scale>
          <a:sx n="109" d="100"/>
          <a:sy n="109" d="100"/>
        </p:scale>
        <p:origin x="594" y="108"/>
      </p:cViewPr>
      <p:guideLst>
        <p:guide pos="3840"/>
        <p:guide pos="506"/>
        <p:guide pos="6357"/>
        <p:guide orient="horz" pos="368"/>
        <p:guide pos="347"/>
        <p:guide pos="3953"/>
        <p:guide orient="horz" pos="3407"/>
        <p:guide pos="1300"/>
        <p:guide pos="5995"/>
        <p:guide orient="horz" pos="3702"/>
        <p:guide orient="horz" pos="2863"/>
        <p:guide pos="3772"/>
        <p:guide orient="horz" pos="4065"/>
        <p:guide pos="3092"/>
        <p:guide orient="horz" pos="1842"/>
        <p:guide pos="415"/>
        <p:guide pos="1844"/>
        <p:guide pos="3024"/>
        <p:guide pos="3250"/>
        <p:guide pos="4407"/>
        <p:guide pos="4679"/>
        <p:guide pos="5836"/>
        <p:guide pos="7310"/>
        <p:guide pos="6312"/>
        <p:guide orient="horz" pos="981"/>
        <p:guide orient="horz" pos="2364"/>
        <p:guide orient="horz" pos="4042"/>
        <p:guide orient="horz" pos="3294"/>
        <p:guide orient="horz" pos="935"/>
        <p:guide orient="horz" pos="75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54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3" Type="http://schemas.openxmlformats.org/officeDocument/2006/relationships/font" Target="fonts/font13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9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52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11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151AF-E5A3-4E71-9251-531B7975B46A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2AEF0-42E4-4B05-B16E-0EBF607A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901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582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4504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980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088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3805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8286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6134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3318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4146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2274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67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2590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5495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342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6868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1532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3046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4771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4957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3371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301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548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2537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3463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373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10261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7256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3271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6697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5797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02381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426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612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195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03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602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158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тематических Дней Первых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AEF0-42E4-4B05-B16E-0EBF607AF04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583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584060-6529-48A5-9987-51B101559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CA073C-55A3-41C5-91EB-84F1C7ABE5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B3DC8E-1E60-4FC9-B6BA-F1CF8DC09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36C06F-9F6F-442B-B8D8-63ADD5003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8E278A-59D5-4323-954D-43032A3D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08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B930BF-D9A0-465E-B634-3E399F30B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F551267-8648-4EB4-9A7B-94CBD03589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C6C41A-183E-4FDF-93C1-BD864B1D0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26AAD0-8891-4D86-8D0B-1430CE8D9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0D2894-3CAF-4CC4-B33B-291437C4B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64ABF10-3842-4ECC-8295-5436FFA71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90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D3F2AC-228B-4327-9934-0296B3DA2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CC0123F-CD73-45FF-9502-E17B01F262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6FB3E2-EEE4-47C9-9D31-626970AD4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D2A612-0E60-433A-80B3-11A5FEBB8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22D117-AF5F-47B5-A467-7C828238C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062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729713C-8022-4418-8B0E-9EF958D39E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3E22036-F5B8-4DDB-AC0D-0F05EF09E6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778E10-F20F-4D1D-B097-9C148FDBB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6B19E9-68C0-4591-9DDF-BAA3F5904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B90778-326D-45C3-9B43-559D655D5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30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349035-225B-42A0-A521-F9B093EC4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E621C5-3914-4315-9267-626412B4A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206391-48DE-4A29-B8AC-95470BED9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73DD10-9E51-430D-B4C6-9EB952815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849268-B54F-455B-8785-CF67CF5C6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25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6833DD-DB7C-4E67-8A44-CE436AE6E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9F9206-A919-42D8-94BB-3F0865125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8B6C2C-B1BC-4092-9D49-EDF32132A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7F537B-CE49-4150-9540-1AEC43FFF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043A58-93D7-4F9B-954A-D22AA927D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6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32056A-6967-4A9C-9E19-E8C6E8297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A9458D-ABC5-49B6-A56B-5722C39190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9C8B02-0CD9-45B6-83F4-18860E8133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151FAA-CB9F-4212-B46D-AB63F0C27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5AFC46-E681-4529-936E-2C9F28736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08BC40-4559-4912-BD67-E048574F1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150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48D45-0002-40F0-AC24-18372714E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A33709-0D60-4B72-AA94-9FE708BC0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C30D75-4196-4A3F-99D0-6E4983A9E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5C5C779-851A-40E7-8CB7-3937537E9A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F91C895-843A-48DD-9643-7A70E5B661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010424A-D7B9-4984-A567-9B38EEF47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E4061B4-87D4-451C-9ADD-7F35F5723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8BE8C59-D12B-4D62-91BD-F109F850E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862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5BB018-A9CA-4903-BA9E-3B5E6162F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8368AC2-D1CD-4371-BCE9-087AE77A8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D16BA50-A4CD-4938-AB83-345DED647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A995AFB-1643-41EA-8AB5-65DA71B84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6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032ABCC-58B7-41B0-A22E-7A40A38A1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5C08557-B061-4892-AD59-B446DDF7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51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9EEE0B1-B37B-4087-A6B5-FD513FA31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91225"/>
            <a:ext cx="2743200" cy="365125"/>
          </a:xfrm>
        </p:spPr>
        <p:txBody>
          <a:bodyPr/>
          <a:lstStyle>
            <a:lvl1pPr>
              <a:defRPr sz="1600">
                <a:solidFill>
                  <a:srgbClr val="C5D2FF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defRPr>
            </a:lvl1pPr>
          </a:lstStyle>
          <a:p>
            <a:fld id="{3A12CC6F-093D-4465-A13F-7C6D07F09D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376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349FBA-1A58-48A1-933F-77BF7ED5E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24BCAE-41C3-480B-B837-F276FDADD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8F12AD0-05B6-4AC1-AD45-A564342F93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085B99-7C39-469D-A6A8-529427242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1EA02F-B22B-4086-B4EA-6B9A9EF8B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07176A-615B-41B1-9604-6A4C21481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736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8A22F-642F-44EE-88F8-8FD2D689E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8E96DA-0321-4085-B803-69D69C456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6D551A-7EE8-4C26-A128-7EFCFFDD55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532F0-3017-42A2-A5D2-A8FD8297915F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9855CA-8C79-41D0-A387-A75F93DE4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B1576A-577A-4560-B5E9-669CC525AC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2CC6F-093D-4465-A13F-7C6D07F09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292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3.jpg"/><Relationship Id="rId3" Type="http://schemas.openxmlformats.org/officeDocument/2006/relationships/image" Target="../media/image49.png"/><Relationship Id="rId7" Type="http://schemas.openxmlformats.org/officeDocument/2006/relationships/image" Target="../media/image50.png"/><Relationship Id="rId12" Type="http://schemas.openxmlformats.org/officeDocument/2006/relationships/image" Target="../media/image5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11" Type="http://schemas.openxmlformats.org/officeDocument/2006/relationships/image" Target="../media/image4.svg"/><Relationship Id="rId5" Type="http://schemas.openxmlformats.org/officeDocument/2006/relationships/image" Target="../media/image17.png"/><Relationship Id="rId10" Type="http://schemas.openxmlformats.org/officeDocument/2006/relationships/image" Target="../media/image3.png"/><Relationship Id="rId4" Type="http://schemas.openxmlformats.org/officeDocument/2006/relationships/image" Target="../media/image47.svg"/><Relationship Id="rId9" Type="http://schemas.openxmlformats.org/officeDocument/2006/relationships/image" Target="../media/image84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svg"/><Relationship Id="rId5" Type="http://schemas.openxmlformats.org/officeDocument/2006/relationships/image" Target="../media/image49.png"/><Relationship Id="rId10" Type="http://schemas.openxmlformats.org/officeDocument/2006/relationships/image" Target="../media/image56.jpeg"/><Relationship Id="rId4" Type="http://schemas.openxmlformats.org/officeDocument/2006/relationships/image" Target="../media/image4.svg"/><Relationship Id="rId9" Type="http://schemas.openxmlformats.org/officeDocument/2006/relationships/image" Target="../media/image55.jpe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9.jpeg"/><Relationship Id="rId18" Type="http://schemas.openxmlformats.org/officeDocument/2006/relationships/image" Target="../media/image64.jpg"/><Relationship Id="rId3" Type="http://schemas.openxmlformats.org/officeDocument/2006/relationships/image" Target="../media/image3.png"/><Relationship Id="rId21" Type="http://schemas.openxmlformats.org/officeDocument/2006/relationships/image" Target="../media/image67.jpeg"/><Relationship Id="rId12" Type="http://schemas.openxmlformats.org/officeDocument/2006/relationships/image" Target="../media/image58.png"/><Relationship Id="rId17" Type="http://schemas.openxmlformats.org/officeDocument/2006/relationships/image" Target="../media/image63.jpeg"/><Relationship Id="rId25" Type="http://schemas.openxmlformats.org/officeDocument/2006/relationships/image" Target="../media/image71.jpe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62.jpeg"/><Relationship Id="rId20" Type="http://schemas.openxmlformats.org/officeDocument/2006/relationships/image" Target="../media/image66.jp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57.jpeg"/><Relationship Id="rId24" Type="http://schemas.openxmlformats.org/officeDocument/2006/relationships/image" Target="../media/image70.jpeg"/><Relationship Id="rId15" Type="http://schemas.openxmlformats.org/officeDocument/2006/relationships/image" Target="../media/image61.png"/><Relationship Id="rId23" Type="http://schemas.openxmlformats.org/officeDocument/2006/relationships/image" Target="../media/image69.jpeg"/><Relationship Id="rId10" Type="http://schemas.openxmlformats.org/officeDocument/2006/relationships/image" Target="../media/image4.svg"/><Relationship Id="rId19" Type="http://schemas.openxmlformats.org/officeDocument/2006/relationships/image" Target="../media/image65.jpeg"/><Relationship Id="rId14" Type="http://schemas.openxmlformats.org/officeDocument/2006/relationships/image" Target="../media/image60.png"/><Relationship Id="rId22" Type="http://schemas.openxmlformats.org/officeDocument/2006/relationships/image" Target="../media/image68.jpe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4.jpg"/><Relationship Id="rId3" Type="http://schemas.openxmlformats.org/officeDocument/2006/relationships/image" Target="../media/image3.png"/><Relationship Id="rId12" Type="http://schemas.openxmlformats.org/officeDocument/2006/relationships/image" Target="../media/image7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72.jpg"/><Relationship Id="rId10" Type="http://schemas.openxmlformats.org/officeDocument/2006/relationships/image" Target="../media/image4.svg"/><Relationship Id="rId14" Type="http://schemas.openxmlformats.org/officeDocument/2006/relationships/image" Target="../media/image75.jp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8.jpeg"/><Relationship Id="rId3" Type="http://schemas.openxmlformats.org/officeDocument/2006/relationships/image" Target="../media/image3.png"/><Relationship Id="rId12" Type="http://schemas.openxmlformats.org/officeDocument/2006/relationships/image" Target="../media/image77.jpeg"/><Relationship Id="rId17" Type="http://schemas.openxmlformats.org/officeDocument/2006/relationships/image" Target="../media/image82.jpe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81.jpe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76.jpeg"/><Relationship Id="rId15" Type="http://schemas.openxmlformats.org/officeDocument/2006/relationships/image" Target="../media/image80.jpeg"/><Relationship Id="rId10" Type="http://schemas.openxmlformats.org/officeDocument/2006/relationships/image" Target="../media/image4.svg"/><Relationship Id="rId14" Type="http://schemas.openxmlformats.org/officeDocument/2006/relationships/image" Target="../media/image79.jpe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5.jpeg"/><Relationship Id="rId3" Type="http://schemas.openxmlformats.org/officeDocument/2006/relationships/image" Target="../media/image3.png"/><Relationship Id="rId12" Type="http://schemas.openxmlformats.org/officeDocument/2006/relationships/image" Target="../media/image84.jp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88.jpe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83.jpeg"/><Relationship Id="rId15" Type="http://schemas.openxmlformats.org/officeDocument/2006/relationships/image" Target="../media/image87.jpg"/><Relationship Id="rId10" Type="http://schemas.openxmlformats.org/officeDocument/2006/relationships/image" Target="../media/image4.svg"/><Relationship Id="rId14" Type="http://schemas.openxmlformats.org/officeDocument/2006/relationships/image" Target="../media/image86.jp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1.jpg"/><Relationship Id="rId3" Type="http://schemas.openxmlformats.org/officeDocument/2006/relationships/image" Target="../media/image3.png"/><Relationship Id="rId12" Type="http://schemas.openxmlformats.org/officeDocument/2006/relationships/image" Target="../media/image9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89.jpg"/><Relationship Id="rId10" Type="http://schemas.openxmlformats.org/officeDocument/2006/relationships/image" Target="../media/image4.sv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4.jpg"/><Relationship Id="rId3" Type="http://schemas.openxmlformats.org/officeDocument/2006/relationships/image" Target="../media/image3.png"/><Relationship Id="rId12" Type="http://schemas.openxmlformats.org/officeDocument/2006/relationships/image" Target="../media/image9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92.jpg"/><Relationship Id="rId10" Type="http://schemas.openxmlformats.org/officeDocument/2006/relationships/image" Target="../media/image4.svg"/><Relationship Id="rId14" Type="http://schemas.openxmlformats.org/officeDocument/2006/relationships/image" Target="../media/image95.jpeg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8.jpg"/><Relationship Id="rId3" Type="http://schemas.openxmlformats.org/officeDocument/2006/relationships/image" Target="../media/image3.png"/><Relationship Id="rId12" Type="http://schemas.openxmlformats.org/officeDocument/2006/relationships/image" Target="../media/image9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96.jpg"/><Relationship Id="rId10" Type="http://schemas.openxmlformats.org/officeDocument/2006/relationships/image" Target="../media/image4.svg"/><Relationship Id="rId14" Type="http://schemas.openxmlformats.org/officeDocument/2006/relationships/image" Target="../media/image99.jp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2.jpeg"/><Relationship Id="rId3" Type="http://schemas.openxmlformats.org/officeDocument/2006/relationships/image" Target="../media/image3.png"/><Relationship Id="rId12" Type="http://schemas.openxmlformats.org/officeDocument/2006/relationships/image" Target="../media/image101.jpe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105.jpe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00.jpeg"/><Relationship Id="rId15" Type="http://schemas.openxmlformats.org/officeDocument/2006/relationships/image" Target="../media/image104.jpeg"/><Relationship Id="rId10" Type="http://schemas.openxmlformats.org/officeDocument/2006/relationships/image" Target="../media/image4.svg"/><Relationship Id="rId14" Type="http://schemas.openxmlformats.org/officeDocument/2006/relationships/image" Target="../media/image10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jpeg"/><Relationship Id="rId5" Type="http://schemas.openxmlformats.org/officeDocument/2006/relationships/image" Target="../media/image4.svg"/><Relationship Id="rId10" Type="http://schemas.openxmlformats.org/officeDocument/2006/relationships/image" Target="../media/image7.jpeg"/><Relationship Id="rId4" Type="http://schemas.openxmlformats.org/officeDocument/2006/relationships/image" Target="../media/image3.png"/><Relationship Id="rId9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8.jpg"/><Relationship Id="rId3" Type="http://schemas.openxmlformats.org/officeDocument/2006/relationships/image" Target="../media/image3.png"/><Relationship Id="rId12" Type="http://schemas.openxmlformats.org/officeDocument/2006/relationships/image" Target="../media/image10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06.jpeg"/><Relationship Id="rId10" Type="http://schemas.openxmlformats.org/officeDocument/2006/relationships/image" Target="../media/image4.sv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1.jpg"/><Relationship Id="rId3" Type="http://schemas.openxmlformats.org/officeDocument/2006/relationships/image" Target="../media/image3.png"/><Relationship Id="rId12" Type="http://schemas.openxmlformats.org/officeDocument/2006/relationships/image" Target="../media/image11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09.jpg"/><Relationship Id="rId10" Type="http://schemas.openxmlformats.org/officeDocument/2006/relationships/image" Target="../media/image4.svg"/><Relationship Id="rId14" Type="http://schemas.openxmlformats.org/officeDocument/2006/relationships/image" Target="../media/image112.jp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5.jpg"/><Relationship Id="rId3" Type="http://schemas.openxmlformats.org/officeDocument/2006/relationships/image" Target="../media/image3.png"/><Relationship Id="rId12" Type="http://schemas.openxmlformats.org/officeDocument/2006/relationships/image" Target="../media/image11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13.jpg"/><Relationship Id="rId10" Type="http://schemas.openxmlformats.org/officeDocument/2006/relationships/image" Target="../media/image4.svg"/><Relationship Id="rId14" Type="http://schemas.openxmlformats.org/officeDocument/2006/relationships/image" Target="../media/image116.jpg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9.jpg"/><Relationship Id="rId3" Type="http://schemas.openxmlformats.org/officeDocument/2006/relationships/image" Target="../media/image3.png"/><Relationship Id="rId12" Type="http://schemas.openxmlformats.org/officeDocument/2006/relationships/image" Target="../media/image118.jpe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122.jp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17.jpg"/><Relationship Id="rId15" Type="http://schemas.openxmlformats.org/officeDocument/2006/relationships/image" Target="../media/image121.jpg"/><Relationship Id="rId10" Type="http://schemas.openxmlformats.org/officeDocument/2006/relationships/image" Target="../media/image4.svg"/><Relationship Id="rId14" Type="http://schemas.openxmlformats.org/officeDocument/2006/relationships/image" Target="../media/image120.jpg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5.jpg"/><Relationship Id="rId3" Type="http://schemas.openxmlformats.org/officeDocument/2006/relationships/image" Target="../media/image3.png"/><Relationship Id="rId12" Type="http://schemas.openxmlformats.org/officeDocument/2006/relationships/image" Target="../media/image12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23.jpg"/><Relationship Id="rId10" Type="http://schemas.openxmlformats.org/officeDocument/2006/relationships/image" Target="../media/image4.svg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8.jpg"/><Relationship Id="rId3" Type="http://schemas.openxmlformats.org/officeDocument/2006/relationships/image" Target="../media/image3.png"/><Relationship Id="rId12" Type="http://schemas.openxmlformats.org/officeDocument/2006/relationships/image" Target="../media/image1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26.jpg"/><Relationship Id="rId10" Type="http://schemas.openxmlformats.org/officeDocument/2006/relationships/image" Target="../media/image4.svg"/><Relationship Id="rId14" Type="http://schemas.openxmlformats.org/officeDocument/2006/relationships/image" Target="../media/image129.jp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2.jpg"/><Relationship Id="rId3" Type="http://schemas.openxmlformats.org/officeDocument/2006/relationships/image" Target="../media/image3.png"/><Relationship Id="rId12" Type="http://schemas.openxmlformats.org/officeDocument/2006/relationships/image" Target="../media/image13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30.png"/><Relationship Id="rId10" Type="http://schemas.openxmlformats.org/officeDocument/2006/relationships/image" Target="../media/image4.svg"/><Relationship Id="rId14" Type="http://schemas.openxmlformats.org/officeDocument/2006/relationships/image" Target="../media/image133.jpg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6.jpg"/><Relationship Id="rId3" Type="http://schemas.openxmlformats.org/officeDocument/2006/relationships/image" Target="../media/image3.png"/><Relationship Id="rId12" Type="http://schemas.openxmlformats.org/officeDocument/2006/relationships/image" Target="../media/image135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34.jpg"/><Relationship Id="rId10" Type="http://schemas.openxmlformats.org/officeDocument/2006/relationships/image" Target="../media/image4.svg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9.jpg"/><Relationship Id="rId3" Type="http://schemas.openxmlformats.org/officeDocument/2006/relationships/image" Target="../media/image3.png"/><Relationship Id="rId12" Type="http://schemas.openxmlformats.org/officeDocument/2006/relationships/image" Target="../media/image13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37.jpg"/><Relationship Id="rId10" Type="http://schemas.openxmlformats.org/officeDocument/2006/relationships/image" Target="../media/image4.svg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2.jpg"/><Relationship Id="rId3" Type="http://schemas.openxmlformats.org/officeDocument/2006/relationships/image" Target="../media/image3.png"/><Relationship Id="rId12" Type="http://schemas.openxmlformats.org/officeDocument/2006/relationships/image" Target="../media/image141.jpg"/><Relationship Id="rId2" Type="http://schemas.openxmlformats.org/officeDocument/2006/relationships/notesSlide" Target="../notesSlides/notesSlide29.xml"/><Relationship Id="rId16" Type="http://schemas.openxmlformats.org/officeDocument/2006/relationships/image" Target="../media/image145.jp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40.jpg"/><Relationship Id="rId15" Type="http://schemas.openxmlformats.org/officeDocument/2006/relationships/image" Target="../media/image144.jpeg"/><Relationship Id="rId10" Type="http://schemas.openxmlformats.org/officeDocument/2006/relationships/image" Target="../media/image4.svg"/><Relationship Id="rId14" Type="http://schemas.openxmlformats.org/officeDocument/2006/relationships/image" Target="../media/image14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svg"/><Relationship Id="rId11" Type="http://schemas.openxmlformats.org/officeDocument/2006/relationships/image" Target="../media/image13.png"/><Relationship Id="rId5" Type="http://schemas.openxmlformats.org/officeDocument/2006/relationships/image" Target="../media/image11.png"/><Relationship Id="rId10" Type="http://schemas.openxmlformats.org/officeDocument/2006/relationships/image" Target="../media/image4.svg"/><Relationship Id="rId4" Type="http://schemas.openxmlformats.org/officeDocument/2006/relationships/image" Target="../media/image10.png"/><Relationship Id="rId9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8.jpg"/><Relationship Id="rId3" Type="http://schemas.openxmlformats.org/officeDocument/2006/relationships/image" Target="../media/image3.png"/><Relationship Id="rId12" Type="http://schemas.openxmlformats.org/officeDocument/2006/relationships/image" Target="../media/image147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46.jpeg"/><Relationship Id="rId15" Type="http://schemas.openxmlformats.org/officeDocument/2006/relationships/image" Target="../media/image150.jpg"/><Relationship Id="rId10" Type="http://schemas.openxmlformats.org/officeDocument/2006/relationships/image" Target="../media/image4.svg"/><Relationship Id="rId14" Type="http://schemas.openxmlformats.org/officeDocument/2006/relationships/image" Target="../media/image149.jpeg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3.jpeg"/><Relationship Id="rId3" Type="http://schemas.openxmlformats.org/officeDocument/2006/relationships/image" Target="../media/image3.png"/><Relationship Id="rId12" Type="http://schemas.openxmlformats.org/officeDocument/2006/relationships/image" Target="../media/image152.jpg"/><Relationship Id="rId17" Type="http://schemas.openxmlformats.org/officeDocument/2006/relationships/image" Target="../media/image157.jpeg"/><Relationship Id="rId2" Type="http://schemas.openxmlformats.org/officeDocument/2006/relationships/notesSlide" Target="../notesSlides/notesSlide31.xml"/><Relationship Id="rId16" Type="http://schemas.openxmlformats.org/officeDocument/2006/relationships/image" Target="../media/image156.jp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51.jpg"/><Relationship Id="rId15" Type="http://schemas.openxmlformats.org/officeDocument/2006/relationships/image" Target="../media/image155.jpg"/><Relationship Id="rId10" Type="http://schemas.openxmlformats.org/officeDocument/2006/relationships/image" Target="../media/image4.svg"/><Relationship Id="rId14" Type="http://schemas.openxmlformats.org/officeDocument/2006/relationships/image" Target="../media/image154.jpg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0.jpeg"/><Relationship Id="rId3" Type="http://schemas.openxmlformats.org/officeDocument/2006/relationships/image" Target="../media/image3.png"/><Relationship Id="rId12" Type="http://schemas.openxmlformats.org/officeDocument/2006/relationships/image" Target="../media/image159.jpg"/><Relationship Id="rId2" Type="http://schemas.openxmlformats.org/officeDocument/2006/relationships/notesSlide" Target="../notesSlides/notesSlide32.xml"/><Relationship Id="rId16" Type="http://schemas.openxmlformats.org/officeDocument/2006/relationships/image" Target="../media/image163.jpe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58.jpg"/><Relationship Id="rId15" Type="http://schemas.openxmlformats.org/officeDocument/2006/relationships/image" Target="../media/image162.jpeg"/><Relationship Id="rId10" Type="http://schemas.openxmlformats.org/officeDocument/2006/relationships/image" Target="../media/image4.svg"/><Relationship Id="rId14" Type="http://schemas.openxmlformats.org/officeDocument/2006/relationships/image" Target="../media/image161.jpg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6.jpg"/><Relationship Id="rId18" Type="http://schemas.openxmlformats.org/officeDocument/2006/relationships/image" Target="../media/image171.jpg"/><Relationship Id="rId3" Type="http://schemas.openxmlformats.org/officeDocument/2006/relationships/image" Target="../media/image3.png"/><Relationship Id="rId12" Type="http://schemas.openxmlformats.org/officeDocument/2006/relationships/image" Target="../media/image165.jpg"/><Relationship Id="rId17" Type="http://schemas.openxmlformats.org/officeDocument/2006/relationships/image" Target="../media/image170.jpeg"/><Relationship Id="rId2" Type="http://schemas.openxmlformats.org/officeDocument/2006/relationships/notesSlide" Target="../notesSlides/notesSlide33.xml"/><Relationship Id="rId16" Type="http://schemas.openxmlformats.org/officeDocument/2006/relationships/image" Target="../media/image169.jpe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64.jpg"/><Relationship Id="rId15" Type="http://schemas.openxmlformats.org/officeDocument/2006/relationships/image" Target="../media/image168.jpeg"/><Relationship Id="rId10" Type="http://schemas.openxmlformats.org/officeDocument/2006/relationships/image" Target="../media/image4.svg"/><Relationship Id="rId14" Type="http://schemas.openxmlformats.org/officeDocument/2006/relationships/image" Target="../media/image167.jpeg"/></Relationships>
</file>

<file path=ppt/slides/_rels/slide3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4.jpg"/><Relationship Id="rId3" Type="http://schemas.openxmlformats.org/officeDocument/2006/relationships/image" Target="../media/image3.png"/><Relationship Id="rId12" Type="http://schemas.openxmlformats.org/officeDocument/2006/relationships/image" Target="../media/image17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72.jpg"/><Relationship Id="rId10" Type="http://schemas.openxmlformats.org/officeDocument/2006/relationships/image" Target="../media/image4.svg"/></Relationships>
</file>

<file path=ppt/slides/_rels/slide3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7.jpg"/><Relationship Id="rId3" Type="http://schemas.openxmlformats.org/officeDocument/2006/relationships/image" Target="../media/image3.png"/><Relationship Id="rId12" Type="http://schemas.openxmlformats.org/officeDocument/2006/relationships/image" Target="../media/image176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75.jpeg"/><Relationship Id="rId15" Type="http://schemas.openxmlformats.org/officeDocument/2006/relationships/image" Target="../media/image179.jpg"/><Relationship Id="rId10" Type="http://schemas.openxmlformats.org/officeDocument/2006/relationships/image" Target="../media/image4.svg"/><Relationship Id="rId14" Type="http://schemas.openxmlformats.org/officeDocument/2006/relationships/image" Target="../media/image178.jpg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2.jpg"/><Relationship Id="rId18" Type="http://schemas.openxmlformats.org/officeDocument/2006/relationships/image" Target="../media/image187.jpg"/><Relationship Id="rId3" Type="http://schemas.openxmlformats.org/officeDocument/2006/relationships/image" Target="../media/image3.png"/><Relationship Id="rId12" Type="http://schemas.openxmlformats.org/officeDocument/2006/relationships/image" Target="../media/image181.jpg"/><Relationship Id="rId17" Type="http://schemas.openxmlformats.org/officeDocument/2006/relationships/image" Target="../media/image186.jpg"/><Relationship Id="rId2" Type="http://schemas.openxmlformats.org/officeDocument/2006/relationships/notesSlide" Target="../notesSlides/notesSlide36.xml"/><Relationship Id="rId16" Type="http://schemas.openxmlformats.org/officeDocument/2006/relationships/image" Target="../media/image185.jp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80.jpg"/><Relationship Id="rId15" Type="http://schemas.openxmlformats.org/officeDocument/2006/relationships/image" Target="../media/image184.jpeg"/><Relationship Id="rId10" Type="http://schemas.openxmlformats.org/officeDocument/2006/relationships/image" Target="../media/image4.svg"/><Relationship Id="rId19" Type="http://schemas.openxmlformats.org/officeDocument/2006/relationships/image" Target="../media/image188.jpg"/><Relationship Id="rId14" Type="http://schemas.openxmlformats.org/officeDocument/2006/relationships/image" Target="../media/image183.jpeg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1.jpg"/><Relationship Id="rId18" Type="http://schemas.openxmlformats.org/officeDocument/2006/relationships/image" Target="../media/image196.jpeg"/><Relationship Id="rId3" Type="http://schemas.openxmlformats.org/officeDocument/2006/relationships/image" Target="../media/image3.png"/><Relationship Id="rId12" Type="http://schemas.openxmlformats.org/officeDocument/2006/relationships/image" Target="../media/image190.jpg"/><Relationship Id="rId17" Type="http://schemas.openxmlformats.org/officeDocument/2006/relationships/image" Target="../media/image195.jpeg"/><Relationship Id="rId2" Type="http://schemas.openxmlformats.org/officeDocument/2006/relationships/notesSlide" Target="../notesSlides/notesSlide37.xml"/><Relationship Id="rId16" Type="http://schemas.openxmlformats.org/officeDocument/2006/relationships/image" Target="../media/image194.jpeg"/><Relationship Id="rId20" Type="http://schemas.openxmlformats.org/officeDocument/2006/relationships/image" Target="../media/image198.jp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89.jpg"/><Relationship Id="rId15" Type="http://schemas.openxmlformats.org/officeDocument/2006/relationships/image" Target="../media/image193.jpg"/><Relationship Id="rId10" Type="http://schemas.openxmlformats.org/officeDocument/2006/relationships/image" Target="../media/image4.svg"/><Relationship Id="rId19" Type="http://schemas.openxmlformats.org/officeDocument/2006/relationships/image" Target="../media/image197.jpeg"/><Relationship Id="rId14" Type="http://schemas.openxmlformats.org/officeDocument/2006/relationships/image" Target="../media/image192.jp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png"/><Relationship Id="rId3" Type="http://schemas.openxmlformats.org/officeDocument/2006/relationships/image" Target="../media/image2.jpg"/><Relationship Id="rId7" Type="http://schemas.openxmlformats.org/officeDocument/2006/relationships/image" Target="../media/image200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svg"/><Relationship Id="rId11" Type="http://schemas.openxmlformats.org/officeDocument/2006/relationships/image" Target="../media/image203.png"/><Relationship Id="rId5" Type="http://schemas.openxmlformats.org/officeDocument/2006/relationships/image" Target="../media/image3.png"/><Relationship Id="rId10" Type="http://schemas.openxmlformats.org/officeDocument/2006/relationships/image" Target="../media/image93.svg"/><Relationship Id="rId4" Type="http://schemas.openxmlformats.org/officeDocument/2006/relationships/image" Target="../media/image199.png"/><Relationship Id="rId9" Type="http://schemas.openxmlformats.org/officeDocument/2006/relationships/image" Target="../media/image20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21.svg"/><Relationship Id="rId12" Type="http://schemas.openxmlformats.org/officeDocument/2006/relationships/image" Target="../media/image4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3.png"/><Relationship Id="rId5" Type="http://schemas.openxmlformats.org/officeDocument/2006/relationships/image" Target="../media/image19.svg"/><Relationship Id="rId15" Type="http://schemas.openxmlformats.org/officeDocument/2006/relationships/image" Target="../media/image22.jpeg"/><Relationship Id="rId10" Type="http://schemas.openxmlformats.org/officeDocument/2006/relationships/image" Target="../media/image24.svg"/><Relationship Id="rId4" Type="http://schemas.openxmlformats.org/officeDocument/2006/relationships/image" Target="../media/image16.png"/><Relationship Id="rId9" Type="http://schemas.openxmlformats.org/officeDocument/2006/relationships/image" Target="../media/image19.pn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18" Type="http://schemas.openxmlformats.org/officeDocument/2006/relationships/image" Target="../media/image4.svg"/><Relationship Id="rId13" Type="http://schemas.openxmlformats.org/officeDocument/2006/relationships/image" Target="../media/image19.svg"/><Relationship Id="rId8" Type="http://schemas.openxmlformats.org/officeDocument/2006/relationships/image" Target="../media/image6.svg"/><Relationship Id="rId26" Type="http://schemas.openxmlformats.org/officeDocument/2006/relationships/image" Target="../media/image28.png"/><Relationship Id="rId3" Type="http://schemas.openxmlformats.org/officeDocument/2006/relationships/image" Target="../media/image3.png"/><Relationship Id="rId21" Type="http://schemas.openxmlformats.org/officeDocument/2006/relationships/image" Target="../media/image25.png"/><Relationship Id="rId25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6.svg"/><Relationship Id="rId24" Type="http://schemas.openxmlformats.org/officeDocument/2006/relationships/image" Target="../media/image27.png"/><Relationship Id="rId23" Type="http://schemas.openxmlformats.org/officeDocument/2006/relationships/image" Target="../media/image26.png"/><Relationship Id="rId5" Type="http://schemas.openxmlformats.org/officeDocument/2006/relationships/image" Target="../media/image59.svg"/><Relationship Id="rId28" Type="http://schemas.openxmlformats.org/officeDocument/2006/relationships/image" Target="../media/image30.jpeg"/><Relationship Id="rId19" Type="http://schemas.openxmlformats.org/officeDocument/2006/relationships/image" Target="../media/image23.png"/><Relationship Id="rId9" Type="http://schemas.openxmlformats.org/officeDocument/2006/relationships/image" Target="../media/image34.svg"/><Relationship Id="rId22" Type="http://schemas.openxmlformats.org/officeDocument/2006/relationships/image" Target="../media/image16.png"/><Relationship Id="rId27" Type="http://schemas.openxmlformats.org/officeDocument/2006/relationships/image" Target="../media/image2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9.svg"/><Relationship Id="rId18" Type="http://schemas.openxmlformats.org/officeDocument/2006/relationships/image" Target="../media/image4.svg"/><Relationship Id="rId3" Type="http://schemas.openxmlformats.org/officeDocument/2006/relationships/image" Target="../media/image31.png"/><Relationship Id="rId7" Type="http://schemas.openxmlformats.org/officeDocument/2006/relationships/image" Target="../media/image32.sv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20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6.svg"/><Relationship Id="rId5" Type="http://schemas.openxmlformats.org/officeDocument/2006/relationships/image" Target="../media/image30.svg"/><Relationship Id="rId10" Type="http://schemas.openxmlformats.org/officeDocument/2006/relationships/image" Target="../media/image24.png"/><Relationship Id="rId19" Type="http://schemas.openxmlformats.org/officeDocument/2006/relationships/image" Target="../media/image33.jpeg"/><Relationship Id="rId9" Type="http://schemas.openxmlformats.org/officeDocument/2006/relationships/image" Target="../media/image34.svg"/><Relationship Id="rId1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svg"/><Relationship Id="rId11" Type="http://schemas.openxmlformats.org/officeDocument/2006/relationships/image" Target="../media/image38.jpg"/><Relationship Id="rId10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39.png"/><Relationship Id="rId7" Type="http://schemas.openxmlformats.org/officeDocument/2006/relationships/image" Target="../media/image3.png"/><Relationship Id="rId12" Type="http://schemas.openxmlformats.org/officeDocument/2006/relationships/image" Target="../media/image4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svg"/><Relationship Id="rId11" Type="http://schemas.openxmlformats.org/officeDocument/2006/relationships/image" Target="../media/image41.jpg"/><Relationship Id="rId5" Type="http://schemas.openxmlformats.org/officeDocument/2006/relationships/image" Target="../media/image16.png"/><Relationship Id="rId10" Type="http://schemas.openxmlformats.org/officeDocument/2006/relationships/image" Target="../media/image40.jpeg"/><Relationship Id="rId4" Type="http://schemas.openxmlformats.org/officeDocument/2006/relationships/image" Target="../media/image15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svg"/><Relationship Id="rId13" Type="http://schemas.openxmlformats.org/officeDocument/2006/relationships/image" Target="../media/image81.svg"/><Relationship Id="rId3" Type="http://schemas.openxmlformats.org/officeDocument/2006/relationships/image" Target="../media/image3.png"/><Relationship Id="rId7" Type="http://schemas.openxmlformats.org/officeDocument/2006/relationships/image" Target="../media/image43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79.svg"/><Relationship Id="rId15" Type="http://schemas.openxmlformats.org/officeDocument/2006/relationships/image" Target="../media/image47.jpeg"/><Relationship Id="rId9" Type="http://schemas.openxmlformats.org/officeDocument/2006/relationships/image" Target="../media/image44.png"/><Relationship Id="rId14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E13A41-96CB-4595-8DBA-B648C4FAD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9" y="87923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687345-FDC8-433F-BED1-BF945FF4A3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2592" y="2041524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chemeClr val="bg1"/>
                </a:solidFill>
                <a:effectLst/>
                <a:latin typeface="Pervye Extended Bold" panose="020B0705040502020204" pitchFamily="34" charset="0"/>
                <a:ea typeface="Pervye Extended Bold" panose="020B0705040502020204" pitchFamily="34" charset="0"/>
              </a:rPr>
              <a:t>О РОЛИ ДВИЖЕНИЯ ПЕРВЫХ </a:t>
            </a:r>
            <a:br>
              <a:rPr lang="ru-RU" sz="3200" dirty="0">
                <a:solidFill>
                  <a:schemeClr val="bg1"/>
                </a:solidFill>
                <a:effectLst/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3200" dirty="0">
                <a:solidFill>
                  <a:schemeClr val="bg1"/>
                </a:solidFill>
                <a:effectLst/>
                <a:latin typeface="Pervye Extended Bold" panose="020B0705040502020204" pitchFamily="34" charset="0"/>
                <a:ea typeface="Pervye Extended Bold" panose="020B0705040502020204" pitchFamily="34" charset="0"/>
              </a:rPr>
              <a:t>В РАЗВИТИИ СИСТЕМЫ ВОСПИТАНИЯ ДЕТЕЙ И МОЛОДЁЖИ</a:t>
            </a:r>
            <a:endParaRPr lang="ru-RU" sz="440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9B062D02-0C92-4A76-AA32-843F73C8AA1C}"/>
              </a:ext>
            </a:extLst>
          </p:cNvPr>
          <p:cNvSpPr txBox="1">
            <a:spLocks/>
          </p:cNvSpPr>
          <p:nvPr/>
        </p:nvSpPr>
        <p:spPr>
          <a:xfrm>
            <a:off x="462592" y="4303048"/>
            <a:ext cx="5015016" cy="11042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ФИО: Антонович Ольга Борисовна</a:t>
            </a:r>
            <a:endParaRPr lang="ru-RU" sz="180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5E20371D-631C-4A39-9639-94153260567E}"/>
              </a:ext>
            </a:extLst>
          </p:cNvPr>
          <p:cNvSpPr txBox="1">
            <a:spLocks/>
          </p:cNvSpPr>
          <p:nvPr/>
        </p:nvSpPr>
        <p:spPr>
          <a:xfrm>
            <a:off x="468592" y="4706303"/>
            <a:ext cx="8209416" cy="15626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chemeClr val="bg1"/>
                </a:solidFill>
                <a:latin typeface="Inter" panose="02000503000000020004" pitchFamily="50" charset="0"/>
                <a:ea typeface="Inter" panose="02000503000000020004" pitchFamily="50" charset="0"/>
                <a:cs typeface="Inter" panose="02000503000000020004" pitchFamily="50" charset="0"/>
              </a:rPr>
              <a:t>Должность:  Специалист Движения Первых в Бурлинском районе</a:t>
            </a:r>
            <a:endParaRPr lang="ru-RU" sz="1800" b="1" dirty="0">
              <a:solidFill>
                <a:schemeClr val="bg1"/>
              </a:solidFill>
              <a:latin typeface="Inter" panose="02000503000000020004" pitchFamily="50" charset="0"/>
              <a:ea typeface="Inter" panose="02000503000000020004" pitchFamily="50" charset="0"/>
              <a:cs typeface="Inter" panose="02000503000000020004" pitchFamily="50" charset="0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B50E9C7-D7C8-46C1-89F7-A8280F57963C}"/>
              </a:ext>
            </a:extLst>
          </p:cNvPr>
          <p:cNvCxnSpPr>
            <a:cxnSpLocks/>
          </p:cNvCxnSpPr>
          <p:nvPr/>
        </p:nvCxnSpPr>
        <p:spPr>
          <a:xfrm>
            <a:off x="550863" y="4566224"/>
            <a:ext cx="26744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24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Прямоугольник: скругленные углы 56">
            <a:extLst>
              <a:ext uri="{FF2B5EF4-FFF2-40B4-BE49-F238E27FC236}">
                <a16:creationId xmlns:a16="http://schemas.microsoft.com/office/drawing/2014/main" id="{B6500C29-2677-4358-9C0A-0EA99E31EC78}"/>
              </a:ext>
            </a:extLst>
          </p:cNvPr>
          <p:cNvSpPr/>
          <p:nvPr/>
        </p:nvSpPr>
        <p:spPr>
          <a:xfrm rot="10800000">
            <a:off x="464719" y="1104697"/>
            <a:ext cx="11276176" cy="3420907"/>
          </a:xfrm>
          <a:prstGeom prst="roundRect">
            <a:avLst>
              <a:gd name="adj" fmla="val 2652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id="{22F4D82F-6E23-4CC5-BD42-B411B7D4534E}"/>
              </a:ext>
            </a:extLst>
          </p:cNvPr>
          <p:cNvSpPr/>
          <p:nvPr/>
        </p:nvSpPr>
        <p:spPr bwMode="auto">
          <a:xfrm>
            <a:off x="550858" y="4779401"/>
            <a:ext cx="2293970" cy="1097524"/>
          </a:xfrm>
          <a:prstGeom prst="roundRect">
            <a:avLst>
              <a:gd name="adj" fmla="val 7642"/>
            </a:avLst>
          </a:prstGeom>
          <a:solidFill>
            <a:schemeClr val="bg1"/>
          </a:solidFill>
          <a:ln w="12700" cap="flat" cmpd="sng" algn="ctr">
            <a:solidFill>
              <a:srgbClr val="C5D2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vye Extended Bold"/>
                <a:ea typeface="Pervye Book" panose="020B0403040502020204" pitchFamily="34" charset="0"/>
                <a:cs typeface="Arial"/>
              </a:rPr>
              <a:t>1(</a:t>
            </a:r>
            <a:r>
              <a:rPr kumimoji="0" lang="ru-R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vye Extended Bold"/>
                <a:ea typeface="Pervye Book" panose="020B0403040502020204" pitchFamily="34" charset="0"/>
                <a:cs typeface="Arial"/>
              </a:rPr>
              <a:t>Устьянская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vye Extended Bold"/>
                <a:ea typeface="Pervye Book" panose="020B0403040502020204" pitchFamily="34" charset="0"/>
                <a:cs typeface="Arial"/>
              </a:rPr>
              <a:t> СОШ)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84" name="Прямоугольник: скругленные углы 83">
            <a:extLst>
              <a:ext uri="{FF2B5EF4-FFF2-40B4-BE49-F238E27FC236}">
                <a16:creationId xmlns:a16="http://schemas.microsoft.com/office/drawing/2014/main" id="{E6858941-7870-4653-AD11-E8B6300ECB87}"/>
              </a:ext>
            </a:extLst>
          </p:cNvPr>
          <p:cNvSpPr/>
          <p:nvPr/>
        </p:nvSpPr>
        <p:spPr bwMode="auto">
          <a:xfrm>
            <a:off x="2922350" y="4779401"/>
            <a:ext cx="2274303" cy="1097524"/>
          </a:xfrm>
          <a:prstGeom prst="roundRect">
            <a:avLst>
              <a:gd name="adj" fmla="val 6641"/>
            </a:avLst>
          </a:prstGeom>
          <a:solidFill>
            <a:schemeClr val="bg1"/>
          </a:solidFill>
          <a:ln w="12700" cap="flat" cmpd="sng" algn="ctr">
            <a:solidFill>
              <a:srgbClr val="C5D2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vye Extended Bold"/>
                <a:ea typeface="Pervye Book" panose="020B0403040502020204" pitchFamily="34" charset="0"/>
                <a:cs typeface="Arial"/>
              </a:rPr>
              <a:t>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85" name="Прямоугольник: скругленные углы 84">
            <a:extLst>
              <a:ext uri="{FF2B5EF4-FFF2-40B4-BE49-F238E27FC236}">
                <a16:creationId xmlns:a16="http://schemas.microsoft.com/office/drawing/2014/main" id="{FDAE4D6E-137C-40E9-832D-654307324B60}"/>
              </a:ext>
            </a:extLst>
          </p:cNvPr>
          <p:cNvSpPr/>
          <p:nvPr/>
        </p:nvSpPr>
        <p:spPr bwMode="auto">
          <a:xfrm>
            <a:off x="5271569" y="4779401"/>
            <a:ext cx="2972903" cy="1097524"/>
          </a:xfrm>
          <a:prstGeom prst="roundRect">
            <a:avLst>
              <a:gd name="adj" fmla="val 7643"/>
            </a:avLst>
          </a:prstGeom>
          <a:solidFill>
            <a:schemeClr val="bg1"/>
          </a:solidFill>
          <a:ln w="12700" cap="flat" cmpd="sng" algn="ctr">
            <a:solidFill>
              <a:srgbClr val="C5D2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0" dirty="0">
                <a:solidFill>
                  <a:prstClr val="black"/>
                </a:solidFill>
                <a:latin typeface="Pervye Extended Bold"/>
                <a:ea typeface="Pervye Book" panose="020B0403040502020204" pitchFamily="34" charset="0"/>
                <a:cs typeface="Arial"/>
              </a:rPr>
              <a:t>                   </a:t>
            </a:r>
            <a:r>
              <a:rPr lang="ru-RU" sz="1400" kern="0" dirty="0" smtClean="0">
                <a:solidFill>
                  <a:prstClr val="black"/>
                </a:solidFill>
                <a:latin typeface="Pervye Extended Bold"/>
                <a:ea typeface="Pervye Book" panose="020B0403040502020204" pitchFamily="34" charset="0"/>
                <a:cs typeface="Arial"/>
              </a:rPr>
              <a:t>0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87" name="Прямоугольник: скругленные углы 86">
            <a:extLst>
              <a:ext uri="{FF2B5EF4-FFF2-40B4-BE49-F238E27FC236}">
                <a16:creationId xmlns:a16="http://schemas.microsoft.com/office/drawing/2014/main" id="{B5FDC66E-E1ED-41D1-9BC9-29051CC9E2BF}"/>
              </a:ext>
            </a:extLst>
          </p:cNvPr>
          <p:cNvSpPr/>
          <p:nvPr/>
        </p:nvSpPr>
        <p:spPr bwMode="auto">
          <a:xfrm>
            <a:off x="692255" y="4698106"/>
            <a:ext cx="1654516" cy="19728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88" name="Прямоугольник: скругленные углы 87">
            <a:extLst>
              <a:ext uri="{FF2B5EF4-FFF2-40B4-BE49-F238E27FC236}">
                <a16:creationId xmlns:a16="http://schemas.microsoft.com/office/drawing/2014/main" id="{3D9909E0-24D4-460E-906B-A232927EF2F7}"/>
              </a:ext>
            </a:extLst>
          </p:cNvPr>
          <p:cNvSpPr/>
          <p:nvPr/>
        </p:nvSpPr>
        <p:spPr bwMode="auto">
          <a:xfrm>
            <a:off x="3004684" y="4660976"/>
            <a:ext cx="1502693" cy="23441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90" name="Прямоугольник: скругленные углы 89">
            <a:extLst>
              <a:ext uri="{FF2B5EF4-FFF2-40B4-BE49-F238E27FC236}">
                <a16:creationId xmlns:a16="http://schemas.microsoft.com/office/drawing/2014/main" id="{8E60844A-AA7E-434B-B19E-455E584BEE5A}"/>
              </a:ext>
            </a:extLst>
          </p:cNvPr>
          <p:cNvSpPr/>
          <p:nvPr/>
        </p:nvSpPr>
        <p:spPr bwMode="auto">
          <a:xfrm>
            <a:off x="5359547" y="4660976"/>
            <a:ext cx="2342092" cy="23441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43" name="Прямоугольник: скругленные углы 42">
            <a:extLst>
              <a:ext uri="{FF2B5EF4-FFF2-40B4-BE49-F238E27FC236}">
                <a16:creationId xmlns:a16="http://schemas.microsoft.com/office/drawing/2014/main" id="{3830D699-F7C8-4D02-8C24-46FF17B4D695}"/>
              </a:ext>
            </a:extLst>
          </p:cNvPr>
          <p:cNvSpPr/>
          <p:nvPr/>
        </p:nvSpPr>
        <p:spPr bwMode="auto">
          <a:xfrm>
            <a:off x="5118868" y="2772110"/>
            <a:ext cx="1961607" cy="316194"/>
          </a:xfrm>
          <a:prstGeom prst="roundRect">
            <a:avLst>
              <a:gd name="adj" fmla="val 9645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44" name="Прямоугольник: скругленные углы 43">
            <a:extLst>
              <a:ext uri="{FF2B5EF4-FFF2-40B4-BE49-F238E27FC236}">
                <a16:creationId xmlns:a16="http://schemas.microsoft.com/office/drawing/2014/main" id="{C39C7C83-904D-4AD4-9A21-B7BF7A1BDF26}"/>
              </a:ext>
            </a:extLst>
          </p:cNvPr>
          <p:cNvSpPr/>
          <p:nvPr/>
        </p:nvSpPr>
        <p:spPr bwMode="auto">
          <a:xfrm>
            <a:off x="5118868" y="1731603"/>
            <a:ext cx="2167606" cy="316194"/>
          </a:xfrm>
          <a:prstGeom prst="roundRect">
            <a:avLst>
              <a:gd name="adj" fmla="val 9645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45" name="Прямоугольник: скругленные углы 44">
            <a:extLst>
              <a:ext uri="{FF2B5EF4-FFF2-40B4-BE49-F238E27FC236}">
                <a16:creationId xmlns:a16="http://schemas.microsoft.com/office/drawing/2014/main" id="{7B5877E1-558A-41CC-9D27-F9071A58393C}"/>
              </a:ext>
            </a:extLst>
          </p:cNvPr>
          <p:cNvSpPr/>
          <p:nvPr/>
        </p:nvSpPr>
        <p:spPr bwMode="auto">
          <a:xfrm>
            <a:off x="5118868" y="3829893"/>
            <a:ext cx="2167606" cy="316194"/>
          </a:xfrm>
          <a:prstGeom prst="roundRect">
            <a:avLst>
              <a:gd name="adj" fmla="val 9645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825005C4-A0D6-422B-91EA-15EA66E718C9}"/>
              </a:ext>
            </a:extLst>
          </p:cNvPr>
          <p:cNvSpPr/>
          <p:nvPr/>
        </p:nvSpPr>
        <p:spPr bwMode="auto">
          <a:xfrm>
            <a:off x="570524" y="1370757"/>
            <a:ext cx="3784465" cy="2564078"/>
          </a:xfrm>
          <a:prstGeom prst="roundRect">
            <a:avLst>
              <a:gd name="adj" fmla="val 3402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D50F55CA-1E2D-42D6-95B7-4C4BF7D5F6A6}"/>
              </a:ext>
            </a:extLst>
          </p:cNvPr>
          <p:cNvSpPr/>
          <p:nvPr/>
        </p:nvSpPr>
        <p:spPr>
          <a:xfrm rot="10800000">
            <a:off x="550859" y="2162775"/>
            <a:ext cx="3232245" cy="30777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8660FF-E773-423A-827C-8366C8728EA7}"/>
              </a:ext>
            </a:extLst>
          </p:cNvPr>
          <p:cNvSpPr txBox="1"/>
          <p:nvPr/>
        </p:nvSpPr>
        <p:spPr>
          <a:xfrm>
            <a:off x="464721" y="575411"/>
            <a:ext cx="1847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BA7465B-4F19-4CB4-9637-A3B18A9A98C4}"/>
              </a:ext>
            </a:extLst>
          </p:cNvPr>
          <p:cNvSpPr/>
          <p:nvPr/>
        </p:nvSpPr>
        <p:spPr>
          <a:xfrm>
            <a:off x="692255" y="2154149"/>
            <a:ext cx="31804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ПОБЕДИТЕЛИ КОНКУРСА</a:t>
            </a:r>
            <a:endParaRPr lang="ru-RU" sz="140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FDBB9CD-2989-4A49-BEA0-1FBE35EAF546}"/>
              </a:ext>
            </a:extLst>
          </p:cNvPr>
          <p:cNvSpPr/>
          <p:nvPr/>
        </p:nvSpPr>
        <p:spPr>
          <a:xfrm>
            <a:off x="692255" y="1409903"/>
            <a:ext cx="1600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5,5 тыс.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57EF3A6-ADCB-49E0-9696-C9F47F36EEA0}"/>
              </a:ext>
            </a:extLst>
          </p:cNvPr>
          <p:cNvSpPr/>
          <p:nvPr/>
        </p:nvSpPr>
        <p:spPr>
          <a:xfrm>
            <a:off x="695325" y="1786976"/>
            <a:ext cx="33281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Pervye Book" panose="020B0403040502020204" pitchFamily="34" charset="0"/>
                <a:ea typeface="Pervye Book" panose="020B0403040502020204" pitchFamily="34" charset="0"/>
              </a:rPr>
              <a:t>заявок из всех регионов России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3E3E3FC6-DEAF-4F95-8C79-799404060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12859" flipH="1">
            <a:off x="3982289" y="1287001"/>
            <a:ext cx="174563" cy="570354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CDE7E2E4-9713-45C5-A01F-64DA2C4BFE8B}"/>
              </a:ext>
            </a:extLst>
          </p:cNvPr>
          <p:cNvSpPr/>
          <p:nvPr/>
        </p:nvSpPr>
        <p:spPr>
          <a:xfrm>
            <a:off x="692255" y="2507395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26</a:t>
            </a:r>
            <a:endParaRPr lang="ru-RU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51084F9-4DA9-4BA5-A18C-252584F8324B}"/>
              </a:ext>
            </a:extLst>
          </p:cNvPr>
          <p:cNvSpPr/>
          <p:nvPr/>
        </p:nvSpPr>
        <p:spPr>
          <a:xfrm>
            <a:off x="695325" y="2772724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Pervye Book" panose="020B0403040502020204" pitchFamily="34" charset="0"/>
                <a:ea typeface="Pervye Book" panose="020B0403040502020204" pitchFamily="34" charset="0"/>
              </a:rPr>
              <a:t>проектов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8F2C1E7-DA68-4B75-907D-53EB60F9AD33}"/>
              </a:ext>
            </a:extLst>
          </p:cNvPr>
          <p:cNvSpPr/>
          <p:nvPr/>
        </p:nvSpPr>
        <p:spPr>
          <a:xfrm>
            <a:off x="1676588" y="2507395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из</a:t>
            </a:r>
            <a:r>
              <a:rPr lang="ru-RU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</a:t>
            </a:r>
            <a:r>
              <a:rPr lang="ru-RU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12</a:t>
            </a:r>
            <a:endParaRPr lang="ru-RU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F1746725-802D-4041-8950-FDA24602CC11}"/>
              </a:ext>
            </a:extLst>
          </p:cNvPr>
          <p:cNvSpPr/>
          <p:nvPr/>
        </p:nvSpPr>
        <p:spPr>
          <a:xfrm>
            <a:off x="1605770" y="2772724"/>
            <a:ext cx="1287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Pervye Book" panose="020B0403040502020204" pitchFamily="34" charset="0"/>
                <a:ea typeface="Pervye Book" panose="020B0403040502020204" pitchFamily="34" charset="0"/>
              </a:rPr>
              <a:t>м</a:t>
            </a:r>
            <a:r>
              <a:rPr lang="ru-RU" sz="1200" dirty="0" err="1" smtClean="0">
                <a:latin typeface="Pervye Book" panose="020B0403040502020204" pitchFamily="34" charset="0"/>
                <a:ea typeface="Pervye Book" panose="020B0403040502020204" pitchFamily="34" charset="0"/>
              </a:rPr>
              <a:t>униципалите</a:t>
            </a:r>
            <a:r>
              <a:rPr lang="ru-RU" sz="1200" dirty="0" smtClean="0">
                <a:latin typeface="Pervye Book" panose="020B0403040502020204" pitchFamily="34" charset="0"/>
                <a:ea typeface="Pervye Book" panose="020B0403040502020204" pitchFamily="34" charset="0"/>
              </a:rPr>
              <a:t>-</a:t>
            </a:r>
          </a:p>
          <a:p>
            <a:r>
              <a:rPr lang="ru-RU" sz="1200" dirty="0" err="1" smtClean="0">
                <a:latin typeface="Pervye Book" panose="020B0403040502020204" pitchFamily="34" charset="0"/>
                <a:ea typeface="Pervye Book" panose="020B0403040502020204" pitchFamily="34" charset="0"/>
              </a:rPr>
              <a:t>тов</a:t>
            </a:r>
            <a:endParaRPr lang="ru-RU" sz="1200" dirty="0"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54E581A4-E035-45CA-9875-ED664AAC7DF8}"/>
              </a:ext>
            </a:extLst>
          </p:cNvPr>
          <p:cNvSpPr/>
          <p:nvPr/>
        </p:nvSpPr>
        <p:spPr>
          <a:xfrm>
            <a:off x="2643558" y="2507395"/>
            <a:ext cx="1934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53,75</a:t>
            </a:r>
            <a:r>
              <a:rPr lang="ru-RU" sz="14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</a:t>
            </a:r>
            <a:r>
              <a:rPr lang="ru-RU" sz="1400" dirty="0" err="1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млн.руб</a:t>
            </a:r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.</a:t>
            </a:r>
            <a:endParaRPr lang="ru-RU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BF2687C8-2575-4F0F-B96D-38696B3EAEE6}"/>
              </a:ext>
            </a:extLst>
          </p:cNvPr>
          <p:cNvSpPr/>
          <p:nvPr/>
        </p:nvSpPr>
        <p:spPr>
          <a:xfrm>
            <a:off x="2794404" y="2772724"/>
            <a:ext cx="11624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Pervye Book" panose="020B0403040502020204" pitchFamily="34" charset="0"/>
                <a:ea typeface="Pervye Book" panose="020B0403040502020204" pitchFamily="34" charset="0"/>
              </a:rPr>
              <a:t>общая сумма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9D020CED-F120-4CBB-AEEB-F9027FDCB752}"/>
              </a:ext>
            </a:extLst>
          </p:cNvPr>
          <p:cNvSpPr/>
          <p:nvPr/>
        </p:nvSpPr>
        <p:spPr>
          <a:xfrm>
            <a:off x="692255" y="3107004"/>
            <a:ext cx="359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5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353740B0-DC79-4443-A195-54B84ECAA250}"/>
              </a:ext>
            </a:extLst>
          </p:cNvPr>
          <p:cNvSpPr/>
          <p:nvPr/>
        </p:nvSpPr>
        <p:spPr>
          <a:xfrm>
            <a:off x="695325" y="3366633"/>
            <a:ext cx="13773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Pervye Book" panose="020B0403040502020204" pitchFamily="34" charset="0"/>
                <a:ea typeface="Pervye Book" panose="020B0403040502020204" pitchFamily="34" charset="0"/>
              </a:rPr>
              <a:t>муниципальные </a:t>
            </a:r>
          </a:p>
          <a:p>
            <a:r>
              <a:rPr lang="ru-RU" sz="1200" dirty="0">
                <a:latin typeface="Pervye Book" panose="020B0403040502020204" pitchFamily="34" charset="0"/>
                <a:ea typeface="Pervye Book" panose="020B0403040502020204" pitchFamily="34" charset="0"/>
              </a:rPr>
              <a:t>инициативы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B771F34E-974C-4F1C-9476-3AABBBA24A0F}"/>
              </a:ext>
            </a:extLst>
          </p:cNvPr>
          <p:cNvSpPr/>
          <p:nvPr/>
        </p:nvSpPr>
        <p:spPr>
          <a:xfrm>
            <a:off x="2092290" y="3107004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21</a:t>
            </a:r>
            <a:endParaRPr lang="ru-RU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D145C57B-2267-4D6A-8EBE-5955519F3429}"/>
              </a:ext>
            </a:extLst>
          </p:cNvPr>
          <p:cNvSpPr/>
          <p:nvPr/>
        </p:nvSpPr>
        <p:spPr>
          <a:xfrm>
            <a:off x="2095360" y="3366633"/>
            <a:ext cx="1260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Pervye Book" panose="020B0403040502020204" pitchFamily="34" charset="0"/>
                <a:ea typeface="Pervye Book" panose="020B0403040502020204" pitchFamily="34" charset="0"/>
              </a:rPr>
              <a:t>региональные </a:t>
            </a:r>
            <a:endParaRPr lang="ru-RU" sz="1200" dirty="0">
              <a:latin typeface="Pervye Book" panose="020B0403040502020204" pitchFamily="34" charset="0"/>
              <a:ea typeface="Pervye Book" panose="020B0403040502020204" pitchFamily="34" charset="0"/>
            </a:endParaRPr>
          </a:p>
          <a:p>
            <a:r>
              <a:rPr lang="ru-RU" sz="1200" dirty="0">
                <a:latin typeface="Pervye Book" panose="020B0403040502020204" pitchFamily="34" charset="0"/>
                <a:ea typeface="Pervye Book" panose="020B0403040502020204" pitchFamily="34" charset="0"/>
              </a:rPr>
              <a:t>мероприятия</a:t>
            </a:r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8B5A13B3-BF30-4B98-952B-3D04A7E5D97C}"/>
              </a:ext>
            </a:extLst>
          </p:cNvPr>
          <p:cNvSpPr/>
          <p:nvPr/>
        </p:nvSpPr>
        <p:spPr>
          <a:xfrm rot="10800000">
            <a:off x="514329" y="4176036"/>
            <a:ext cx="3536350" cy="34942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8DADE7E9-30B1-4DC8-8B1B-A6F4E5680F5C}"/>
              </a:ext>
            </a:extLst>
          </p:cNvPr>
          <p:cNvSpPr/>
          <p:nvPr/>
        </p:nvSpPr>
        <p:spPr>
          <a:xfrm>
            <a:off x="620538" y="4196849"/>
            <a:ext cx="40514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ИТОГИ КОНКУРСА В РЕГИОНЕ: 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DD00A354-6D1C-430B-A436-7AA12BC45B3A}"/>
              </a:ext>
            </a:extLst>
          </p:cNvPr>
          <p:cNvSpPr/>
          <p:nvPr/>
        </p:nvSpPr>
        <p:spPr>
          <a:xfrm>
            <a:off x="613469" y="4634721"/>
            <a:ext cx="18261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ПОДАНО ЗАЯВОК </a:t>
            </a:r>
          </a:p>
        </p:txBody>
      </p:sp>
      <p:grpSp>
        <p:nvGrpSpPr>
          <p:cNvPr id="70" name="Группа 69">
            <a:extLst>
              <a:ext uri="{FF2B5EF4-FFF2-40B4-BE49-F238E27FC236}">
                <a16:creationId xmlns:a16="http://schemas.microsoft.com/office/drawing/2014/main" id="{BC8DFC51-E9DF-4B6E-BCEA-A4DB2A9DB07A}"/>
              </a:ext>
            </a:extLst>
          </p:cNvPr>
          <p:cNvGrpSpPr/>
          <p:nvPr/>
        </p:nvGrpSpPr>
        <p:grpSpPr>
          <a:xfrm>
            <a:off x="10505759" y="4740810"/>
            <a:ext cx="1135384" cy="1135382"/>
            <a:chOff x="9900359" y="4317124"/>
            <a:chExt cx="1596316" cy="1596314"/>
          </a:xfrm>
        </p:grpSpPr>
        <p:pic>
          <p:nvPicPr>
            <p:cNvPr id="52" name="Рисунок 51">
              <a:extLst>
                <a:ext uri="{FF2B5EF4-FFF2-40B4-BE49-F238E27FC236}">
                  <a16:creationId xmlns:a16="http://schemas.microsoft.com/office/drawing/2014/main" id="{4A23D578-4137-472A-B55E-78C93DA70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900359" y="4317124"/>
              <a:ext cx="1596316" cy="1596314"/>
            </a:xfrm>
            <a:prstGeom prst="rect">
              <a:avLst/>
            </a:prstGeom>
          </p:spPr>
        </p:pic>
        <p:pic>
          <p:nvPicPr>
            <p:cNvPr id="48" name="Рисунок 47">
              <a:extLst>
                <a:ext uri="{FF2B5EF4-FFF2-40B4-BE49-F238E27FC236}">
                  <a16:creationId xmlns:a16="http://schemas.microsoft.com/office/drawing/2014/main" id="{991983C1-76BA-4C4C-B6AD-C7401311F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1681" y="4358446"/>
              <a:ext cx="1513672" cy="151367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1D151D77-C0ED-40AE-86D6-A54F78E4A83A}"/>
              </a:ext>
            </a:extLst>
          </p:cNvPr>
          <p:cNvSpPr/>
          <p:nvPr/>
        </p:nvSpPr>
        <p:spPr>
          <a:xfrm>
            <a:off x="8361857" y="4991554"/>
            <a:ext cx="1894108" cy="80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214FE2"/>
                </a:solidFill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ОКТЯБРЬ </a:t>
            </a:r>
            <a:r>
              <a:rPr lang="ru-RU" sz="1200" dirty="0"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– </a:t>
            </a:r>
            <a:endParaRPr lang="en-US" sz="1200" dirty="0">
              <a:latin typeface="Inter V Medium Italic" panose="02000503000000020004" pitchFamily="2" charset="0"/>
              <a:ea typeface="Inter V Medium Italic" panose="02000503000000020004" pitchFamily="2" charset="0"/>
              <a:cs typeface="Inter V Medium Italic" panose="02000503000000020004" pitchFamily="2" charset="0"/>
            </a:endParaRPr>
          </a:p>
          <a:p>
            <a:r>
              <a:rPr lang="ru-RU" sz="1200" dirty="0"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СТАРТ ПРОЕКТНЫХ </a:t>
            </a:r>
            <a:endParaRPr lang="en-US" sz="1200" dirty="0">
              <a:latin typeface="Inter V Medium Italic" panose="02000503000000020004" pitchFamily="2" charset="0"/>
              <a:ea typeface="Inter V Medium Italic" panose="02000503000000020004" pitchFamily="2" charset="0"/>
              <a:cs typeface="Inter V Medium Italic" panose="02000503000000020004" pitchFamily="2" charset="0"/>
            </a:endParaRPr>
          </a:p>
          <a:p>
            <a:r>
              <a:rPr lang="ru-RU" sz="1200" dirty="0"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ОНЛАЙН-КОНСУЛЬТАЦИЙ </a:t>
            </a:r>
          </a:p>
          <a:p>
            <a:endParaRPr lang="ru-RU" sz="1050" dirty="0"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7CE3D7D2-27EF-42AE-ACE4-EA4885E7EEBC}"/>
              </a:ext>
            </a:extLst>
          </p:cNvPr>
          <p:cNvSpPr/>
          <p:nvPr/>
        </p:nvSpPr>
        <p:spPr>
          <a:xfrm>
            <a:off x="2966411" y="4634721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ПОБЕДИТЕЛЕЙ</a:t>
            </a: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F22DE7C0-553A-4BB6-A3A5-BBF890276060}"/>
              </a:ext>
            </a:extLst>
          </p:cNvPr>
          <p:cNvSpPr/>
          <p:nvPr/>
        </p:nvSpPr>
        <p:spPr>
          <a:xfrm>
            <a:off x="5312844" y="4634721"/>
            <a:ext cx="23887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ПРИВЛЕЧЕНО  СРЕДСТВ</a:t>
            </a:r>
          </a:p>
        </p:txBody>
      </p:sp>
      <p:pic>
        <p:nvPicPr>
          <p:cNvPr id="92" name="Рисунок 91">
            <a:extLst>
              <a:ext uri="{FF2B5EF4-FFF2-40B4-BE49-F238E27FC236}">
                <a16:creationId xmlns:a16="http://schemas.microsoft.com/office/drawing/2014/main" id="{2E873086-3158-4ADA-8799-F226D83B36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725231">
            <a:off x="9844719" y="4800642"/>
            <a:ext cx="415007" cy="464666"/>
          </a:xfrm>
          <a:prstGeom prst="rect">
            <a:avLst/>
          </a:prstGeom>
        </p:spPr>
      </p:pic>
      <p:grpSp>
        <p:nvGrpSpPr>
          <p:cNvPr id="46" name="Группа 45">
            <a:extLst>
              <a:ext uri="{FF2B5EF4-FFF2-40B4-BE49-F238E27FC236}">
                <a16:creationId xmlns:a16="http://schemas.microsoft.com/office/drawing/2014/main" id="{9B91D71E-E8FF-42F5-8AF5-6F9D3A2D269A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7" name="Рисунок 46">
              <a:extLst>
                <a:ext uri="{FF2B5EF4-FFF2-40B4-BE49-F238E27FC236}">
                  <a16:creationId xmlns:a16="http://schemas.microsoft.com/office/drawing/2014/main" id="{F6F73FDB-B380-45A9-A8AC-5442208A3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9" name="Прямая соединительная линия 48">
              <a:extLst>
                <a:ext uri="{FF2B5EF4-FFF2-40B4-BE49-F238E27FC236}">
                  <a16:creationId xmlns:a16="http://schemas.microsoft.com/office/drawing/2014/main" id="{26E06185-50AF-4FC3-896F-248A12DB073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id="{5D68BABC-6721-4005-88D4-F0D0243E9562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2E465DD-326D-4DB6-AD00-6B13CD600988}"/>
              </a:ext>
            </a:extLst>
          </p:cNvPr>
          <p:cNvSpPr txBox="1"/>
          <p:nvPr/>
        </p:nvSpPr>
        <p:spPr>
          <a:xfrm>
            <a:off x="464721" y="513927"/>
            <a:ext cx="95920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ГРАНТОВЫЙ КОНКУРС ДВИЖЕНИЯ ПЕРВЫХ</a:t>
            </a: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FD5A0FD4-3C0A-4E1C-81E2-19E01E5F4546}"/>
              </a:ext>
            </a:extLst>
          </p:cNvPr>
          <p:cNvSpPr/>
          <p:nvPr/>
        </p:nvSpPr>
        <p:spPr>
          <a:xfrm>
            <a:off x="11218608" y="6180203"/>
            <a:ext cx="5758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12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592" y="1477287"/>
            <a:ext cx="3750122" cy="26985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714" y="1786977"/>
            <a:ext cx="3652094" cy="203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524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5EC2A7F2-B606-42D6-94F8-654C6382343A}"/>
              </a:ext>
            </a:extLst>
          </p:cNvPr>
          <p:cNvSpPr/>
          <p:nvPr/>
        </p:nvSpPr>
        <p:spPr>
          <a:xfrm rot="10800000">
            <a:off x="710089" y="1538487"/>
            <a:ext cx="7417190" cy="4058589"/>
          </a:xfrm>
          <a:prstGeom prst="roundRect">
            <a:avLst>
              <a:gd name="adj" fmla="val 2652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4C5256A4-C508-4C13-8A9D-15A688D62E6A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30" name="Рисунок 29">
              <a:extLst>
                <a:ext uri="{FF2B5EF4-FFF2-40B4-BE49-F238E27FC236}">
                  <a16:creationId xmlns:a16="http://schemas.microsoft.com/office/drawing/2014/main" id="{73538798-BF08-4B79-A52D-BDAFF9BDE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3D94B10C-56AF-4D91-B847-C02DCBF527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F8E46BA3-2589-431A-ADB5-4D32F69FB48A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79AE19E-5B8D-4467-A507-D097B1FFC6C8}"/>
              </a:ext>
            </a:extLst>
          </p:cNvPr>
          <p:cNvSpPr txBox="1"/>
          <p:nvPr/>
        </p:nvSpPr>
        <p:spPr>
          <a:xfrm>
            <a:off x="464722" y="505509"/>
            <a:ext cx="66495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ПРИОРИТЕТНЫЕ ЗАДАЧИ </a:t>
            </a:r>
            <a:b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НА 2025/2026 УЧЕБНЫЙ ГОД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825005C4-A0D6-422B-91EA-15EA66E718C9}"/>
              </a:ext>
            </a:extLst>
          </p:cNvPr>
          <p:cNvSpPr/>
          <p:nvPr/>
        </p:nvSpPr>
        <p:spPr bwMode="auto">
          <a:xfrm>
            <a:off x="827009" y="1639556"/>
            <a:ext cx="7185837" cy="3851251"/>
          </a:xfrm>
          <a:prstGeom prst="roundRect">
            <a:avLst>
              <a:gd name="adj" fmla="val 2407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FDBB9CD-2989-4A49-BEA0-1FBE35EAF546}"/>
              </a:ext>
            </a:extLst>
          </p:cNvPr>
          <p:cNvSpPr/>
          <p:nvPr/>
        </p:nvSpPr>
        <p:spPr>
          <a:xfrm>
            <a:off x="972350" y="1879656"/>
            <a:ext cx="66495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ПОВСЕДНЕВНАЯ ДЕЯТЕЛЬНОСТЬ ПЕРВИЧНЫХ ОТДЕЛЕНИЙ, </a:t>
            </a:r>
          </a:p>
          <a:p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ДАЛЬНЕЙШЕЕ РАЗВИТИЕ ДЕТСКОГО САМОУПРАВЛЕНИЯ 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3E3E3FC6-DEAF-4F95-8C79-7994040606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12859" flipH="1">
            <a:off x="7674761" y="1458664"/>
            <a:ext cx="174563" cy="57035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CB2215-CA89-4E4C-AFFE-12AD6B1933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30" y="1538488"/>
            <a:ext cx="17092" cy="4320000"/>
          </a:xfrm>
          <a:prstGeom prst="rect">
            <a:avLst/>
          </a:prstGeom>
        </p:spPr>
      </p:pic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691E696C-004F-4D17-A7CD-C6BDAC292CAF}"/>
              </a:ext>
            </a:extLst>
          </p:cNvPr>
          <p:cNvSpPr/>
          <p:nvPr/>
        </p:nvSpPr>
        <p:spPr>
          <a:xfrm>
            <a:off x="972350" y="2741719"/>
            <a:ext cx="47211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РАЗВИТИЕ ИНСТИТУТА НАСТАВНИЧЕСТВА 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11E79566-36BB-4B91-A333-97CDD53112A4}"/>
              </a:ext>
            </a:extLst>
          </p:cNvPr>
          <p:cNvSpPr/>
          <p:nvPr/>
        </p:nvSpPr>
        <p:spPr>
          <a:xfrm>
            <a:off x="972350" y="3388339"/>
            <a:ext cx="7040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ВОВЛЕЧЕНИЕ В ДВИЖЕНИЕ ПЕРВЫХ ДЕТЕЙ ИЗ СОЦИАЛЬНО УЯЗВИМЫХ КАТЕГОРИЙ (НАХОДЯЩИХСЯ </a:t>
            </a:r>
            <a:b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В ТРУДНОЙ ЖИЗНЕННОЙ СИТУАЦИИ, А ТАКЖЕ ДЕТЕЙ-СИРОТ, </a:t>
            </a:r>
          </a:p>
          <a:p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ДЕТЕЙ, ОСТАВШИХСЯ БЕЗ ПОПЕЧЕНИЯ РОДИТЕЛЕЙ </a:t>
            </a:r>
          </a:p>
          <a:p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И НЕСОВЕРШЕННОЛЕТНИХ, СОСТОЯЩИХ НА РАЗЛИЧНЫХ </a:t>
            </a:r>
          </a:p>
          <a:p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ВИДАХ ПРОФИЛАКТИЧЕСКОГО УЧЕТА)</a:t>
            </a: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5EE71FEA-4AE7-49E0-B860-AE43C2EC9C1F}"/>
              </a:ext>
            </a:extLst>
          </p:cNvPr>
          <p:cNvSpPr/>
          <p:nvPr/>
        </p:nvSpPr>
        <p:spPr>
          <a:xfrm>
            <a:off x="972350" y="4896732"/>
            <a:ext cx="71465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СОЗДАНИЕ И ОФОРМЛЕНИЕ ПРОСТРАНСТВ ДВИЖЕНИЯ ПЕРВЫХ 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ED42FC62-873C-4C64-8655-6E591D9015AF}"/>
              </a:ext>
            </a:extLst>
          </p:cNvPr>
          <p:cNvSpPr/>
          <p:nvPr/>
        </p:nvSpPr>
        <p:spPr>
          <a:xfrm>
            <a:off x="864117" y="1979641"/>
            <a:ext cx="114047" cy="114047"/>
          </a:xfrm>
          <a:prstGeom prst="ellipse">
            <a:avLst/>
          </a:prstGeom>
          <a:solidFill>
            <a:srgbClr val="214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>
            <a:extLst>
              <a:ext uri="{FF2B5EF4-FFF2-40B4-BE49-F238E27FC236}">
                <a16:creationId xmlns:a16="http://schemas.microsoft.com/office/drawing/2014/main" id="{AF6DCD53-EBD6-485E-A2D2-4B756F3A421E}"/>
              </a:ext>
            </a:extLst>
          </p:cNvPr>
          <p:cNvSpPr/>
          <p:nvPr/>
        </p:nvSpPr>
        <p:spPr>
          <a:xfrm>
            <a:off x="864117" y="2838583"/>
            <a:ext cx="114047" cy="114047"/>
          </a:xfrm>
          <a:prstGeom prst="ellipse">
            <a:avLst/>
          </a:prstGeom>
          <a:solidFill>
            <a:srgbClr val="214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>
            <a:extLst>
              <a:ext uri="{FF2B5EF4-FFF2-40B4-BE49-F238E27FC236}">
                <a16:creationId xmlns:a16="http://schemas.microsoft.com/office/drawing/2014/main" id="{A9E7B60E-18CD-4A62-8718-AD43EBE4B2EF}"/>
              </a:ext>
            </a:extLst>
          </p:cNvPr>
          <p:cNvSpPr/>
          <p:nvPr/>
        </p:nvSpPr>
        <p:spPr>
          <a:xfrm>
            <a:off x="864117" y="3517987"/>
            <a:ext cx="114047" cy="114047"/>
          </a:xfrm>
          <a:prstGeom prst="ellipse">
            <a:avLst/>
          </a:prstGeom>
          <a:solidFill>
            <a:srgbClr val="214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>
            <a:extLst>
              <a:ext uri="{FF2B5EF4-FFF2-40B4-BE49-F238E27FC236}">
                <a16:creationId xmlns:a16="http://schemas.microsoft.com/office/drawing/2014/main" id="{49E2917E-287B-46A4-92E0-23A221894EB9}"/>
              </a:ext>
            </a:extLst>
          </p:cNvPr>
          <p:cNvSpPr/>
          <p:nvPr/>
        </p:nvSpPr>
        <p:spPr>
          <a:xfrm>
            <a:off x="864117" y="4994128"/>
            <a:ext cx="114047" cy="114047"/>
          </a:xfrm>
          <a:prstGeom prst="ellipse">
            <a:avLst/>
          </a:prstGeom>
          <a:solidFill>
            <a:srgbClr val="214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20205336-744A-4892-ACDE-4186C1E8CCEF}"/>
              </a:ext>
            </a:extLst>
          </p:cNvPr>
          <p:cNvCxnSpPr>
            <a:cxnSpLocks/>
          </p:cNvCxnSpPr>
          <p:nvPr/>
        </p:nvCxnSpPr>
        <p:spPr>
          <a:xfrm>
            <a:off x="573322" y="2027766"/>
            <a:ext cx="335204" cy="0"/>
          </a:xfrm>
          <a:prstGeom prst="line">
            <a:avLst/>
          </a:prstGeom>
          <a:ln>
            <a:solidFill>
              <a:srgbClr val="214F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>
            <a:extLst>
              <a:ext uri="{FF2B5EF4-FFF2-40B4-BE49-F238E27FC236}">
                <a16:creationId xmlns:a16="http://schemas.microsoft.com/office/drawing/2014/main" id="{7551EF6B-268D-4B22-BF04-18FFA76A8387}"/>
              </a:ext>
            </a:extLst>
          </p:cNvPr>
          <p:cNvCxnSpPr>
            <a:cxnSpLocks/>
          </p:cNvCxnSpPr>
          <p:nvPr/>
        </p:nvCxnSpPr>
        <p:spPr>
          <a:xfrm>
            <a:off x="573322" y="2886708"/>
            <a:ext cx="335204" cy="0"/>
          </a:xfrm>
          <a:prstGeom prst="line">
            <a:avLst/>
          </a:prstGeom>
          <a:ln>
            <a:solidFill>
              <a:srgbClr val="214F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>
            <a:extLst>
              <a:ext uri="{FF2B5EF4-FFF2-40B4-BE49-F238E27FC236}">
                <a16:creationId xmlns:a16="http://schemas.microsoft.com/office/drawing/2014/main" id="{8932BB80-D0A0-4CAB-A766-FD9F25718B2F}"/>
              </a:ext>
            </a:extLst>
          </p:cNvPr>
          <p:cNvCxnSpPr>
            <a:cxnSpLocks/>
          </p:cNvCxnSpPr>
          <p:nvPr/>
        </p:nvCxnSpPr>
        <p:spPr>
          <a:xfrm>
            <a:off x="573322" y="3566112"/>
            <a:ext cx="335204" cy="0"/>
          </a:xfrm>
          <a:prstGeom prst="line">
            <a:avLst/>
          </a:prstGeom>
          <a:ln>
            <a:solidFill>
              <a:srgbClr val="214F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D5FA144F-A662-409B-A5F1-2D9993EF1F29}"/>
              </a:ext>
            </a:extLst>
          </p:cNvPr>
          <p:cNvCxnSpPr>
            <a:cxnSpLocks/>
          </p:cNvCxnSpPr>
          <p:nvPr/>
        </p:nvCxnSpPr>
        <p:spPr>
          <a:xfrm>
            <a:off x="573322" y="5042253"/>
            <a:ext cx="335204" cy="0"/>
          </a:xfrm>
          <a:prstGeom prst="line">
            <a:avLst/>
          </a:prstGeom>
          <a:ln>
            <a:solidFill>
              <a:srgbClr val="214F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Рисунок 78">
            <a:extLst>
              <a:ext uri="{FF2B5EF4-FFF2-40B4-BE49-F238E27FC236}">
                <a16:creationId xmlns:a16="http://schemas.microsoft.com/office/drawing/2014/main" id="{8DCA7A4B-C016-49B8-BB9A-0E6A5536C834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195" y="867443"/>
            <a:ext cx="450430" cy="44917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D6E01583-8AF0-4A8F-A1F5-C76640D58121}"/>
              </a:ext>
            </a:extLst>
          </p:cNvPr>
          <p:cNvSpPr/>
          <p:nvPr/>
        </p:nvSpPr>
        <p:spPr>
          <a:xfrm>
            <a:off x="11218608" y="6180203"/>
            <a:ext cx="5758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13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5"/>
          <a:stretch/>
        </p:blipFill>
        <p:spPr>
          <a:xfrm>
            <a:off x="8191103" y="1312447"/>
            <a:ext cx="3450035" cy="20913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0"/>
          <a:stretch/>
        </p:blipFill>
        <p:spPr>
          <a:xfrm>
            <a:off x="8191103" y="3426691"/>
            <a:ext cx="3450035" cy="21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62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id="{1394ED8D-8CF1-4A59-9881-9F0B2632B3B4}"/>
              </a:ext>
            </a:extLst>
          </p:cNvPr>
          <p:cNvSpPr/>
          <p:nvPr/>
        </p:nvSpPr>
        <p:spPr>
          <a:xfrm>
            <a:off x="738501" y="1614428"/>
            <a:ext cx="10714997" cy="4142745"/>
          </a:xfrm>
          <a:prstGeom prst="roundRect">
            <a:avLst>
              <a:gd name="adj" fmla="val 4872"/>
            </a:avLst>
          </a:prstGeom>
          <a:solidFill>
            <a:srgbClr val="E2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: скругленные углы 44">
            <a:extLst>
              <a:ext uri="{FF2B5EF4-FFF2-40B4-BE49-F238E27FC236}">
                <a16:creationId xmlns:a16="http://schemas.microsoft.com/office/drawing/2014/main" id="{4DAE69E6-BDB6-4F7E-9354-A3F3111BF426}"/>
              </a:ext>
            </a:extLst>
          </p:cNvPr>
          <p:cNvSpPr/>
          <p:nvPr/>
        </p:nvSpPr>
        <p:spPr>
          <a:xfrm>
            <a:off x="570728" y="4547991"/>
            <a:ext cx="2118083" cy="1331353"/>
          </a:xfrm>
          <a:prstGeom prst="roundRect">
            <a:avLst>
              <a:gd name="adj" fmla="val 4872"/>
            </a:avLst>
          </a:prstGeom>
          <a:solidFill>
            <a:srgbClr val="214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id="{81359569-51E5-4864-8BD9-273107B815EE}"/>
              </a:ext>
            </a:extLst>
          </p:cNvPr>
          <p:cNvSpPr/>
          <p:nvPr/>
        </p:nvSpPr>
        <p:spPr>
          <a:xfrm>
            <a:off x="2804658" y="4563407"/>
            <a:ext cx="2118083" cy="1331353"/>
          </a:xfrm>
          <a:prstGeom prst="roundRect">
            <a:avLst>
              <a:gd name="adj" fmla="val 4872"/>
            </a:avLst>
          </a:prstGeom>
          <a:solidFill>
            <a:srgbClr val="214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CF21225F-34B4-4701-9F93-D28202E2D0AB}"/>
              </a:ext>
            </a:extLst>
          </p:cNvPr>
          <p:cNvSpPr/>
          <p:nvPr/>
        </p:nvSpPr>
        <p:spPr>
          <a:xfrm>
            <a:off x="464721" y="982871"/>
            <a:ext cx="45772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  <a:cs typeface="Inter V Medium Italic" panose="02000503000000020004" pitchFamily="2" charset="0"/>
              </a:rPr>
              <a:t>СТАРТ – СЕНТЯБРЬ-ОКТЯБРЬ 2025 ГОДА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ПЕРВИЧНЫХ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F8D8FBA-8019-4E52-931A-78AE50C3B4A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6" b="15741"/>
          <a:stretch/>
        </p:blipFill>
        <p:spPr>
          <a:xfrm>
            <a:off x="681371" y="4415507"/>
            <a:ext cx="1889947" cy="1049013"/>
          </a:xfrm>
          <a:prstGeom prst="roundRect">
            <a:avLst>
              <a:gd name="adj" fmla="val 7983"/>
            </a:avLst>
          </a:prstGeom>
        </p:spPr>
      </p:pic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63C8DBF7-3292-476B-AD8A-247C56F7D004}"/>
              </a:ext>
            </a:extLst>
          </p:cNvPr>
          <p:cNvGrpSpPr/>
          <p:nvPr/>
        </p:nvGrpSpPr>
        <p:grpSpPr>
          <a:xfrm>
            <a:off x="570728" y="1332798"/>
            <a:ext cx="11104161" cy="1443405"/>
            <a:chOff x="570728" y="1170839"/>
            <a:chExt cx="11104161" cy="1443405"/>
          </a:xfrm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49C87236-28EF-4EFE-9B56-2A62CA8122EA}"/>
                </a:ext>
              </a:extLst>
            </p:cNvPr>
            <p:cNvSpPr/>
            <p:nvPr/>
          </p:nvSpPr>
          <p:spPr>
            <a:xfrm>
              <a:off x="570728" y="1282891"/>
              <a:ext cx="2118083" cy="1331353"/>
            </a:xfrm>
            <a:prstGeom prst="roundRect">
              <a:avLst>
                <a:gd name="adj" fmla="val 4872"/>
              </a:avLst>
            </a:prstGeom>
            <a:solidFill>
              <a:srgbClr val="214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: скругленные углы 30">
              <a:extLst>
                <a:ext uri="{FF2B5EF4-FFF2-40B4-BE49-F238E27FC236}">
                  <a16:creationId xmlns:a16="http://schemas.microsoft.com/office/drawing/2014/main" id="{66167A5E-672E-401A-A39C-6E32B6E63FBC}"/>
                </a:ext>
              </a:extLst>
            </p:cNvPr>
            <p:cNvSpPr/>
            <p:nvPr/>
          </p:nvSpPr>
          <p:spPr>
            <a:xfrm>
              <a:off x="2804658" y="1282891"/>
              <a:ext cx="2118083" cy="1331353"/>
            </a:xfrm>
            <a:prstGeom prst="roundRect">
              <a:avLst>
                <a:gd name="adj" fmla="val 4872"/>
              </a:avLst>
            </a:prstGeom>
            <a:solidFill>
              <a:srgbClr val="214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: скругленные углы 32">
              <a:extLst>
                <a:ext uri="{FF2B5EF4-FFF2-40B4-BE49-F238E27FC236}">
                  <a16:creationId xmlns:a16="http://schemas.microsoft.com/office/drawing/2014/main" id="{1D2434FE-0801-4E03-9288-CC5B8B5F60B7}"/>
                </a:ext>
              </a:extLst>
            </p:cNvPr>
            <p:cNvSpPr/>
            <p:nvPr/>
          </p:nvSpPr>
          <p:spPr>
            <a:xfrm>
              <a:off x="5049898" y="1282891"/>
              <a:ext cx="2118083" cy="1331353"/>
            </a:xfrm>
            <a:prstGeom prst="roundRect">
              <a:avLst>
                <a:gd name="adj" fmla="val 4872"/>
              </a:avLst>
            </a:prstGeom>
            <a:solidFill>
              <a:srgbClr val="214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: скругленные углы 40">
              <a:extLst>
                <a:ext uri="{FF2B5EF4-FFF2-40B4-BE49-F238E27FC236}">
                  <a16:creationId xmlns:a16="http://schemas.microsoft.com/office/drawing/2014/main" id="{A3183608-6E59-4B6C-B7EE-D7101517E80B}"/>
                </a:ext>
              </a:extLst>
            </p:cNvPr>
            <p:cNvSpPr/>
            <p:nvPr/>
          </p:nvSpPr>
          <p:spPr>
            <a:xfrm>
              <a:off x="7292329" y="1282891"/>
              <a:ext cx="2118083" cy="1331353"/>
            </a:xfrm>
            <a:prstGeom prst="roundRect">
              <a:avLst>
                <a:gd name="adj" fmla="val 4872"/>
              </a:avLst>
            </a:prstGeom>
            <a:solidFill>
              <a:srgbClr val="214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: скругленные углы 48">
              <a:extLst>
                <a:ext uri="{FF2B5EF4-FFF2-40B4-BE49-F238E27FC236}">
                  <a16:creationId xmlns:a16="http://schemas.microsoft.com/office/drawing/2014/main" id="{F9FD815A-520A-4B97-A8BF-EB93C17F73FB}"/>
                </a:ext>
              </a:extLst>
            </p:cNvPr>
            <p:cNvSpPr/>
            <p:nvPr/>
          </p:nvSpPr>
          <p:spPr>
            <a:xfrm>
              <a:off x="9537571" y="1271215"/>
              <a:ext cx="2118083" cy="1331353"/>
            </a:xfrm>
            <a:prstGeom prst="roundRect">
              <a:avLst>
                <a:gd name="adj" fmla="val 4872"/>
              </a:avLst>
            </a:prstGeom>
            <a:solidFill>
              <a:srgbClr val="214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23914E6-FF3A-4950-94F0-16EC3093A178}"/>
                </a:ext>
              </a:extLst>
            </p:cNvPr>
            <p:cNvSpPr txBox="1"/>
            <p:nvPr/>
          </p:nvSpPr>
          <p:spPr>
            <a:xfrm>
              <a:off x="887938" y="2263394"/>
              <a:ext cx="146546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750" dirty="0" smtClean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ХРАНИТЕЛИ ИСТОРИИ</a:t>
              </a:r>
              <a:endPara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Book" panose="020B0403040502020204" pitchFamily="34" charset="0"/>
                  <a:ea typeface="Pervye Book" panose="020B0403040502020204" pitchFamily="34" charset="0"/>
                </a:rPr>
                <a:t>Всероссийский проект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06D3FA3-6C8F-4D2B-8618-9CAB3EAEBEE6}"/>
                </a:ext>
              </a:extLst>
            </p:cNvPr>
            <p:cNvSpPr txBox="1"/>
            <p:nvPr/>
          </p:nvSpPr>
          <p:spPr>
            <a:xfrm>
              <a:off x="3192569" y="2263394"/>
              <a:ext cx="123783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750" dirty="0" smtClean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КРАЕВАЯ ПРЕМИЯ</a:t>
              </a:r>
              <a:endPara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pPr algn="ctr"/>
              <a:r>
                <a:rPr lang="ru-RU" sz="750" dirty="0" smtClean="0">
                  <a:solidFill>
                    <a:schemeClr val="bg1"/>
                  </a:solidFill>
                  <a:latin typeface="Pervye Book" panose="020B0403040502020204" pitchFamily="34" charset="0"/>
                  <a:ea typeface="Pervye Book" panose="020B0403040502020204" pitchFamily="34" charset="0"/>
                </a:rPr>
                <a:t>Региональный проект</a:t>
              </a:r>
              <a:endPara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D8F1106-7BBE-441D-9D2D-70F102DDF0DB}"/>
                </a:ext>
              </a:extLst>
            </p:cNvPr>
            <p:cNvSpPr txBox="1"/>
            <p:nvPr/>
          </p:nvSpPr>
          <p:spPr>
            <a:xfrm>
              <a:off x="5332925" y="2263394"/>
              <a:ext cx="155202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ШКОЛЬНАЯ КЛАССИКА</a:t>
              </a:r>
            </a:p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Book" panose="020B0403040502020204" pitchFamily="34" charset="0"/>
                  <a:ea typeface="Pervye Book" panose="020B0403040502020204" pitchFamily="34" charset="0"/>
                </a:rPr>
                <a:t>Всероссийский проект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CF62160-FC81-4FEA-AAB6-1C1FFE8226F9}"/>
                </a:ext>
              </a:extLst>
            </p:cNvPr>
            <p:cNvSpPr txBox="1"/>
            <p:nvPr/>
          </p:nvSpPr>
          <p:spPr>
            <a:xfrm>
              <a:off x="7313175" y="2263394"/>
              <a:ext cx="207300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ВОЖАТСКИЕ КОМАНДЫ ПЕРВЫХ</a:t>
              </a:r>
            </a:p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Book" panose="020B0403040502020204" pitchFamily="34" charset="0"/>
                  <a:ea typeface="Pervye Book" panose="020B0403040502020204" pitchFamily="34" charset="0"/>
                </a:rPr>
                <a:t>Всероссийский проект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05F2B6D-0CF8-4D14-85CA-1FE08937592A}"/>
                </a:ext>
              </a:extLst>
            </p:cNvPr>
            <p:cNvSpPr txBox="1"/>
            <p:nvPr/>
          </p:nvSpPr>
          <p:spPr>
            <a:xfrm>
              <a:off x="9563414" y="2263394"/>
              <a:ext cx="211147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750" dirty="0" smtClean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КОНКУРС </a:t>
              </a:r>
              <a:r>
                <a:rPr lang="ru-RU" sz="750" dirty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ПЕРВИЧНЫХ </a:t>
              </a:r>
            </a:p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ОТДЕЛЕНИЙ ДВИЖЕНИЯ ПЕРВЫХ</a:t>
              </a:r>
            </a:p>
          </p:txBody>
        </p:sp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D90A9A04-A25A-429E-B4C0-DBA5E0612C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7" t="-829" r="-557" b="17582"/>
            <a:stretch/>
          </p:blipFill>
          <p:spPr>
            <a:xfrm>
              <a:off x="5154591" y="1178506"/>
              <a:ext cx="1908696" cy="1080865"/>
            </a:xfrm>
            <a:prstGeom prst="roundRect">
              <a:avLst>
                <a:gd name="adj" fmla="val 6830"/>
              </a:avLst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EEE6C68B-E103-4733-8064-A00ED1D7F5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54" t="9999" r="1334" b="11117"/>
            <a:stretch/>
          </p:blipFill>
          <p:spPr>
            <a:xfrm>
              <a:off x="9631548" y="1170839"/>
              <a:ext cx="1908697" cy="1080865"/>
            </a:xfrm>
            <a:prstGeom prst="roundRect">
              <a:avLst>
                <a:gd name="adj" fmla="val 7814"/>
              </a:avLst>
            </a:prstGeom>
          </p:spPr>
        </p:pic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3157FD63-AA3F-4B2A-89C5-D8B15E219E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592" r="3105" b="7961"/>
            <a:stretch/>
          </p:blipFill>
          <p:spPr>
            <a:xfrm>
              <a:off x="7395328" y="1181829"/>
              <a:ext cx="1900480" cy="1068069"/>
            </a:xfrm>
            <a:prstGeom prst="roundRect">
              <a:avLst>
                <a:gd name="adj" fmla="val 5498"/>
              </a:avLst>
            </a:prstGeom>
          </p:spPr>
        </p:pic>
      </p:grp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ECA23C74-6065-4D3B-B4BE-47AFF9FE68FD}"/>
              </a:ext>
            </a:extLst>
          </p:cNvPr>
          <p:cNvGrpSpPr/>
          <p:nvPr/>
        </p:nvGrpSpPr>
        <p:grpSpPr>
          <a:xfrm>
            <a:off x="570728" y="2853752"/>
            <a:ext cx="8839684" cy="1484659"/>
            <a:chOff x="570728" y="2757860"/>
            <a:chExt cx="8839684" cy="1484659"/>
          </a:xfrm>
        </p:grpSpPr>
        <p:sp>
          <p:nvSpPr>
            <p:cNvPr id="42" name="Прямоугольник: скругленные углы 41">
              <a:extLst>
                <a:ext uri="{FF2B5EF4-FFF2-40B4-BE49-F238E27FC236}">
                  <a16:creationId xmlns:a16="http://schemas.microsoft.com/office/drawing/2014/main" id="{AB0CD00C-9FDA-4853-9F08-5835B4450158}"/>
                </a:ext>
              </a:extLst>
            </p:cNvPr>
            <p:cNvSpPr/>
            <p:nvPr/>
          </p:nvSpPr>
          <p:spPr>
            <a:xfrm>
              <a:off x="7292329" y="2908600"/>
              <a:ext cx="2118083" cy="1331353"/>
            </a:xfrm>
            <a:prstGeom prst="roundRect">
              <a:avLst>
                <a:gd name="adj" fmla="val 4872"/>
              </a:avLst>
            </a:prstGeom>
            <a:solidFill>
              <a:srgbClr val="214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: скругленные углы 42">
              <a:extLst>
                <a:ext uri="{FF2B5EF4-FFF2-40B4-BE49-F238E27FC236}">
                  <a16:creationId xmlns:a16="http://schemas.microsoft.com/office/drawing/2014/main" id="{3FD19992-B32C-4F7C-A049-5E1FE3408138}"/>
                </a:ext>
              </a:extLst>
            </p:cNvPr>
            <p:cNvSpPr/>
            <p:nvPr/>
          </p:nvSpPr>
          <p:spPr>
            <a:xfrm>
              <a:off x="2804658" y="2911166"/>
              <a:ext cx="2118083" cy="1331353"/>
            </a:xfrm>
            <a:prstGeom prst="roundRect">
              <a:avLst>
                <a:gd name="adj" fmla="val 4872"/>
              </a:avLst>
            </a:prstGeom>
            <a:solidFill>
              <a:srgbClr val="214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id="{F0949E4B-5F9A-4C4C-A012-79D61097CE4A}"/>
                </a:ext>
              </a:extLst>
            </p:cNvPr>
            <p:cNvSpPr/>
            <p:nvPr/>
          </p:nvSpPr>
          <p:spPr>
            <a:xfrm>
              <a:off x="5049898" y="2908600"/>
              <a:ext cx="2118083" cy="1331353"/>
            </a:xfrm>
            <a:prstGeom prst="roundRect">
              <a:avLst>
                <a:gd name="adj" fmla="val 4872"/>
              </a:avLst>
            </a:prstGeom>
            <a:solidFill>
              <a:srgbClr val="214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: скругленные углы 46">
              <a:extLst>
                <a:ext uri="{FF2B5EF4-FFF2-40B4-BE49-F238E27FC236}">
                  <a16:creationId xmlns:a16="http://schemas.microsoft.com/office/drawing/2014/main" id="{152F4E8C-96AB-4391-B391-A06381D5D42C}"/>
                </a:ext>
              </a:extLst>
            </p:cNvPr>
            <p:cNvSpPr/>
            <p:nvPr/>
          </p:nvSpPr>
          <p:spPr>
            <a:xfrm>
              <a:off x="570728" y="2908600"/>
              <a:ext cx="2118083" cy="1331353"/>
            </a:xfrm>
            <a:prstGeom prst="roundRect">
              <a:avLst>
                <a:gd name="adj" fmla="val 4872"/>
              </a:avLst>
            </a:prstGeom>
            <a:solidFill>
              <a:srgbClr val="214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F74467C-68C8-45FA-A1B1-CD043E0F8009}"/>
                </a:ext>
              </a:extLst>
            </p:cNvPr>
            <p:cNvSpPr txBox="1"/>
            <p:nvPr/>
          </p:nvSpPr>
          <p:spPr>
            <a:xfrm>
              <a:off x="659128" y="3882315"/>
              <a:ext cx="1957587" cy="320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НАУЧНЫЕ КЛУБЫ ПЕРВЫХ </a:t>
              </a:r>
            </a:p>
            <a:p>
              <a:pPr algn="ctr"/>
              <a:r>
                <a:rPr lang="ru-RU" sz="730" dirty="0">
                  <a:solidFill>
                    <a:schemeClr val="bg1"/>
                  </a:solidFill>
                  <a:latin typeface="Pervye Book" panose="020B0403040502020204" pitchFamily="34" charset="0"/>
                  <a:ea typeface="Pervye Book" panose="020B0403040502020204" pitchFamily="34" charset="0"/>
                </a:rPr>
                <a:t>Всероссийский проект Первые в науке 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0D4E46F-DCA7-484D-A0F4-6978639FFED2}"/>
                </a:ext>
              </a:extLst>
            </p:cNvPr>
            <p:cNvSpPr txBox="1"/>
            <p:nvPr/>
          </p:nvSpPr>
          <p:spPr>
            <a:xfrm>
              <a:off x="3237654" y="3870627"/>
              <a:ext cx="124264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750" dirty="0" smtClean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ПЕРВАЯ ПОМОЩЬ</a:t>
              </a:r>
              <a:endPara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Book" panose="020B0403040502020204" pitchFamily="34" charset="0"/>
                  <a:ea typeface="Pervye Book" panose="020B0403040502020204" pitchFamily="34" charset="0"/>
                </a:rPr>
                <a:t>Всероссийский проект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BAC280F-7C22-42D0-851E-62C63E6E554B}"/>
                </a:ext>
              </a:extLst>
            </p:cNvPr>
            <p:cNvSpPr txBox="1"/>
            <p:nvPr/>
          </p:nvSpPr>
          <p:spPr>
            <a:xfrm>
              <a:off x="5469982" y="3775647"/>
              <a:ext cx="1277914" cy="438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МЕДИАЗАЧЕТ </a:t>
              </a:r>
            </a:p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Book" panose="020B0403040502020204" pitchFamily="34" charset="0"/>
                  <a:ea typeface="Pervye Book" panose="020B0403040502020204" pitchFamily="34" charset="0"/>
                </a:rPr>
                <a:t>Всероссийский проект </a:t>
              </a:r>
            </a:p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Book" panose="020B0403040502020204" pitchFamily="34" charset="0"/>
                  <a:ea typeface="Pervye Book" panose="020B0403040502020204" pitchFamily="34" charset="0"/>
                </a:rPr>
                <a:t>«МЕДИАПРИТЯЖЕНИЕ»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76C4E1E-1AA2-4913-9865-C81067908133}"/>
                </a:ext>
              </a:extLst>
            </p:cNvPr>
            <p:cNvSpPr txBox="1"/>
            <p:nvPr/>
          </p:nvSpPr>
          <p:spPr>
            <a:xfrm>
              <a:off x="7477482" y="3767021"/>
              <a:ext cx="1744388" cy="438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ШКОЛЫ «БЕЗОПАСНОСТЬ </a:t>
              </a:r>
              <a:br>
                <a:rPr lang="ru-RU" sz="750" dirty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</a:br>
              <a:r>
                <a:rPr lang="ru-RU" sz="750" dirty="0">
                  <a:solidFill>
                    <a:schemeClr val="bg1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В ДВИЖЕНИИ»</a:t>
              </a:r>
            </a:p>
            <a:p>
              <a:pPr algn="ctr"/>
              <a:r>
                <a:rPr lang="ru-RU" sz="750" dirty="0">
                  <a:solidFill>
                    <a:schemeClr val="bg1"/>
                  </a:solidFill>
                  <a:latin typeface="Pervye Book" panose="020B0403040502020204" pitchFamily="34" charset="0"/>
                  <a:ea typeface="Pervye Book" panose="020B0403040502020204" pitchFamily="34" charset="0"/>
                </a:rPr>
                <a:t>Всероссийский проект </a:t>
              </a:r>
            </a:p>
          </p:txBody>
        </p:sp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148829B9-1008-4327-8CF3-41C55A7327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72" b="16433"/>
            <a:stretch/>
          </p:blipFill>
          <p:spPr>
            <a:xfrm>
              <a:off x="7395328" y="2757860"/>
              <a:ext cx="1908696" cy="1017787"/>
            </a:xfrm>
            <a:prstGeom prst="roundRect">
              <a:avLst>
                <a:gd name="adj" fmla="val 3389"/>
              </a:avLst>
            </a:prstGeom>
          </p:spPr>
        </p:pic>
        <p:pic>
          <p:nvPicPr>
            <p:cNvPr id="22" name="Рисунок 21">
              <a:extLst>
                <a:ext uri="{FF2B5EF4-FFF2-40B4-BE49-F238E27FC236}">
                  <a16:creationId xmlns:a16="http://schemas.microsoft.com/office/drawing/2014/main" id="{10F76362-793A-4763-A053-65AA61F8BD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952"/>
            <a:stretch/>
          </p:blipFill>
          <p:spPr>
            <a:xfrm>
              <a:off x="665049" y="2757860"/>
              <a:ext cx="1906269" cy="1043754"/>
            </a:xfrm>
            <a:prstGeom prst="roundRect">
              <a:avLst>
                <a:gd name="adj" fmla="val 3424"/>
              </a:avLst>
            </a:prstGeom>
          </p:spPr>
        </p:pic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1" y="516575"/>
            <a:ext cx="74505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ПРОЕКТЫ ДВИЖЕНИЯ ПЕРВЫХ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id="{D62F3A65-254F-4DD5-8DA2-CC983FD1C68B}"/>
              </a:ext>
            </a:extLst>
          </p:cNvPr>
          <p:cNvSpPr/>
          <p:nvPr/>
        </p:nvSpPr>
        <p:spPr>
          <a:xfrm>
            <a:off x="5048620" y="4561211"/>
            <a:ext cx="2107345" cy="1325614"/>
          </a:xfrm>
          <a:prstGeom prst="roundRect">
            <a:avLst>
              <a:gd name="adj" fmla="val 4872"/>
            </a:avLst>
          </a:prstGeom>
          <a:solidFill>
            <a:srgbClr val="214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56" name="Прямоугольник: скругленные углы 52">
            <a:extLst>
              <a:ext uri="{FF2B5EF4-FFF2-40B4-BE49-F238E27FC236}">
                <a16:creationId xmlns:a16="http://schemas.microsoft.com/office/drawing/2014/main" id="{D62F3A65-254F-4DD5-8DA2-CC983FD1C68B}"/>
              </a:ext>
            </a:extLst>
          </p:cNvPr>
          <p:cNvSpPr/>
          <p:nvPr/>
        </p:nvSpPr>
        <p:spPr>
          <a:xfrm>
            <a:off x="7307826" y="4543632"/>
            <a:ext cx="2107345" cy="1325614"/>
          </a:xfrm>
          <a:prstGeom prst="roundRect">
            <a:avLst>
              <a:gd name="adj" fmla="val 4872"/>
            </a:avLst>
          </a:prstGeom>
          <a:solidFill>
            <a:srgbClr val="214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5" name="Прямоугольник: скругленные углы 52">
            <a:extLst>
              <a:ext uri="{FF2B5EF4-FFF2-40B4-BE49-F238E27FC236}">
                <a16:creationId xmlns:a16="http://schemas.microsoft.com/office/drawing/2014/main" id="{D62F3A65-254F-4DD5-8DA2-CC983FD1C68B}"/>
              </a:ext>
            </a:extLst>
          </p:cNvPr>
          <p:cNvSpPr/>
          <p:nvPr/>
        </p:nvSpPr>
        <p:spPr>
          <a:xfrm>
            <a:off x="9560883" y="2985946"/>
            <a:ext cx="2107345" cy="1325614"/>
          </a:xfrm>
          <a:prstGeom prst="roundRect">
            <a:avLst>
              <a:gd name="adj" fmla="val 4872"/>
            </a:avLst>
          </a:prstGeom>
          <a:solidFill>
            <a:srgbClr val="214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8" name="Прямоугольник: скругленные углы 52">
            <a:extLst>
              <a:ext uri="{FF2B5EF4-FFF2-40B4-BE49-F238E27FC236}">
                <a16:creationId xmlns:a16="http://schemas.microsoft.com/office/drawing/2014/main" id="{D62F3A65-254F-4DD5-8DA2-CC983FD1C68B}"/>
              </a:ext>
            </a:extLst>
          </p:cNvPr>
          <p:cNvSpPr/>
          <p:nvPr/>
        </p:nvSpPr>
        <p:spPr>
          <a:xfrm>
            <a:off x="9560883" y="4559572"/>
            <a:ext cx="2107345" cy="1325614"/>
          </a:xfrm>
          <a:prstGeom prst="roundRect">
            <a:avLst>
              <a:gd name="adj" fmla="val 4872"/>
            </a:avLst>
          </a:prstGeom>
          <a:solidFill>
            <a:srgbClr val="214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41"/>
          <a:stretch/>
        </p:blipFill>
        <p:spPr>
          <a:xfrm>
            <a:off x="2938987" y="1367301"/>
            <a:ext cx="1875106" cy="10616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85" b="15793"/>
          <a:stretch/>
        </p:blipFill>
        <p:spPr>
          <a:xfrm>
            <a:off x="5165153" y="2900218"/>
            <a:ext cx="1904948" cy="9941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4" b="7745"/>
          <a:stretch/>
        </p:blipFill>
        <p:spPr>
          <a:xfrm>
            <a:off x="2931223" y="2894986"/>
            <a:ext cx="1893033" cy="99352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9" t="13609" b="10256"/>
          <a:stretch/>
        </p:blipFill>
        <p:spPr>
          <a:xfrm>
            <a:off x="5270912" y="4402326"/>
            <a:ext cx="1703324" cy="105598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2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61" r="9326" b="10539"/>
          <a:stretch/>
        </p:blipFill>
        <p:spPr>
          <a:xfrm>
            <a:off x="7439647" y="4408038"/>
            <a:ext cx="1856161" cy="106395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31" y="1347603"/>
            <a:ext cx="1595704" cy="106089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879" y="4402326"/>
            <a:ext cx="1615511" cy="107658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2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7"/>
          <a:stretch/>
        </p:blipFill>
        <p:spPr>
          <a:xfrm>
            <a:off x="9703379" y="2876639"/>
            <a:ext cx="1750119" cy="99663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729" y="4420944"/>
            <a:ext cx="1748216" cy="107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77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УЧАСТИЕ В ПРОЕКТАХ </a:t>
            </a:r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ДВИЖЕНИЯ ПЕРВЫХ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96" y="1567094"/>
            <a:ext cx="4060762" cy="23133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17" y="3938557"/>
            <a:ext cx="4072341" cy="21578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719" y="1062900"/>
            <a:ext cx="9971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Будущее за нами ! Тебе решать                                                        Дело Первых                      </a:t>
            </a:r>
            <a:endParaRPr lang="ru-RU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372" y="1541134"/>
            <a:ext cx="4043613" cy="23966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372" y="4015869"/>
            <a:ext cx="4009351" cy="216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67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11299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Всероссийский проект вручения паспортов «Мы –граждане России».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421820" y="3587026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413140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94" y="1009748"/>
            <a:ext cx="2981758" cy="19870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360" y="1027202"/>
            <a:ext cx="2999338" cy="19870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90" y="3315440"/>
            <a:ext cx="2981758" cy="20498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087" y="1180637"/>
            <a:ext cx="2988699" cy="21013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34" y="1180637"/>
            <a:ext cx="2672860" cy="44639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268" y="3307721"/>
            <a:ext cx="3125541" cy="20828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429" y="3306844"/>
            <a:ext cx="3214247" cy="214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873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221062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Муниципальный этап «Зарница 2.0»</a:t>
            </a:r>
            <a:endParaRPr lang="ru-RU" sz="24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6" y="1035735"/>
            <a:ext cx="3335759" cy="22229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272" y="1091745"/>
            <a:ext cx="3269818" cy="21790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906" y="1079680"/>
            <a:ext cx="3278610" cy="21848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61" y="3766179"/>
            <a:ext cx="3428813" cy="21526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672" y="3766179"/>
            <a:ext cx="3184008" cy="21237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90" y="3780655"/>
            <a:ext cx="3185441" cy="212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892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254977" y="516575"/>
            <a:ext cx="115003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Муниципальный этап «Вызов Первых» </a:t>
            </a:r>
          </a:p>
          <a:p>
            <a:pPr algn="ctr"/>
            <a:r>
              <a:rPr lang="ru-RU" sz="1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Победители «</a:t>
            </a:r>
            <a:r>
              <a:rPr lang="ru-RU" sz="1600" dirty="0" err="1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Бурлинские</a:t>
            </a:r>
            <a:r>
              <a:rPr lang="ru-RU" sz="1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барсы» 3 и 4 категория </a:t>
            </a:r>
            <a:endParaRPr lang="ru-RU" sz="1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85" y="1768974"/>
            <a:ext cx="5510886" cy="40760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708" y="1503485"/>
            <a:ext cx="4455534" cy="25062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708" y="3989169"/>
            <a:ext cx="4455534" cy="238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920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633046" y="73923"/>
            <a:ext cx="98825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Региональный этап «Вызов Первых» </a:t>
            </a:r>
          </a:p>
          <a:p>
            <a:pPr algn="ctr"/>
            <a:r>
              <a:rPr lang="ru-RU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«</a:t>
            </a:r>
            <a:r>
              <a:rPr lang="ru-RU" dirty="0" err="1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Бурлинские</a:t>
            </a:r>
            <a:r>
              <a:rPr lang="ru-RU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барсы  3 категория»</a:t>
            </a:r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2 место 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866" y="966475"/>
            <a:ext cx="3628245" cy="21904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85" y="875219"/>
            <a:ext cx="5395064" cy="36129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132" y="3258362"/>
            <a:ext cx="5004743" cy="28918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068" y="4290548"/>
            <a:ext cx="3292813" cy="196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58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158262" y="149469"/>
            <a:ext cx="115091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Первичных отделений и Посвящение в Первые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05" y="762068"/>
            <a:ext cx="4095325" cy="25223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542" y="3443542"/>
            <a:ext cx="4395932" cy="26779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28" y="3427911"/>
            <a:ext cx="4170529" cy="26805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542" y="785836"/>
            <a:ext cx="4396102" cy="244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841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92369" y="175846"/>
            <a:ext cx="98649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Проект «Хранители истории» </a:t>
            </a:r>
          </a:p>
          <a:p>
            <a:pPr algn="ctr"/>
            <a:r>
              <a:rPr lang="ru-RU" sz="20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Регулярная деятельность отрядов</a:t>
            </a:r>
            <a:endParaRPr lang="ru-RU" sz="20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75" y="1216170"/>
            <a:ext cx="3202901" cy="2134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242" y="1216170"/>
            <a:ext cx="3387710" cy="21344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631" y="1208052"/>
            <a:ext cx="3072263" cy="21425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6" y="3627427"/>
            <a:ext cx="3226276" cy="22459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594" y="3603749"/>
            <a:ext cx="3386358" cy="23739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287" y="3603749"/>
            <a:ext cx="3107743" cy="234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239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Рисунок 90">
            <a:extLst>
              <a:ext uri="{FF2B5EF4-FFF2-40B4-BE49-F238E27FC236}">
                <a16:creationId xmlns:a16="http://schemas.microsoft.com/office/drawing/2014/main" id="{E016F58B-E545-4719-91E4-1E1D2DFB8A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48841"/>
            <a:ext cx="12192000" cy="3746317"/>
          </a:xfrm>
          <a:prstGeom prst="rect">
            <a:avLst/>
          </a:prstGeom>
        </p:spPr>
      </p:pic>
      <p:sp>
        <p:nvSpPr>
          <p:cNvPr id="149" name="Прямоугольник: скругленные углы 148">
            <a:extLst>
              <a:ext uri="{FF2B5EF4-FFF2-40B4-BE49-F238E27FC236}">
                <a16:creationId xmlns:a16="http://schemas.microsoft.com/office/drawing/2014/main" id="{B5637575-F780-4615-998A-F0F3C5A46EF4}"/>
              </a:ext>
            </a:extLst>
          </p:cNvPr>
          <p:cNvSpPr/>
          <p:nvPr/>
        </p:nvSpPr>
        <p:spPr>
          <a:xfrm>
            <a:off x="550863" y="4436795"/>
            <a:ext cx="2376216" cy="1445177"/>
          </a:xfrm>
          <a:prstGeom prst="roundRect">
            <a:avLst>
              <a:gd name="adj" fmla="val 10116"/>
            </a:avLst>
          </a:prstGeom>
          <a:solidFill>
            <a:srgbClr val="E2E8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953394AF-BB18-4B77-8E98-25860945C4D2}"/>
              </a:ext>
            </a:extLst>
          </p:cNvPr>
          <p:cNvSpPr/>
          <p:nvPr/>
        </p:nvSpPr>
        <p:spPr>
          <a:xfrm>
            <a:off x="550863" y="995078"/>
            <a:ext cx="5423409" cy="489235"/>
          </a:xfrm>
          <a:prstGeom prst="roundRect">
            <a:avLst>
              <a:gd name="adj" fmla="val 15378"/>
            </a:avLst>
          </a:prstGeom>
          <a:solidFill>
            <a:srgbClr val="FFFFFF"/>
          </a:solidFill>
          <a:ln w="19050">
            <a:solidFill>
              <a:srgbClr val="214FE2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A991B97-755A-40FE-ACD9-3E5E653381FE}"/>
              </a:ext>
            </a:extLst>
          </p:cNvPr>
          <p:cNvSpPr txBox="1"/>
          <p:nvPr/>
        </p:nvSpPr>
        <p:spPr>
          <a:xfrm>
            <a:off x="464721" y="502635"/>
            <a:ext cx="627447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ДВИЖЕНИЕ ПЕРВЫХ </a:t>
            </a:r>
            <a:r>
              <a:rPr lang="ru-RU" sz="26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СЕГОДНЯ</a:t>
            </a:r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AE862888-C421-4862-8060-E489C6708719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id="{CDC28B3B-D24E-4F76-A15A-B4E3F7CFF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28" name="Прямая соединительная линия 27">
              <a:extLst>
                <a:ext uri="{FF2B5EF4-FFF2-40B4-BE49-F238E27FC236}">
                  <a16:creationId xmlns:a16="http://schemas.microsoft.com/office/drawing/2014/main" id="{6576DE5F-35B4-40B3-9E9C-D244E3B618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D0CD4218-E917-4289-AA90-BE834F08ADAE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777E79F5-3739-4238-A20A-C3D8E3BFF19D}"/>
              </a:ext>
            </a:extLst>
          </p:cNvPr>
          <p:cNvGrpSpPr/>
          <p:nvPr/>
        </p:nvGrpSpPr>
        <p:grpSpPr>
          <a:xfrm>
            <a:off x="847932" y="976028"/>
            <a:ext cx="4115468" cy="500614"/>
            <a:chOff x="1098842" y="1261527"/>
            <a:chExt cx="4115468" cy="50061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64EA0C1-0023-413B-ABA5-B58B4124359F}"/>
                </a:ext>
              </a:extLst>
            </p:cNvPr>
            <p:cNvSpPr txBox="1"/>
            <p:nvPr/>
          </p:nvSpPr>
          <p:spPr>
            <a:xfrm>
              <a:off x="1098842" y="1261527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&gt;</a:t>
              </a:r>
              <a:r>
                <a:rPr lang="ru-RU" sz="1600" dirty="0" smtClean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184 044</a:t>
              </a:r>
              <a:r>
                <a:rPr lang="ru-RU" dirty="0" smtClean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 </a:t>
              </a:r>
              <a:endParaRPr lang="ru-RU" sz="11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B7AB72A-23FC-4789-B319-1D8B25AE5845}"/>
                </a:ext>
              </a:extLst>
            </p:cNvPr>
            <p:cNvSpPr txBox="1"/>
            <p:nvPr/>
          </p:nvSpPr>
          <p:spPr>
            <a:xfrm>
              <a:off x="4204097" y="1261527"/>
              <a:ext cx="10102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23 733</a:t>
              </a:r>
              <a:endParaRPr lang="ru-RU" sz="14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29105B1-41E0-4CAC-819D-5E3C953775A4}"/>
                </a:ext>
              </a:extLst>
            </p:cNvPr>
            <p:cNvSpPr txBox="1"/>
            <p:nvPr/>
          </p:nvSpPr>
          <p:spPr>
            <a:xfrm>
              <a:off x="1294029" y="1515920"/>
              <a:ext cx="23727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000" dirty="0">
                  <a:latin typeface="Pervye Book" panose="020B0403040502020204" pitchFamily="34" charset="0"/>
                  <a:ea typeface="Pervye Book" panose="020B0403040502020204" pitchFamily="34" charset="0"/>
                </a:rPr>
                <a:t>участников,                                    из них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462ADA9-44F7-4AF2-A55B-224EEF96A7E8}"/>
                </a:ext>
              </a:extLst>
            </p:cNvPr>
            <p:cNvSpPr txBox="1"/>
            <p:nvPr/>
          </p:nvSpPr>
          <p:spPr>
            <a:xfrm>
              <a:off x="4259044" y="1502085"/>
              <a:ext cx="8755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000" dirty="0">
                  <a:latin typeface="Pervye Book" panose="020B0403040502020204" pitchFamily="34" charset="0"/>
                  <a:ea typeface="Pervye Book" panose="020B0403040502020204" pitchFamily="34" charset="0"/>
                </a:rPr>
                <a:t>наставники</a:t>
              </a:r>
            </a:p>
          </p:txBody>
        </p:sp>
        <p:pic>
          <p:nvPicPr>
            <p:cNvPr id="31" name="Рисунок 30">
              <a:extLst>
                <a:ext uri="{FF2B5EF4-FFF2-40B4-BE49-F238E27FC236}">
                  <a16:creationId xmlns:a16="http://schemas.microsoft.com/office/drawing/2014/main" id="{32C7905A-4243-47D2-9599-DDFE41BA8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885426" y="1453895"/>
              <a:ext cx="1136466" cy="196986"/>
            </a:xfrm>
            <a:prstGeom prst="rect">
              <a:avLst/>
            </a:prstGeom>
          </p:spPr>
        </p:pic>
      </p:grp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49039CE0-4AD1-40DA-97D2-A9FB733D750A}"/>
              </a:ext>
            </a:extLst>
          </p:cNvPr>
          <p:cNvSpPr/>
          <p:nvPr/>
        </p:nvSpPr>
        <p:spPr>
          <a:xfrm>
            <a:off x="6071869" y="975734"/>
            <a:ext cx="5557523" cy="2043691"/>
          </a:xfrm>
          <a:prstGeom prst="roundRect">
            <a:avLst>
              <a:gd name="adj" fmla="val 5023"/>
            </a:avLst>
          </a:prstGeom>
          <a:solidFill>
            <a:srgbClr val="E2E8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id="{8071D96E-9CC6-435B-A4A9-A211800E1B1E}"/>
              </a:ext>
            </a:extLst>
          </p:cNvPr>
          <p:cNvSpPr/>
          <p:nvPr/>
        </p:nvSpPr>
        <p:spPr>
          <a:xfrm>
            <a:off x="6158012" y="1060535"/>
            <a:ext cx="2341562" cy="962444"/>
          </a:xfrm>
          <a:prstGeom prst="roundRect">
            <a:avLst>
              <a:gd name="adj" fmla="val 11765"/>
            </a:avLst>
          </a:prstGeom>
          <a:solidFill>
            <a:srgbClr val="FFFFFF"/>
          </a:solidFill>
          <a:ln w="19050">
            <a:solidFill>
              <a:srgbClr val="89A3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6E28614-D551-4A96-BCF6-ABC17211C430}"/>
              </a:ext>
            </a:extLst>
          </p:cNvPr>
          <p:cNvSpPr txBox="1"/>
          <p:nvPr/>
        </p:nvSpPr>
        <p:spPr>
          <a:xfrm>
            <a:off x="6182348" y="1051856"/>
            <a:ext cx="1042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&gt; 1012 </a:t>
            </a:r>
            <a:endParaRPr lang="ru-RU" sz="12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92DB4C8-5A36-46B2-A6BB-423D4D459C09}"/>
              </a:ext>
            </a:extLst>
          </p:cNvPr>
          <p:cNvSpPr txBox="1"/>
          <p:nvPr/>
        </p:nvSpPr>
        <p:spPr>
          <a:xfrm>
            <a:off x="6182348" y="1286518"/>
            <a:ext cx="15135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первичных отделений</a:t>
            </a:r>
          </a:p>
        </p:txBody>
      </p:sp>
      <p:sp>
        <p:nvSpPr>
          <p:cNvPr id="44" name="Прямоугольник: скругленные углы 43">
            <a:extLst>
              <a:ext uri="{FF2B5EF4-FFF2-40B4-BE49-F238E27FC236}">
                <a16:creationId xmlns:a16="http://schemas.microsoft.com/office/drawing/2014/main" id="{980D8507-E197-49CE-A001-3A39867A0079}"/>
              </a:ext>
            </a:extLst>
          </p:cNvPr>
          <p:cNvSpPr/>
          <p:nvPr/>
        </p:nvSpPr>
        <p:spPr>
          <a:xfrm>
            <a:off x="8578928" y="1060535"/>
            <a:ext cx="2943343" cy="962444"/>
          </a:xfrm>
          <a:prstGeom prst="roundRect">
            <a:avLst>
              <a:gd name="adj" fmla="val 11765"/>
            </a:avLst>
          </a:prstGeom>
          <a:solidFill>
            <a:srgbClr val="FFFFFF"/>
          </a:solidFill>
          <a:ln w="19050">
            <a:solidFill>
              <a:srgbClr val="89A3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6774E4-0D31-4C21-83CD-8CE24E178C6B}"/>
              </a:ext>
            </a:extLst>
          </p:cNvPr>
          <p:cNvSpPr txBox="1"/>
          <p:nvPr/>
        </p:nvSpPr>
        <p:spPr>
          <a:xfrm>
            <a:off x="8626784" y="1051856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&gt; </a:t>
            </a:r>
            <a:r>
              <a:rPr lang="ru-RU" sz="1600" b="1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914</a:t>
            </a:r>
            <a:endParaRPr lang="ru-RU" sz="12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408555-7C95-4F5C-BC62-AD7A0B95282C}"/>
              </a:ext>
            </a:extLst>
          </p:cNvPr>
          <p:cNvSpPr txBox="1"/>
          <p:nvPr/>
        </p:nvSpPr>
        <p:spPr>
          <a:xfrm>
            <a:off x="8626784" y="1286518"/>
            <a:ext cx="2377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в образовательных организациях </a:t>
            </a:r>
          </a:p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(общеобразовательных,</a:t>
            </a:r>
          </a:p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профессиональных и организациях </a:t>
            </a:r>
          </a:p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высшего образования)</a:t>
            </a:r>
          </a:p>
        </p:txBody>
      </p:sp>
      <p:sp>
        <p:nvSpPr>
          <p:cNvPr id="47" name="Прямоугольник: скругленные углы 46">
            <a:extLst>
              <a:ext uri="{FF2B5EF4-FFF2-40B4-BE49-F238E27FC236}">
                <a16:creationId xmlns:a16="http://schemas.microsoft.com/office/drawing/2014/main" id="{2A760A66-11A0-4A91-A2ED-D624047FD83A}"/>
              </a:ext>
            </a:extLst>
          </p:cNvPr>
          <p:cNvSpPr/>
          <p:nvPr/>
        </p:nvSpPr>
        <p:spPr>
          <a:xfrm>
            <a:off x="6158011" y="2107780"/>
            <a:ext cx="5364260" cy="823297"/>
          </a:xfrm>
          <a:prstGeom prst="roundRect">
            <a:avLst>
              <a:gd name="adj" fmla="val 11939"/>
            </a:avLst>
          </a:prstGeom>
          <a:solidFill>
            <a:srgbClr val="FFFFFF"/>
          </a:solidFill>
          <a:ln w="19050">
            <a:solidFill>
              <a:srgbClr val="89A3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FFFC874-3790-4FE1-9564-053EDD64F95A}"/>
              </a:ext>
            </a:extLst>
          </p:cNvPr>
          <p:cNvSpPr txBox="1"/>
          <p:nvPr/>
        </p:nvSpPr>
        <p:spPr>
          <a:xfrm>
            <a:off x="6182348" y="2110352"/>
            <a:ext cx="68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&gt; </a:t>
            </a:r>
            <a:r>
              <a:rPr lang="ru-RU" sz="1600" b="1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98</a:t>
            </a:r>
            <a:endParaRPr lang="ru-RU" sz="12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F4F7079-DA32-4F84-920B-51D2C6B894E0}"/>
              </a:ext>
            </a:extLst>
          </p:cNvPr>
          <p:cNvSpPr txBox="1"/>
          <p:nvPr/>
        </p:nvSpPr>
        <p:spPr>
          <a:xfrm>
            <a:off x="6182348" y="2337197"/>
            <a:ext cx="53399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в молодёжных центрах, учреждениях дополнительного  образования, учреждениях </a:t>
            </a:r>
          </a:p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спорта, учреждениях культуры, ресурсных центрах, детских лагерях, предприятиях </a:t>
            </a:r>
          </a:p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и учреждениях партнёров, организациях для детей сирот, дошкольном образовании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0117231-B84B-4CC6-86B7-A02A51425434}"/>
              </a:ext>
            </a:extLst>
          </p:cNvPr>
          <p:cNvSpPr txBox="1"/>
          <p:nvPr/>
        </p:nvSpPr>
        <p:spPr>
          <a:xfrm>
            <a:off x="464721" y="3359425"/>
            <a:ext cx="86533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ДВИЖЕНИЕ ПЕРВЫХ </a:t>
            </a:r>
            <a:r>
              <a:rPr lang="ru-RU" sz="260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 </a:t>
            </a:r>
            <a:r>
              <a:rPr lang="ru-RU" sz="26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</a:t>
            </a:r>
            <a:r>
              <a:rPr lang="ru-RU" sz="260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урлинском районе</a:t>
            </a:r>
            <a:endParaRPr lang="ru-RU" sz="2600" i="1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30" name="Прямоугольник: скругленные углы 129">
            <a:extLst>
              <a:ext uri="{FF2B5EF4-FFF2-40B4-BE49-F238E27FC236}">
                <a16:creationId xmlns:a16="http://schemas.microsoft.com/office/drawing/2014/main" id="{4F90505B-44FA-4352-B7F6-5D3F5A7D5DE2}"/>
              </a:ext>
            </a:extLst>
          </p:cNvPr>
          <p:cNvSpPr/>
          <p:nvPr/>
        </p:nvSpPr>
        <p:spPr>
          <a:xfrm>
            <a:off x="562607" y="3833467"/>
            <a:ext cx="5411665" cy="513687"/>
          </a:xfrm>
          <a:prstGeom prst="roundRect">
            <a:avLst>
              <a:gd name="adj" fmla="val 14844"/>
            </a:avLst>
          </a:prstGeom>
          <a:solidFill>
            <a:srgbClr val="FFFFFF"/>
          </a:solidFill>
          <a:ln w="19050">
            <a:solidFill>
              <a:srgbClr val="E2E8FF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1" name="Группа 130">
            <a:extLst>
              <a:ext uri="{FF2B5EF4-FFF2-40B4-BE49-F238E27FC236}">
                <a16:creationId xmlns:a16="http://schemas.microsoft.com/office/drawing/2014/main" id="{74D7BDBA-B5E5-4521-A4BD-14E1C845A6A8}"/>
              </a:ext>
            </a:extLst>
          </p:cNvPr>
          <p:cNvGrpSpPr/>
          <p:nvPr/>
        </p:nvGrpSpPr>
        <p:grpSpPr>
          <a:xfrm>
            <a:off x="847932" y="3838869"/>
            <a:ext cx="4104691" cy="500614"/>
            <a:chOff x="1098842" y="1261527"/>
            <a:chExt cx="4104691" cy="500614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CD525367-FEF7-4ED1-9D8E-48AF0786557E}"/>
                </a:ext>
              </a:extLst>
            </p:cNvPr>
            <p:cNvSpPr txBox="1"/>
            <p:nvPr/>
          </p:nvSpPr>
          <p:spPr>
            <a:xfrm>
              <a:off x="1098842" y="1261527"/>
              <a:ext cx="7633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 </a:t>
              </a:r>
              <a:r>
                <a:rPr lang="ru-RU" b="1" dirty="0" smtClean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602</a:t>
              </a:r>
              <a:endParaRPr lang="ru-RU" sz="14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56D5180-413F-4911-83C7-6906646D1B0D}"/>
                </a:ext>
              </a:extLst>
            </p:cNvPr>
            <p:cNvSpPr txBox="1"/>
            <p:nvPr/>
          </p:nvSpPr>
          <p:spPr>
            <a:xfrm>
              <a:off x="4204097" y="1261527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  </a:t>
              </a:r>
              <a:r>
                <a:rPr lang="ru-RU" dirty="0" smtClean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38</a:t>
              </a:r>
              <a:endParaRPr lang="ru-RU" sz="14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8AE034E-EA60-45CE-A6BD-6A6DAAF3DB49}"/>
                </a:ext>
              </a:extLst>
            </p:cNvPr>
            <p:cNvSpPr txBox="1"/>
            <p:nvPr/>
          </p:nvSpPr>
          <p:spPr>
            <a:xfrm>
              <a:off x="1098842" y="1515920"/>
              <a:ext cx="24990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 smtClean="0">
                  <a:latin typeface="Pervye Book" panose="020B0403040502020204" pitchFamily="34" charset="0"/>
                  <a:ea typeface="Pervye Book" panose="020B0403040502020204" pitchFamily="34" charset="0"/>
                </a:rPr>
                <a:t>участника                                    </a:t>
              </a:r>
              <a:r>
                <a:rPr lang="ru-RU" sz="1000" dirty="0">
                  <a:latin typeface="Pervye Book" panose="020B0403040502020204" pitchFamily="34" charset="0"/>
                  <a:ea typeface="Pervye Book" panose="020B0403040502020204" pitchFamily="34" charset="0"/>
                </a:rPr>
                <a:t>из них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E7FDC040-4BB1-4EBB-8B93-E8797B293EB9}"/>
                </a:ext>
              </a:extLst>
            </p:cNvPr>
            <p:cNvSpPr txBox="1"/>
            <p:nvPr/>
          </p:nvSpPr>
          <p:spPr>
            <a:xfrm>
              <a:off x="4259044" y="1502085"/>
              <a:ext cx="9444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000" dirty="0" smtClean="0">
                  <a:latin typeface="Pervye Book" panose="020B0403040502020204" pitchFamily="34" charset="0"/>
                  <a:ea typeface="Pervye Book" panose="020B0403040502020204" pitchFamily="34" charset="0"/>
                </a:rPr>
                <a:t>наставников</a:t>
              </a:r>
              <a:endParaRPr lang="ru-RU" sz="1000" dirty="0">
                <a:latin typeface="Pervye Book" panose="020B0403040502020204" pitchFamily="34" charset="0"/>
                <a:ea typeface="Pervye Book" panose="020B0403040502020204" pitchFamily="34" charset="0"/>
              </a:endParaRPr>
            </a:p>
          </p:txBody>
        </p:sp>
        <p:pic>
          <p:nvPicPr>
            <p:cNvPr id="136" name="Рисунок 135">
              <a:extLst>
                <a:ext uri="{FF2B5EF4-FFF2-40B4-BE49-F238E27FC236}">
                  <a16:creationId xmlns:a16="http://schemas.microsoft.com/office/drawing/2014/main" id="{B610EA05-ADDB-4583-8653-8F56B2233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885426" y="1453895"/>
              <a:ext cx="1136466" cy="196986"/>
            </a:xfrm>
            <a:prstGeom prst="rect">
              <a:avLst/>
            </a:prstGeom>
          </p:spPr>
        </p:pic>
      </p:grpSp>
      <p:sp>
        <p:nvSpPr>
          <p:cNvPr id="137" name="Прямоугольник: скругленные углы 136">
            <a:extLst>
              <a:ext uri="{FF2B5EF4-FFF2-40B4-BE49-F238E27FC236}">
                <a16:creationId xmlns:a16="http://schemas.microsoft.com/office/drawing/2014/main" id="{BEF247A6-8AB7-46C6-B2CE-511A39006848}"/>
              </a:ext>
            </a:extLst>
          </p:cNvPr>
          <p:cNvSpPr/>
          <p:nvPr/>
        </p:nvSpPr>
        <p:spPr>
          <a:xfrm>
            <a:off x="6071869" y="3826069"/>
            <a:ext cx="5557523" cy="2062509"/>
          </a:xfrm>
          <a:prstGeom prst="roundRect">
            <a:avLst>
              <a:gd name="adj" fmla="val 4551"/>
            </a:avLst>
          </a:prstGeom>
          <a:solidFill>
            <a:srgbClr val="E2E8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Прямоугольник: скругленные углы 137">
            <a:extLst>
              <a:ext uri="{FF2B5EF4-FFF2-40B4-BE49-F238E27FC236}">
                <a16:creationId xmlns:a16="http://schemas.microsoft.com/office/drawing/2014/main" id="{D7F604D3-6614-4CD8-BD0C-FC62A88BF077}"/>
              </a:ext>
            </a:extLst>
          </p:cNvPr>
          <p:cNvSpPr/>
          <p:nvPr/>
        </p:nvSpPr>
        <p:spPr>
          <a:xfrm>
            <a:off x="6158012" y="3923376"/>
            <a:ext cx="2341562" cy="962444"/>
          </a:xfrm>
          <a:prstGeom prst="roundRect">
            <a:avLst>
              <a:gd name="adj" fmla="val 8914"/>
            </a:avLst>
          </a:prstGeom>
          <a:solidFill>
            <a:srgbClr val="FFFFFF"/>
          </a:solidFill>
          <a:ln w="19050">
            <a:solidFill>
              <a:srgbClr val="89A3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755FC058-A4F5-4524-8CFA-73D594BCC86A}"/>
              </a:ext>
            </a:extLst>
          </p:cNvPr>
          <p:cNvSpPr txBox="1"/>
          <p:nvPr/>
        </p:nvSpPr>
        <p:spPr>
          <a:xfrm>
            <a:off x="6182348" y="3914697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4</a:t>
            </a:r>
            <a:endParaRPr lang="ru-RU" sz="1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F018C73B-FCB9-4BD7-8BCC-FAB209553D3A}"/>
              </a:ext>
            </a:extLst>
          </p:cNvPr>
          <p:cNvSpPr txBox="1"/>
          <p:nvPr/>
        </p:nvSpPr>
        <p:spPr>
          <a:xfrm>
            <a:off x="6182348" y="4149359"/>
            <a:ext cx="15135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первичных отделений</a:t>
            </a:r>
          </a:p>
        </p:txBody>
      </p:sp>
      <p:sp>
        <p:nvSpPr>
          <p:cNvPr id="141" name="Прямоугольник: скругленные углы 140">
            <a:extLst>
              <a:ext uri="{FF2B5EF4-FFF2-40B4-BE49-F238E27FC236}">
                <a16:creationId xmlns:a16="http://schemas.microsoft.com/office/drawing/2014/main" id="{AB814786-8D02-4165-AED6-C11EA9D0846E}"/>
              </a:ext>
            </a:extLst>
          </p:cNvPr>
          <p:cNvSpPr/>
          <p:nvPr/>
        </p:nvSpPr>
        <p:spPr>
          <a:xfrm>
            <a:off x="8578928" y="3923376"/>
            <a:ext cx="2943343" cy="962444"/>
          </a:xfrm>
          <a:prstGeom prst="roundRect">
            <a:avLst>
              <a:gd name="adj" fmla="val 10815"/>
            </a:avLst>
          </a:prstGeom>
          <a:solidFill>
            <a:srgbClr val="FFFFFF"/>
          </a:solidFill>
          <a:ln w="19050">
            <a:solidFill>
              <a:srgbClr val="89A3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06DFF5A8-540F-4D17-9C00-7F7D699BD2C1}"/>
              </a:ext>
            </a:extLst>
          </p:cNvPr>
          <p:cNvSpPr txBox="1"/>
          <p:nvPr/>
        </p:nvSpPr>
        <p:spPr>
          <a:xfrm>
            <a:off x="8626784" y="3914697"/>
            <a:ext cx="340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4</a:t>
            </a:r>
            <a:endParaRPr lang="ru-RU" sz="12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53949BD-E826-4DEA-9A6E-D360E8BCBAD9}"/>
              </a:ext>
            </a:extLst>
          </p:cNvPr>
          <p:cNvSpPr txBox="1"/>
          <p:nvPr/>
        </p:nvSpPr>
        <p:spPr>
          <a:xfrm>
            <a:off x="8626784" y="4149359"/>
            <a:ext cx="2377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в образовательных организациях </a:t>
            </a:r>
          </a:p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(общеобразовательных,</a:t>
            </a:r>
          </a:p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профессиональных и организациях </a:t>
            </a:r>
          </a:p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высшего образования)</a:t>
            </a:r>
          </a:p>
        </p:txBody>
      </p:sp>
      <p:sp>
        <p:nvSpPr>
          <p:cNvPr id="144" name="Прямоугольник: скругленные углы 143">
            <a:extLst>
              <a:ext uri="{FF2B5EF4-FFF2-40B4-BE49-F238E27FC236}">
                <a16:creationId xmlns:a16="http://schemas.microsoft.com/office/drawing/2014/main" id="{A930AFE4-8BA7-4B66-8CBB-BF87A1937101}"/>
              </a:ext>
            </a:extLst>
          </p:cNvPr>
          <p:cNvSpPr/>
          <p:nvPr/>
        </p:nvSpPr>
        <p:spPr>
          <a:xfrm>
            <a:off x="6158011" y="4970621"/>
            <a:ext cx="5364260" cy="823297"/>
          </a:xfrm>
          <a:prstGeom prst="roundRect">
            <a:avLst>
              <a:gd name="adj" fmla="val 11939"/>
            </a:avLst>
          </a:prstGeom>
          <a:solidFill>
            <a:srgbClr val="FFFFFF"/>
          </a:solidFill>
          <a:ln w="19050">
            <a:solidFill>
              <a:srgbClr val="89A3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CC10AD7-B6C7-4E30-9BFA-6431BD26A59E}"/>
              </a:ext>
            </a:extLst>
          </p:cNvPr>
          <p:cNvSpPr txBox="1"/>
          <p:nvPr/>
        </p:nvSpPr>
        <p:spPr>
          <a:xfrm>
            <a:off x="6182348" y="4973193"/>
            <a:ext cx="340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0</a:t>
            </a:r>
            <a:endParaRPr lang="ru-RU" sz="12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EB2C79F-BF2B-487B-BC80-51D2AEE392C7}"/>
              </a:ext>
            </a:extLst>
          </p:cNvPr>
          <p:cNvSpPr txBox="1"/>
          <p:nvPr/>
        </p:nvSpPr>
        <p:spPr>
          <a:xfrm>
            <a:off x="6182348" y="5200038"/>
            <a:ext cx="53399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в молодёжных центрах, учреждениях дополнительного  образования, учреждениях </a:t>
            </a:r>
          </a:p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спорта, учреждениях культуры, ресурсных центрах, детских лагерях, предприятиях </a:t>
            </a:r>
          </a:p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и учреждениях партнёров, организациях для детей сирот, дошкольном образовании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48132678-DE91-44AE-B579-60B3BE247A74}"/>
              </a:ext>
            </a:extLst>
          </p:cNvPr>
          <p:cNvSpPr txBox="1"/>
          <p:nvPr/>
        </p:nvSpPr>
        <p:spPr>
          <a:xfrm>
            <a:off x="1422647" y="5034565"/>
            <a:ext cx="4924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фото</a:t>
            </a:r>
          </a:p>
        </p:txBody>
      </p:sp>
      <p:sp>
        <p:nvSpPr>
          <p:cNvPr id="151" name="Прямоугольник: скругленные углы 150">
            <a:extLst>
              <a:ext uri="{FF2B5EF4-FFF2-40B4-BE49-F238E27FC236}">
                <a16:creationId xmlns:a16="http://schemas.microsoft.com/office/drawing/2014/main" id="{4BAD74C9-2800-4191-9D43-6BA7C46750B3}"/>
              </a:ext>
            </a:extLst>
          </p:cNvPr>
          <p:cNvSpPr/>
          <p:nvPr/>
        </p:nvSpPr>
        <p:spPr>
          <a:xfrm>
            <a:off x="3018394" y="4436795"/>
            <a:ext cx="2946354" cy="1445177"/>
          </a:xfrm>
          <a:prstGeom prst="roundRect">
            <a:avLst>
              <a:gd name="adj" fmla="val 5687"/>
            </a:avLst>
          </a:prstGeom>
          <a:solidFill>
            <a:srgbClr val="E2E8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D86A1B5-0338-4209-992B-6CD5E5C27A29}"/>
              </a:ext>
            </a:extLst>
          </p:cNvPr>
          <p:cNvSpPr txBox="1"/>
          <p:nvPr/>
        </p:nvSpPr>
        <p:spPr>
          <a:xfrm>
            <a:off x="4199692" y="5034565"/>
            <a:ext cx="4924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Pervye Book" panose="020B0403040502020204" pitchFamily="34" charset="0"/>
                <a:ea typeface="Pervye Book" panose="020B0403040502020204" pitchFamily="34" charset="0"/>
              </a:rPr>
              <a:t>фото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A161482-4976-40BD-AB05-C8DF349D5D1C}"/>
              </a:ext>
            </a:extLst>
          </p:cNvPr>
          <p:cNvSpPr/>
          <p:nvPr/>
        </p:nvSpPr>
        <p:spPr>
          <a:xfrm>
            <a:off x="11384527" y="6180203"/>
            <a:ext cx="4897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2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0" b="12315"/>
          <a:stretch/>
        </p:blipFill>
        <p:spPr>
          <a:xfrm>
            <a:off x="3119766" y="1571824"/>
            <a:ext cx="2837684" cy="14476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18" y="1548128"/>
            <a:ext cx="2198379" cy="1465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10" y="4607753"/>
            <a:ext cx="2224269" cy="11861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704" y="4496494"/>
            <a:ext cx="2202536" cy="129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Районный слет активистов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06" y="1225342"/>
            <a:ext cx="3527590" cy="23255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94" y="3675666"/>
            <a:ext cx="3450413" cy="23830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057" y="1575042"/>
            <a:ext cx="6139728" cy="382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96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57200" y="105508"/>
            <a:ext cx="111167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Районная, региональная конференция и </a:t>
            </a:r>
          </a:p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слет Совета Первых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59" y="1035935"/>
            <a:ext cx="3870118" cy="24110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49" y="3538348"/>
            <a:ext cx="3916227" cy="25204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578" y="1082479"/>
            <a:ext cx="3866688" cy="23644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578" y="3583221"/>
            <a:ext cx="3852037" cy="256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11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Муниципальный координационный совет (МКС)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389" y="1009018"/>
            <a:ext cx="3674970" cy="24490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372" y="3613397"/>
            <a:ext cx="3692265" cy="24167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372" y="999480"/>
            <a:ext cx="3692265" cy="24605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419" y="3549370"/>
            <a:ext cx="3679584" cy="245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79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555806" y="246185"/>
            <a:ext cx="98279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Работа районных площадок Движения Первых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64" y="894863"/>
            <a:ext cx="3329078" cy="21901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973" y="920554"/>
            <a:ext cx="3330009" cy="21813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64" y="3235569"/>
            <a:ext cx="3329078" cy="25364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54" y="894863"/>
            <a:ext cx="3634542" cy="21988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99" y="3235569"/>
            <a:ext cx="3426159" cy="26061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66924" y="3323481"/>
            <a:ext cx="3607072" cy="219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296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Выборы председателя ПО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18" y="1468514"/>
            <a:ext cx="5372115" cy="42238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762" y="1009018"/>
            <a:ext cx="4485559" cy="25231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761" y="3721220"/>
            <a:ext cx="4485559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2090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94" y="889705"/>
            <a:ext cx="3819960" cy="22054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8166" y="193431"/>
            <a:ext cx="5936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Университетские смены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19" y="3397807"/>
            <a:ext cx="3848835" cy="248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3" y="2417790"/>
            <a:ext cx="5040984" cy="35995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139" y="889705"/>
            <a:ext cx="2686127" cy="358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44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Международный Артек «Большая перемена»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46885" y="1103713"/>
            <a:ext cx="3833327" cy="255555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1501"/>
            <a:ext cx="5874919" cy="39150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388" y="3696726"/>
            <a:ext cx="3189798" cy="243960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50" y="2952116"/>
            <a:ext cx="2549446" cy="339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0044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1068392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Сибирский и международный Артек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01" y="1419608"/>
            <a:ext cx="5991108" cy="40533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030" y="3598394"/>
            <a:ext cx="3786168" cy="25231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036" y="1156798"/>
            <a:ext cx="3786168" cy="238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015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Конкурс Первичных отделений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67" y="1103884"/>
            <a:ext cx="3695412" cy="23797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58" y="1154328"/>
            <a:ext cx="6223983" cy="46874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66" y="3554665"/>
            <a:ext cx="3709432" cy="247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119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Дни Первых в пришкольных лагерях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04" y="1187397"/>
            <a:ext cx="3412365" cy="2276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33" y="1174458"/>
            <a:ext cx="3512597" cy="22889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560" y="1174458"/>
            <a:ext cx="3431764" cy="2288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04" y="3596068"/>
            <a:ext cx="3402185" cy="22456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224" y="3596067"/>
            <a:ext cx="3479106" cy="22456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731" y="3628858"/>
            <a:ext cx="3489980" cy="221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909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id="{229A952A-BC3E-4388-B823-CB675F6042A2}"/>
              </a:ext>
            </a:extLst>
          </p:cNvPr>
          <p:cNvSpPr/>
          <p:nvPr/>
        </p:nvSpPr>
        <p:spPr>
          <a:xfrm>
            <a:off x="550863" y="2658821"/>
            <a:ext cx="5927758" cy="1445177"/>
          </a:xfrm>
          <a:prstGeom prst="roundRect">
            <a:avLst>
              <a:gd name="adj" fmla="val 5687"/>
            </a:avLst>
          </a:prstGeom>
          <a:solidFill>
            <a:srgbClr val="E2E8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28F0EA49-2E10-42A7-83E5-0F7C28094283}"/>
              </a:ext>
            </a:extLst>
          </p:cNvPr>
          <p:cNvSpPr/>
          <p:nvPr/>
        </p:nvSpPr>
        <p:spPr>
          <a:xfrm rot="10800000">
            <a:off x="1903312" y="1793283"/>
            <a:ext cx="4808383" cy="1095966"/>
          </a:xfrm>
          <a:prstGeom prst="roundRect">
            <a:avLst>
              <a:gd name="adj" fmla="val 12628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: скругленные углы 34">
            <a:extLst>
              <a:ext uri="{FF2B5EF4-FFF2-40B4-BE49-F238E27FC236}">
                <a16:creationId xmlns:a16="http://schemas.microsoft.com/office/drawing/2014/main" id="{30EAF2E7-EC42-432A-ABCE-44376C6BC78E}"/>
              </a:ext>
            </a:extLst>
          </p:cNvPr>
          <p:cNvSpPr/>
          <p:nvPr/>
        </p:nvSpPr>
        <p:spPr>
          <a:xfrm rot="10800000">
            <a:off x="1903312" y="4037824"/>
            <a:ext cx="4808383" cy="1095966"/>
          </a:xfrm>
          <a:prstGeom prst="roundRect">
            <a:avLst>
              <a:gd name="adj" fmla="val 13463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917920-B855-44EC-B988-1612B265C453}"/>
              </a:ext>
            </a:extLst>
          </p:cNvPr>
          <p:cNvSpPr txBox="1"/>
          <p:nvPr/>
        </p:nvSpPr>
        <p:spPr>
          <a:xfrm>
            <a:off x="2837204" y="1984275"/>
            <a:ext cx="3124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НАСТОЛЬНА КНИГА  </a:t>
            </a:r>
          </a:p>
          <a:p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КУРАТОРА ПЕРВИЧНОГО ОТДЕЛЕНИЯ 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EAB0DA9F-2F52-478E-A6C3-8C50C8F2F4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10" y="1327828"/>
            <a:ext cx="2068543" cy="2068543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A43973B-D0A4-45D0-BD49-5A4C1B6D6773}"/>
              </a:ext>
            </a:extLst>
          </p:cNvPr>
          <p:cNvSpPr txBox="1"/>
          <p:nvPr/>
        </p:nvSpPr>
        <p:spPr>
          <a:xfrm>
            <a:off x="2837204" y="4196871"/>
            <a:ext cx="2448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КАЛЕНДАРЬ ПЕРВЫХ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FA86312D-0122-4334-8FEE-284B186F857F}"/>
              </a:ext>
            </a:extLst>
          </p:cNvPr>
          <p:cNvGrpSpPr/>
          <p:nvPr/>
        </p:nvGrpSpPr>
        <p:grpSpPr>
          <a:xfrm>
            <a:off x="542410" y="3529358"/>
            <a:ext cx="2092690" cy="2092690"/>
            <a:chOff x="10356199" y="3869272"/>
            <a:chExt cx="1319864" cy="1319864"/>
          </a:xfrm>
        </p:grpSpPr>
        <p:pic>
          <p:nvPicPr>
            <p:cNvPr id="28" name="Рисунок 27">
              <a:extLst>
                <a:ext uri="{FF2B5EF4-FFF2-40B4-BE49-F238E27FC236}">
                  <a16:creationId xmlns:a16="http://schemas.microsoft.com/office/drawing/2014/main" id="{59205EF0-A53D-44E3-A853-332DDA8B0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56199" y="3869272"/>
              <a:ext cx="1319864" cy="1319864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2B4B3BA2-94F6-45EE-BF79-69B3D4582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7630" y="3950703"/>
              <a:ext cx="1157002" cy="1157000"/>
            </a:xfrm>
            <a:prstGeom prst="rect">
              <a:avLst/>
            </a:prstGeom>
          </p:spPr>
        </p:pic>
      </p:grp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A7D6BD45-9D23-48BA-86FD-87D3326967FA}"/>
              </a:ext>
            </a:extLst>
          </p:cNvPr>
          <p:cNvSpPr/>
          <p:nvPr/>
        </p:nvSpPr>
        <p:spPr>
          <a:xfrm>
            <a:off x="2837204" y="4529984"/>
            <a:ext cx="33935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Inter V Semi Bold Italic" panose="02000503000000020004" pitchFamily="2" charset="0"/>
                <a:ea typeface="Inter V Semi Bold Italic" panose="02000503000000020004" pitchFamily="2" charset="0"/>
                <a:cs typeface="Inter V Semi Bold Italic" panose="02000503000000020004" pitchFamily="2" charset="0"/>
              </a:rPr>
              <a:t>сборник ежедневных заданий </a:t>
            </a:r>
          </a:p>
          <a:p>
            <a:r>
              <a:rPr lang="ru-RU" sz="1200" dirty="0">
                <a:solidFill>
                  <a:schemeClr val="bg1"/>
                </a:solidFill>
                <a:latin typeface="Inter V Semi Bold Italic" panose="02000503000000020004" pitchFamily="2" charset="0"/>
                <a:ea typeface="Inter V Semi Bold Italic" panose="02000503000000020004" pitchFamily="2" charset="0"/>
                <a:cs typeface="Inter V Semi Bold Italic" panose="02000503000000020004" pitchFamily="2" charset="0"/>
              </a:rPr>
              <a:t>по 12 направлениям деятельности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F156CC1-DE8A-43D8-BE02-8201980606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5660797" y="2231136"/>
            <a:ext cx="483105" cy="34695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A0F242-8E33-4750-A818-34C17E0E4B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42051" y="4355073"/>
            <a:ext cx="501492" cy="441261"/>
          </a:xfrm>
          <a:prstGeom prst="rect">
            <a:avLst/>
          </a:prstGeom>
        </p:spPr>
      </p:pic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0A8CC754-2EA2-4C78-A19F-79D321CCE691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91C00E1E-C759-4FE3-A3BF-57A96BE5F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27" name="Прямая соединительная линия 26">
              <a:extLst>
                <a:ext uri="{FF2B5EF4-FFF2-40B4-BE49-F238E27FC236}">
                  <a16:creationId xmlns:a16="http://schemas.microsoft.com/office/drawing/2014/main" id="{DDF87C6B-D788-47B4-88D2-1B89D50444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18FF16EF-AA33-419B-9E63-87D06EA14936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64AAE95-1C17-4B3F-8E1C-B3ACDC30B1BC}"/>
              </a:ext>
            </a:extLst>
          </p:cNvPr>
          <p:cNvSpPr txBox="1"/>
          <p:nvPr/>
        </p:nvSpPr>
        <p:spPr>
          <a:xfrm>
            <a:off x="464721" y="502635"/>
            <a:ext cx="74815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РАЗВИТИЕ ПЕРВИЧНЫХ ОТДЕЛЕНИЙ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613E9AD-BF56-419B-A4C6-5B5DCF513D96}"/>
              </a:ext>
            </a:extLst>
          </p:cNvPr>
          <p:cNvSpPr/>
          <p:nvPr/>
        </p:nvSpPr>
        <p:spPr>
          <a:xfrm>
            <a:off x="11384527" y="6180203"/>
            <a:ext cx="4897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4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AE6F1EE-25A0-4BE0-B80D-EC2BD9645B0B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55" y="1397277"/>
            <a:ext cx="1902051" cy="19020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621" y="1476577"/>
            <a:ext cx="5713379" cy="3809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8938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13238" y="307731"/>
            <a:ext cx="99440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Фестиваль Первых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75" y="1009018"/>
            <a:ext cx="3262217" cy="23155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654" y="2233628"/>
            <a:ext cx="2762936" cy="36839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152" y="917506"/>
            <a:ext cx="2765628" cy="36875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75" y="3453057"/>
            <a:ext cx="3276108" cy="24570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650" y="2233628"/>
            <a:ext cx="2711858" cy="361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7172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817685" y="158263"/>
            <a:ext cx="95396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err="1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Волонтерство</a:t>
            </a:r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и помощь участникам СВО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3" y="729959"/>
            <a:ext cx="3384603" cy="22549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510" y="729960"/>
            <a:ext cx="3707707" cy="22549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2" y="3039237"/>
            <a:ext cx="2232033" cy="31110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677" y="729959"/>
            <a:ext cx="4063194" cy="22855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363" y="3953699"/>
            <a:ext cx="3338126" cy="22265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50" y="3094759"/>
            <a:ext cx="2329027" cy="34377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117" y="3039237"/>
            <a:ext cx="3121512" cy="221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1093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Акция «</a:t>
            </a:r>
            <a:r>
              <a:rPr lang="ru-RU" sz="2600" dirty="0" err="1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Блого</a:t>
            </a:r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</a:t>
            </a:r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Дарю» и </a:t>
            </a:r>
            <a:r>
              <a:rPr lang="ru-RU" sz="2600" dirty="0" err="1">
                <a:latin typeface="Pervye Extended Bold" panose="020B0705040502020204" pitchFamily="34" charset="0"/>
                <a:ea typeface="Pervye Extended Bold" panose="020B0705040502020204" pitchFamily="34" charset="0"/>
              </a:rPr>
              <a:t>ш</a:t>
            </a:r>
            <a:r>
              <a:rPr lang="ru-RU" sz="2600" dirty="0" err="1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евство</a:t>
            </a:r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06" y="1179485"/>
            <a:ext cx="3556536" cy="20905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890" y="1147406"/>
            <a:ext cx="3714963" cy="20925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27" y="3353282"/>
            <a:ext cx="3486694" cy="24052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600" y="3353282"/>
            <a:ext cx="3714963" cy="24475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402" y="1155331"/>
            <a:ext cx="3302126" cy="20925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742" y="3353282"/>
            <a:ext cx="3443594" cy="246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533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74785" y="202223"/>
            <a:ext cx="98825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Акции ко Дню Победы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9" y="616378"/>
            <a:ext cx="3794756" cy="23382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205" y="640457"/>
            <a:ext cx="3701561" cy="23770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961" y="628379"/>
            <a:ext cx="3650872" cy="2389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24" y="2963042"/>
            <a:ext cx="2730595" cy="21890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979" y="2936143"/>
            <a:ext cx="3266814" cy="25824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332" y="2934434"/>
            <a:ext cx="3182191" cy="31821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148" y="3011848"/>
            <a:ext cx="3289122" cy="24668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24" y="4593795"/>
            <a:ext cx="3386860" cy="224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2638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ВДЦ «Океан»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6" y="1117714"/>
            <a:ext cx="4750691" cy="33575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068" y="926998"/>
            <a:ext cx="3650990" cy="48660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681" y="3493386"/>
            <a:ext cx="4031800" cy="268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1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378330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Классные встречи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47" y="1082158"/>
            <a:ext cx="3270739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47" y="3608353"/>
            <a:ext cx="5324990" cy="25002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85" y="1131157"/>
            <a:ext cx="3601783" cy="24023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253" y="1082158"/>
            <a:ext cx="3930274" cy="24513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88" y="3575159"/>
            <a:ext cx="5408779" cy="260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2247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92" y="237392"/>
            <a:ext cx="3667952" cy="20632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78" y="237392"/>
            <a:ext cx="3743860" cy="21059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338" y="237392"/>
            <a:ext cx="3760156" cy="21059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92" y="2335005"/>
            <a:ext cx="3273862" cy="19958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61" y="4341334"/>
            <a:ext cx="3269897" cy="21495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354" y="2335005"/>
            <a:ext cx="3631894" cy="20202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248" y="2343313"/>
            <a:ext cx="3648807" cy="20524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313" y="4398228"/>
            <a:ext cx="3767630" cy="2119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263" y="4385786"/>
            <a:ext cx="4324021" cy="211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431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F90DF26-8FF6-48C8-807C-7D775DD3E91B}"/>
              </a:ext>
            </a:extLst>
          </p:cNvPr>
          <p:cNvSpPr txBox="1"/>
          <p:nvPr/>
        </p:nvSpPr>
        <p:spPr>
          <a:xfrm>
            <a:off x="1005377" y="5518600"/>
            <a:ext cx="1265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БЛАГО ТВОРИ</a:t>
            </a:r>
          </a:p>
          <a:p>
            <a:pPr algn="ctr"/>
            <a:r>
              <a:rPr lang="ru-RU" sz="7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 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B13900-F16D-4300-8C53-BC9125D9936E}"/>
              </a:ext>
            </a:extLst>
          </p:cNvPr>
          <p:cNvSpPr txBox="1"/>
          <p:nvPr/>
        </p:nvSpPr>
        <p:spPr>
          <a:xfrm>
            <a:off x="2798883" y="5448838"/>
            <a:ext cx="2111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МАРАФОН ПЕРВИЧНЫ </a:t>
            </a:r>
          </a:p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ОТДЕЛЕНИЙ ДВИЖЕНИЯ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14938DD7-A9C7-4A3B-AD0D-1BA5A40D57F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3583FA8D-9AC4-4472-A04F-2D083D7F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3D74BC1-E852-4D07-A27A-A18DD40F80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D754E79-3430-4001-B10B-391EDF19F99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D6CF0A5-91E2-43E3-8068-EE3776ABD654}"/>
              </a:ext>
            </a:extLst>
          </p:cNvPr>
          <p:cNvSpPr txBox="1"/>
          <p:nvPr/>
        </p:nvSpPr>
        <p:spPr>
          <a:xfrm>
            <a:off x="464720" y="516575"/>
            <a:ext cx="9892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3F480C5-03E0-4ADE-BD93-8171914C5379}"/>
              </a:ext>
            </a:extLst>
          </p:cNvPr>
          <p:cNvSpPr/>
          <p:nvPr/>
        </p:nvSpPr>
        <p:spPr>
          <a:xfrm>
            <a:off x="11384527" y="6180203"/>
            <a:ext cx="633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10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5133011" y="5474634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«ПОХОДЫ ПЕРВЫХ – БОЛЬШЕ, ЧЕМ ПУТЕШЕСТВИЕ »</a:t>
            </a: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7392217" y="545705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ЮННАТЫ ПЕРВЫХ</a:t>
            </a: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</a:t>
            </a:r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проект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3899369"/>
            <a:ext cx="1928722" cy="43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ВСТУПЛЕНИЕ В ДВИЖЕНИЕ ПЕРВЫХ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Всероссийский проект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65823F-144E-40D2-B412-E866FFB707EA}"/>
              </a:ext>
            </a:extLst>
          </p:cNvPr>
          <p:cNvSpPr txBox="1"/>
          <p:nvPr/>
        </p:nvSpPr>
        <p:spPr>
          <a:xfrm>
            <a:off x="9645274" y="5472995"/>
            <a:ext cx="1928722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МУНИЦИПАЛЬНЫЕ ФОРУМЫ</a:t>
            </a:r>
            <a:endParaRPr lang="ru-RU" sz="7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730" dirty="0" smtClean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«Будущее за нами! Тебе решать!»</a:t>
            </a:r>
            <a:endParaRPr lang="ru-RU" sz="730" dirty="0">
              <a:solidFill>
                <a:schemeClr val="bg1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94" y="70339"/>
            <a:ext cx="3654631" cy="24354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12" y="118436"/>
            <a:ext cx="3907692" cy="24354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674" y="118436"/>
            <a:ext cx="3113830" cy="26428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93" y="2551054"/>
            <a:ext cx="3644563" cy="23387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084" y="2588267"/>
            <a:ext cx="3902862" cy="23015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576" y="2761247"/>
            <a:ext cx="3220026" cy="24225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45" y="4884688"/>
            <a:ext cx="2620691" cy="19655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606" y="4829895"/>
            <a:ext cx="2698320" cy="20237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47" y="4829895"/>
            <a:ext cx="2762540" cy="20719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820" y="4809480"/>
            <a:ext cx="3035218" cy="202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9573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50BC8C26-CB5F-4013-8BE4-4C27F82128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409" y="-29984"/>
            <a:ext cx="12245305" cy="688798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4E60D76-044F-451F-9BD1-DDC4B79EFB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869" y="210312"/>
            <a:ext cx="5757983" cy="6858000"/>
          </a:xfrm>
          <a:prstGeom prst="rect">
            <a:avLst/>
          </a:prstGeom>
        </p:spPr>
      </p:pic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id="{9B790291-E3BF-432C-A075-7AA60A951885}"/>
              </a:ext>
            </a:extLst>
          </p:cNvPr>
          <p:cNvSpPr/>
          <p:nvPr/>
        </p:nvSpPr>
        <p:spPr>
          <a:xfrm>
            <a:off x="6234958" y="1148972"/>
            <a:ext cx="5411482" cy="2201713"/>
          </a:xfrm>
          <a:prstGeom prst="roundRect">
            <a:avLst>
              <a:gd name="adj" fmla="val 7143"/>
            </a:avLst>
          </a:prstGeom>
          <a:solidFill>
            <a:srgbClr val="436CEF">
              <a:alpha val="61000"/>
            </a:srgbClr>
          </a:solidFill>
          <a:ln>
            <a:solidFill>
              <a:srgbClr val="E2E8FF"/>
            </a:solidFill>
          </a:ln>
          <a:effectLst>
            <a:outerShdw blurRad="25400" dir="5400000" sx="16000" sy="16000" algn="ctr" rotWithShape="0">
              <a:srgbClr val="214FE2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id="{7FF5311F-4879-42DD-BECB-5508D51D2277}"/>
              </a:ext>
            </a:extLst>
          </p:cNvPr>
          <p:cNvSpPr/>
          <p:nvPr/>
        </p:nvSpPr>
        <p:spPr>
          <a:xfrm>
            <a:off x="550863" y="1139447"/>
            <a:ext cx="5590632" cy="2201713"/>
          </a:xfrm>
          <a:prstGeom prst="roundRect">
            <a:avLst>
              <a:gd name="adj" fmla="val 7143"/>
            </a:avLst>
          </a:prstGeom>
          <a:solidFill>
            <a:srgbClr val="436CEF">
              <a:alpha val="61000"/>
            </a:srgbClr>
          </a:solidFill>
          <a:ln>
            <a:solidFill>
              <a:srgbClr val="E2E8FF"/>
            </a:solidFill>
          </a:ln>
          <a:effectLst>
            <a:outerShdw blurRad="25400" dir="5400000" sx="16000" sy="16000" algn="ctr" rotWithShape="0">
              <a:srgbClr val="214FE2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id="{ECDE648A-9448-4326-BC4E-D42500D2417E}"/>
              </a:ext>
            </a:extLst>
          </p:cNvPr>
          <p:cNvSpPr/>
          <p:nvPr/>
        </p:nvSpPr>
        <p:spPr>
          <a:xfrm>
            <a:off x="550863" y="3422800"/>
            <a:ext cx="5590631" cy="2201713"/>
          </a:xfrm>
          <a:prstGeom prst="roundRect">
            <a:avLst>
              <a:gd name="adj" fmla="val 7143"/>
            </a:avLst>
          </a:prstGeom>
          <a:solidFill>
            <a:srgbClr val="436CEF">
              <a:alpha val="61000"/>
            </a:srgbClr>
          </a:solidFill>
          <a:ln>
            <a:solidFill>
              <a:srgbClr val="E2E8FF"/>
            </a:solidFill>
          </a:ln>
          <a:effectLst>
            <a:outerShdw blurRad="25400" dir="5400000" sx="16000" sy="16000" algn="ctr" rotWithShape="0">
              <a:srgbClr val="214FE2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52EDE7FA-C260-4A36-8193-AF565E7672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5056" y="6121520"/>
            <a:ext cx="1447304" cy="396000"/>
          </a:xfrm>
          <a:prstGeom prst="rect">
            <a:avLst/>
          </a:prstGeom>
        </p:spPr>
      </p:pic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id="{CDB3E4AF-E4EC-4831-BB31-B77F9265F1F2}"/>
              </a:ext>
            </a:extLst>
          </p:cNvPr>
          <p:cNvSpPr/>
          <p:nvPr/>
        </p:nvSpPr>
        <p:spPr>
          <a:xfrm>
            <a:off x="2597416" y="6150243"/>
            <a:ext cx="376464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b="1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ОБЩЕРОССИЙСКОЕ</a:t>
            </a:r>
            <a:r>
              <a:rPr lang="ru-RU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 ОБЩЕСТВЕННО-ГОСУДАРСТВЕННОЕ </a:t>
            </a:r>
            <a:endParaRPr lang="en-US" sz="8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r>
              <a:rPr lang="ru-RU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ДВИЖЕНИЕ ДЕТЕЙ И МОЛОД</a:t>
            </a:r>
            <a:r>
              <a:rPr lang="ru-RU" sz="800" b="1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Ё</a:t>
            </a:r>
            <a:r>
              <a:rPr lang="ru-RU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ЖИ «</a:t>
            </a:r>
            <a:r>
              <a:rPr lang="ru-RU" sz="800" b="1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ДВИЖЕНИЕ</a:t>
            </a:r>
            <a:r>
              <a:rPr lang="ru-RU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 </a:t>
            </a:r>
            <a:r>
              <a:rPr lang="ru-RU" sz="800" b="1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ПЕРВЫХ</a:t>
            </a:r>
            <a:r>
              <a:rPr lang="ru-RU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»</a:t>
            </a:r>
          </a:p>
        </p:txBody>
      </p: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8AE9A18B-CF71-4405-B389-65718DA47815}"/>
              </a:ext>
            </a:extLst>
          </p:cNvPr>
          <p:cNvCxnSpPr>
            <a:cxnSpLocks/>
          </p:cNvCxnSpPr>
          <p:nvPr/>
        </p:nvCxnSpPr>
        <p:spPr bwMode="auto">
          <a:xfrm>
            <a:off x="2314830" y="6201364"/>
            <a:ext cx="0" cy="272168"/>
          </a:xfrm>
          <a:prstGeom prst="line">
            <a:avLst/>
          </a:prstGeom>
          <a:noFill/>
          <a:ln w="19050" cap="flat">
            <a:solidFill>
              <a:schemeClr val="bg1">
                <a:alpha val="25000"/>
              </a:schemeClr>
            </a:solidFill>
            <a:prstDash val="solid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D7DD7553-78FC-4B9D-B7DA-37D67092E6C7}"/>
              </a:ext>
            </a:extLst>
          </p:cNvPr>
          <p:cNvSpPr/>
          <p:nvPr/>
        </p:nvSpPr>
        <p:spPr>
          <a:xfrm>
            <a:off x="10958559" y="6180203"/>
            <a:ext cx="10986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2025</a:t>
            </a:r>
          </a:p>
        </p:txBody>
      </p:sp>
      <p:sp>
        <p:nvSpPr>
          <p:cNvPr id="43" name="Прямоугольник: скругленные углы 42">
            <a:extLst>
              <a:ext uri="{FF2B5EF4-FFF2-40B4-BE49-F238E27FC236}">
                <a16:creationId xmlns:a16="http://schemas.microsoft.com/office/drawing/2014/main" id="{4E8FD7BF-47DC-465C-9506-725BDF4BC16D}"/>
              </a:ext>
            </a:extLst>
          </p:cNvPr>
          <p:cNvSpPr/>
          <p:nvPr/>
        </p:nvSpPr>
        <p:spPr>
          <a:xfrm>
            <a:off x="752050" y="1482334"/>
            <a:ext cx="1515938" cy="1515938"/>
          </a:xfrm>
          <a:prstGeom prst="roundRect">
            <a:avLst>
              <a:gd name="adj" fmla="val 55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A917CFBE-3FF7-487B-869D-CF6670CBB15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46" y="1556186"/>
            <a:ext cx="1414419" cy="1386088"/>
          </a:xfrm>
          <a:prstGeom prst="roundRect">
            <a:avLst>
              <a:gd name="adj" fmla="val 6476"/>
            </a:avLst>
          </a:prstGeom>
        </p:spPr>
      </p:pic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C551943F-80CA-4EB7-8D3D-269B2F37FE93}"/>
              </a:ext>
            </a:extLst>
          </p:cNvPr>
          <p:cNvSpPr/>
          <p:nvPr/>
        </p:nvSpPr>
        <p:spPr>
          <a:xfrm>
            <a:off x="2279744" y="2355248"/>
            <a:ext cx="263218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dirty="0">
                <a:solidFill>
                  <a:schemeClr val="bg1"/>
                </a:solidFill>
                <a:latin typeface="Inter" panose="02000503000000020004" pitchFamily="50" charset="0"/>
                <a:ea typeface="Inter" panose="02000503000000020004" pitchFamily="50" charset="0"/>
                <a:cs typeface="Inter" panose="02000503000000020004" pitchFamily="50" charset="0"/>
              </a:rPr>
              <a:t>https://первичка.будьвдвижении.рф/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35F4CE5-FCE1-4188-903D-5BA3BF5BD6EE}"/>
              </a:ext>
            </a:extLst>
          </p:cNvPr>
          <p:cNvSpPr txBox="1"/>
          <p:nvPr/>
        </p:nvSpPr>
        <p:spPr>
          <a:xfrm>
            <a:off x="2279744" y="1986043"/>
            <a:ext cx="256674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ervye Extended Bold" panose="020B0705040502020204" pitchFamily="34" charset="0"/>
                <a:ea typeface="Pervye Extended Bold" panose="020B0705040502020204" pitchFamily="34" charset="0"/>
              </a:rPr>
              <a:t>КОНКУРС ПЕРВИЧНЫХ ОТДЕЛЕНИЙ</a:t>
            </a: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507338F7-2A2D-4777-A690-758AF294C70A}"/>
              </a:ext>
            </a:extLst>
          </p:cNvPr>
          <p:cNvSpPr/>
          <p:nvPr/>
        </p:nvSpPr>
        <p:spPr>
          <a:xfrm>
            <a:off x="7264401" y="2364773"/>
            <a:ext cx="263218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solidFill>
                  <a:schemeClr val="bg1"/>
                </a:solidFill>
                <a:latin typeface="Inter" panose="02000503000000020004" pitchFamily="50" charset="0"/>
                <a:ea typeface="Inter" panose="02000503000000020004" pitchFamily="50" charset="0"/>
                <a:cs typeface="Inter" panose="02000503000000020004" pitchFamily="50" charset="0"/>
              </a:rPr>
              <a:t>https://</a:t>
            </a:r>
            <a:r>
              <a:rPr lang="ru-RU" sz="1000" dirty="0" err="1">
                <a:solidFill>
                  <a:schemeClr val="bg1"/>
                </a:solidFill>
                <a:latin typeface="Inter" panose="02000503000000020004" pitchFamily="50" charset="0"/>
                <a:ea typeface="Inter" panose="02000503000000020004" pitchFamily="50" charset="0"/>
                <a:cs typeface="Inter" panose="02000503000000020004" pitchFamily="50" charset="0"/>
              </a:rPr>
              <a:t>будьвдвижении.рф</a:t>
            </a:r>
            <a:r>
              <a:rPr lang="ru-RU" sz="1000" dirty="0">
                <a:solidFill>
                  <a:schemeClr val="bg1"/>
                </a:solidFill>
                <a:latin typeface="Inter" panose="02000503000000020004" pitchFamily="50" charset="0"/>
                <a:ea typeface="Inter" panose="02000503000000020004" pitchFamily="50" charset="0"/>
                <a:cs typeface="Inter" panose="02000503000000020004" pitchFamily="50" charset="0"/>
              </a:rPr>
              <a:t>/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18EECFD-B086-4145-AA08-C7242262C9A6}"/>
              </a:ext>
            </a:extLst>
          </p:cNvPr>
          <p:cNvSpPr txBox="1"/>
          <p:nvPr/>
        </p:nvSpPr>
        <p:spPr>
          <a:xfrm>
            <a:off x="7316698" y="1995568"/>
            <a:ext cx="256674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САЙТ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ДВИЖЕНИЯ ПЕРВЫХ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1CE6231D-74B5-4972-85CF-BBA2FC547723}"/>
              </a:ext>
            </a:extLst>
          </p:cNvPr>
          <p:cNvSpPr/>
          <p:nvPr/>
        </p:nvSpPr>
        <p:spPr>
          <a:xfrm>
            <a:off x="2279744" y="4560394"/>
            <a:ext cx="173608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chemeClr val="bg1"/>
                </a:solidFill>
                <a:latin typeface="Inter" panose="02000503000000020004" pitchFamily="50" charset="0"/>
                <a:ea typeface="Inter" panose="02000503000000020004" pitchFamily="50" charset="0"/>
                <a:cs typeface="Inter" panose="02000503000000020004" pitchFamily="50" charset="0"/>
              </a:rPr>
              <a:t>https://</a:t>
            </a:r>
            <a:r>
              <a:rPr lang="ru-RU" sz="1050" dirty="0" err="1">
                <a:solidFill>
                  <a:schemeClr val="bg1"/>
                </a:solidFill>
                <a:latin typeface="Inter" panose="02000503000000020004" pitchFamily="50" charset="0"/>
                <a:ea typeface="Inter" panose="02000503000000020004" pitchFamily="50" charset="0"/>
                <a:cs typeface="Inter" panose="02000503000000020004" pitchFamily="50" charset="0"/>
              </a:rPr>
              <a:t>методист.рф</a:t>
            </a:r>
            <a:r>
              <a:rPr lang="ru-RU" sz="1050" dirty="0">
                <a:solidFill>
                  <a:schemeClr val="bg1"/>
                </a:solidFill>
                <a:latin typeface="Inter" panose="02000503000000020004" pitchFamily="50" charset="0"/>
                <a:ea typeface="Inter" panose="02000503000000020004" pitchFamily="50" charset="0"/>
                <a:cs typeface="Inter" panose="02000503000000020004" pitchFamily="50" charset="0"/>
              </a:rPr>
              <a:t>/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B820B86-2368-40A2-92D0-79D5297A8CCD}"/>
              </a:ext>
            </a:extLst>
          </p:cNvPr>
          <p:cNvSpPr txBox="1"/>
          <p:nvPr/>
        </p:nvSpPr>
        <p:spPr>
          <a:xfrm>
            <a:off x="2279744" y="4192440"/>
            <a:ext cx="241510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МЕТОДИЧЕСКИЙ ПОРТАЛ ДВИЖЕНИЯ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id="{6FC5E922-CC34-4B1D-8439-45667E1FA805}"/>
              </a:ext>
            </a:extLst>
          </p:cNvPr>
          <p:cNvSpPr/>
          <p:nvPr/>
        </p:nvSpPr>
        <p:spPr>
          <a:xfrm>
            <a:off x="747034" y="3765687"/>
            <a:ext cx="1515938" cy="1515938"/>
          </a:xfrm>
          <a:prstGeom prst="roundRect">
            <a:avLst>
              <a:gd name="adj" fmla="val 55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0" name="Рисунок 69">
            <a:extLst>
              <a:ext uri="{FF2B5EF4-FFF2-40B4-BE49-F238E27FC236}">
                <a16:creationId xmlns:a16="http://schemas.microsoft.com/office/drawing/2014/main" id="{451A247F-50AC-465E-B0AB-5B444ED5C4E8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55" y="3813738"/>
            <a:ext cx="1432287" cy="1432287"/>
          </a:xfrm>
          <a:prstGeom prst="roundRect">
            <a:avLst>
              <a:gd name="adj" fmla="val 0"/>
            </a:avLst>
          </a:prstGeom>
        </p:spPr>
      </p:pic>
      <p:sp>
        <p:nvSpPr>
          <p:cNvPr id="87" name="Прямоугольник: скругленные углы 86">
            <a:extLst>
              <a:ext uri="{FF2B5EF4-FFF2-40B4-BE49-F238E27FC236}">
                <a16:creationId xmlns:a16="http://schemas.microsoft.com/office/drawing/2014/main" id="{FE30E8F4-FEFE-4FF2-B446-C4C869531BC0}"/>
              </a:ext>
            </a:extLst>
          </p:cNvPr>
          <p:cNvSpPr/>
          <p:nvPr/>
        </p:nvSpPr>
        <p:spPr>
          <a:xfrm>
            <a:off x="6234958" y="3432325"/>
            <a:ext cx="5411482" cy="2201713"/>
          </a:xfrm>
          <a:prstGeom prst="roundRect">
            <a:avLst>
              <a:gd name="adj" fmla="val 7143"/>
            </a:avLst>
          </a:prstGeom>
          <a:solidFill>
            <a:srgbClr val="436CEF">
              <a:alpha val="61000"/>
            </a:srgbClr>
          </a:solidFill>
          <a:ln>
            <a:solidFill>
              <a:srgbClr val="E2E8FF"/>
            </a:solidFill>
          </a:ln>
          <a:effectLst>
            <a:outerShdw blurRad="25400" dir="5400000" sx="16000" sy="16000" algn="ctr" rotWithShape="0">
              <a:srgbClr val="214FE2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8CFF290B-E76C-4DD2-9DAD-100178862472}"/>
              </a:ext>
            </a:extLst>
          </p:cNvPr>
          <p:cNvSpPr/>
          <p:nvPr/>
        </p:nvSpPr>
        <p:spPr>
          <a:xfrm>
            <a:off x="7264401" y="4648126"/>
            <a:ext cx="263218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solidFill>
                  <a:schemeClr val="bg1"/>
                </a:solidFill>
                <a:latin typeface="Inter" panose="02000503000000020004" pitchFamily="50" charset="0"/>
                <a:ea typeface="Inter" panose="02000503000000020004" pitchFamily="50" charset="0"/>
                <a:cs typeface="Inter" panose="02000503000000020004" pitchFamily="50" charset="0"/>
              </a:rPr>
              <a:t> https:// </a:t>
            </a:r>
            <a:r>
              <a:rPr lang="ru-RU" sz="1000" dirty="0" err="1">
                <a:solidFill>
                  <a:schemeClr val="bg1"/>
                </a:solidFill>
                <a:latin typeface="Inter" panose="02000503000000020004" pitchFamily="50" charset="0"/>
                <a:ea typeface="Inter" panose="02000503000000020004" pitchFamily="50" charset="0"/>
                <a:cs typeface="Inter" panose="02000503000000020004" pitchFamily="50" charset="0"/>
              </a:rPr>
              <a:t>гранты.будьвдвижении.рф</a:t>
            </a:r>
            <a:endParaRPr lang="ru-RU" sz="1000" dirty="0">
              <a:solidFill>
                <a:schemeClr val="bg1"/>
              </a:solidFill>
              <a:latin typeface="Inter" panose="02000503000000020004" pitchFamily="50" charset="0"/>
              <a:ea typeface="Inter" panose="02000503000000020004" pitchFamily="50" charset="0"/>
              <a:cs typeface="Inter" panose="02000503000000020004" pitchFamily="50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750A2DF-A2B5-42EE-8D14-56D3CBBCA462}"/>
              </a:ext>
            </a:extLst>
          </p:cNvPr>
          <p:cNvSpPr txBox="1"/>
          <p:nvPr/>
        </p:nvSpPr>
        <p:spPr>
          <a:xfrm>
            <a:off x="7316698" y="4381563"/>
            <a:ext cx="256674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ГРАНТЫ ПЕРВЫХ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A00BBB8E-0613-4030-9FD8-8DFA402C5762}"/>
              </a:ext>
            </a:extLst>
          </p:cNvPr>
          <p:cNvGrpSpPr/>
          <p:nvPr/>
        </p:nvGrpSpPr>
        <p:grpSpPr>
          <a:xfrm>
            <a:off x="4827917" y="2160917"/>
            <a:ext cx="2536166" cy="2536166"/>
            <a:chOff x="4888301" y="2205256"/>
            <a:chExt cx="2536166" cy="2536166"/>
          </a:xfrm>
        </p:grpSpPr>
        <p:sp>
          <p:nvSpPr>
            <p:cNvPr id="15" name="Прямоугольник: скругленные углы 14">
              <a:extLst>
                <a:ext uri="{FF2B5EF4-FFF2-40B4-BE49-F238E27FC236}">
                  <a16:creationId xmlns:a16="http://schemas.microsoft.com/office/drawing/2014/main" id="{9E47B971-326F-4B99-A483-07F78DFD7369}"/>
                </a:ext>
              </a:extLst>
            </p:cNvPr>
            <p:cNvSpPr/>
            <p:nvPr/>
          </p:nvSpPr>
          <p:spPr>
            <a:xfrm>
              <a:off x="4888301" y="2205256"/>
              <a:ext cx="2536166" cy="2536166"/>
            </a:xfrm>
            <a:prstGeom prst="roundRect">
              <a:avLst>
                <a:gd name="adj" fmla="val 7143"/>
              </a:avLst>
            </a:prstGeom>
            <a:solidFill>
              <a:srgbClr val="214FE2"/>
            </a:solidFill>
            <a:ln>
              <a:solidFill>
                <a:srgbClr val="E2E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7033BE61-C15C-4AB4-B0C5-7E229DDF3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737174" y="2665548"/>
              <a:ext cx="838420" cy="1615582"/>
            </a:xfrm>
            <a:prstGeom prst="rect">
              <a:avLst/>
            </a:prstGeom>
          </p:spPr>
        </p:pic>
      </p:grp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id="{C6A1D723-0583-498C-BB23-9D67B49CD82F}"/>
              </a:ext>
            </a:extLst>
          </p:cNvPr>
          <p:cNvSpPr/>
          <p:nvPr/>
        </p:nvSpPr>
        <p:spPr>
          <a:xfrm>
            <a:off x="9924012" y="1482333"/>
            <a:ext cx="1515938" cy="1515938"/>
          </a:xfrm>
          <a:prstGeom prst="roundRect">
            <a:avLst>
              <a:gd name="adj" fmla="val 55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: скругленные углы 37">
            <a:extLst>
              <a:ext uri="{FF2B5EF4-FFF2-40B4-BE49-F238E27FC236}">
                <a16:creationId xmlns:a16="http://schemas.microsoft.com/office/drawing/2014/main" id="{4DBAE33D-0C9E-4105-A994-22987630EE4E}"/>
              </a:ext>
            </a:extLst>
          </p:cNvPr>
          <p:cNvSpPr/>
          <p:nvPr/>
        </p:nvSpPr>
        <p:spPr>
          <a:xfrm>
            <a:off x="9924012" y="3765687"/>
            <a:ext cx="1515938" cy="1515938"/>
          </a:xfrm>
          <a:prstGeom prst="roundRect">
            <a:avLst>
              <a:gd name="adj" fmla="val 55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4" name="Рисунок 83">
            <a:extLst>
              <a:ext uri="{FF2B5EF4-FFF2-40B4-BE49-F238E27FC236}">
                <a16:creationId xmlns:a16="http://schemas.microsoft.com/office/drawing/2014/main" id="{EA285190-51C1-4325-9D07-485CE576FB4E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016" y="1546661"/>
            <a:ext cx="1382700" cy="1389369"/>
          </a:xfrm>
          <a:prstGeom prst="roundRect">
            <a:avLst>
              <a:gd name="adj" fmla="val 6463"/>
            </a:avLst>
          </a:prstGeom>
        </p:spPr>
      </p:pic>
      <p:pic>
        <p:nvPicPr>
          <p:cNvPr id="91" name="Рисунок 90">
            <a:extLst>
              <a:ext uri="{FF2B5EF4-FFF2-40B4-BE49-F238E27FC236}">
                <a16:creationId xmlns:a16="http://schemas.microsoft.com/office/drawing/2014/main" id="{1F649C37-4C9A-457C-9DF9-C6B202D4E72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797" y="3843513"/>
            <a:ext cx="1352187" cy="1374351"/>
          </a:xfrm>
          <a:prstGeom prst="roundRect">
            <a:avLst>
              <a:gd name="adj" fmla="val 340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80438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Прямоугольник: скругленные углы 50">
            <a:extLst>
              <a:ext uri="{FF2B5EF4-FFF2-40B4-BE49-F238E27FC236}">
                <a16:creationId xmlns:a16="http://schemas.microsoft.com/office/drawing/2014/main" id="{A6D740DE-AB62-4FCF-BAAE-C155A9A1FDA0}"/>
              </a:ext>
            </a:extLst>
          </p:cNvPr>
          <p:cNvSpPr/>
          <p:nvPr/>
        </p:nvSpPr>
        <p:spPr>
          <a:xfrm rot="10800000">
            <a:off x="4885527" y="1503925"/>
            <a:ext cx="7573172" cy="4372997"/>
          </a:xfrm>
          <a:prstGeom prst="roundRect">
            <a:avLst>
              <a:gd name="adj" fmla="val 2652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7BAA593-608D-4ACD-8495-447692F3ECD0}"/>
              </a:ext>
            </a:extLst>
          </p:cNvPr>
          <p:cNvSpPr txBox="1"/>
          <p:nvPr/>
        </p:nvSpPr>
        <p:spPr>
          <a:xfrm>
            <a:off x="464720" y="502635"/>
            <a:ext cx="103617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РЕСУРСНАЯ ПОДДЕРЖКА ДЕТСКИХ ИНИЦИАТИВ</a:t>
            </a:r>
          </a:p>
        </p:txBody>
      </p:sp>
      <p:sp>
        <p:nvSpPr>
          <p:cNvPr id="90" name="Прямоугольник: скругленные углы 89">
            <a:extLst>
              <a:ext uri="{FF2B5EF4-FFF2-40B4-BE49-F238E27FC236}">
                <a16:creationId xmlns:a16="http://schemas.microsoft.com/office/drawing/2014/main" id="{AEC173B6-7608-446D-8961-9D091A9298C7}"/>
              </a:ext>
            </a:extLst>
          </p:cNvPr>
          <p:cNvSpPr/>
          <p:nvPr/>
        </p:nvSpPr>
        <p:spPr>
          <a:xfrm rot="10800000">
            <a:off x="5923145" y="1490936"/>
            <a:ext cx="2891163" cy="438178"/>
          </a:xfrm>
          <a:prstGeom prst="roundRect">
            <a:avLst>
              <a:gd name="adj" fmla="val 50000"/>
            </a:avLst>
          </a:prstGeom>
          <a:solidFill>
            <a:srgbClr val="E2E8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: скругленные углы 78">
            <a:extLst>
              <a:ext uri="{FF2B5EF4-FFF2-40B4-BE49-F238E27FC236}">
                <a16:creationId xmlns:a16="http://schemas.microsoft.com/office/drawing/2014/main" id="{A372B79B-11C0-4218-BC7D-729D2030D63E}"/>
              </a:ext>
            </a:extLst>
          </p:cNvPr>
          <p:cNvSpPr/>
          <p:nvPr/>
        </p:nvSpPr>
        <p:spPr bwMode="auto">
          <a:xfrm>
            <a:off x="2706639" y="3791967"/>
            <a:ext cx="2053540" cy="1189773"/>
          </a:xfrm>
          <a:prstGeom prst="roundRect">
            <a:avLst>
              <a:gd name="adj" fmla="val 9031"/>
            </a:avLst>
          </a:prstGeom>
          <a:solidFill>
            <a:srgbClr val="FDFDFF"/>
          </a:solidFill>
          <a:ln w="12700" cap="flat" cmpd="sng" algn="ctr">
            <a:solidFill>
              <a:srgbClr val="214FE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vye Extended Bold"/>
                <a:ea typeface="Pervye Book" panose="020B0403040502020204" pitchFamily="34" charset="0"/>
                <a:cs typeface="Arial"/>
              </a:rPr>
              <a:t>59 </a:t>
            </a:r>
            <a:r>
              <a:rPr lang="ru-RU" sz="1400" kern="0" dirty="0" smtClean="0">
                <a:solidFill>
                  <a:prstClr val="black"/>
                </a:solidFill>
                <a:latin typeface="Pervye Extended Bold"/>
                <a:ea typeface="Pervye Book" panose="020B0403040502020204" pitchFamily="34" charset="0"/>
                <a:cs typeface="Arial"/>
              </a:rPr>
              <a:t>в регионе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0" dirty="0" smtClean="0">
                <a:solidFill>
                  <a:prstClr val="black"/>
                </a:solidFill>
                <a:latin typeface="Pervye Extended Bold"/>
                <a:ea typeface="Pervye Book" panose="020B0403040502020204" pitchFamily="34" charset="0"/>
                <a:cs typeface="Arial"/>
              </a:rPr>
              <a:t>0</a:t>
            </a:r>
            <a:r>
              <a:rPr kumimoji="0" lang="ru-RU" sz="1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vye Extended Bold"/>
                <a:ea typeface="Pervye Book" panose="020B0403040502020204" pitchFamily="34" charset="0"/>
                <a:cs typeface="Arial"/>
              </a:rPr>
              <a:t> </a:t>
            </a:r>
            <a:r>
              <a:rPr kumimoji="0" lang="ru-RU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vye Extended Bold"/>
                <a:ea typeface="Pervye Book" panose="020B0403040502020204" pitchFamily="34" charset="0"/>
                <a:cs typeface="Arial"/>
              </a:rPr>
              <a:t>в муниципалитете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id="{FBC11F12-045A-402E-A22F-9D691211E2B5}"/>
              </a:ext>
            </a:extLst>
          </p:cNvPr>
          <p:cNvSpPr/>
          <p:nvPr/>
        </p:nvSpPr>
        <p:spPr bwMode="auto">
          <a:xfrm>
            <a:off x="546061" y="3791967"/>
            <a:ext cx="2074332" cy="1189773"/>
          </a:xfrm>
          <a:prstGeom prst="roundRect">
            <a:avLst>
              <a:gd name="adj" fmla="val 8262"/>
            </a:avLst>
          </a:prstGeom>
          <a:solidFill>
            <a:srgbClr val="FDFDFF"/>
          </a:solidFill>
          <a:ln w="12700" cap="flat" cmpd="sng" algn="ctr">
            <a:solidFill>
              <a:srgbClr val="214FE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0" dirty="0" smtClean="0">
                <a:solidFill>
                  <a:prstClr val="black"/>
                </a:solidFill>
                <a:latin typeface="Pervye Extended Bold"/>
                <a:ea typeface="Pervye Book" panose="020B0403040502020204" pitchFamily="34" charset="0"/>
                <a:cs typeface="Arial"/>
              </a:rPr>
              <a:t>491 </a:t>
            </a:r>
            <a:r>
              <a:rPr lang="ru-RU" sz="1400" kern="0" dirty="0" smtClean="0">
                <a:solidFill>
                  <a:prstClr val="black"/>
                </a:solidFill>
                <a:latin typeface="Pervye Extended Bold"/>
                <a:ea typeface="Pervye Book" panose="020B0403040502020204" pitchFamily="34" charset="0"/>
                <a:cs typeface="Arial"/>
              </a:rPr>
              <a:t>в регионе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0" noProof="0" dirty="0">
                <a:solidFill>
                  <a:prstClr val="black"/>
                </a:solidFill>
                <a:latin typeface="Pervye Extended Bold"/>
                <a:ea typeface="Pervye Book" panose="020B0403040502020204" pitchFamily="34" charset="0"/>
                <a:cs typeface="Arial"/>
              </a:rPr>
              <a:t>2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vye Extended Bold"/>
                <a:ea typeface="Pervye Book" panose="020B0403040502020204" pitchFamily="34" charset="0"/>
                <a:cs typeface="Arial"/>
              </a:rPr>
              <a:t> в муниципалитете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9F86C203-04FA-4993-AC2C-35495AF2FB0E}"/>
              </a:ext>
            </a:extLst>
          </p:cNvPr>
          <p:cNvGrpSpPr/>
          <p:nvPr/>
        </p:nvGrpSpPr>
        <p:grpSpPr>
          <a:xfrm>
            <a:off x="-609289" y="1189067"/>
            <a:ext cx="5390798" cy="823918"/>
            <a:chOff x="-1028455" y="1466103"/>
            <a:chExt cx="5390798" cy="876680"/>
          </a:xfrm>
        </p:grpSpPr>
        <p:sp>
          <p:nvSpPr>
            <p:cNvPr id="82" name="Прямоугольник: скругленные углы 81">
              <a:extLst>
                <a:ext uri="{FF2B5EF4-FFF2-40B4-BE49-F238E27FC236}">
                  <a16:creationId xmlns:a16="http://schemas.microsoft.com/office/drawing/2014/main" id="{83518923-09F3-4174-9731-39B408542FC6}"/>
                </a:ext>
              </a:extLst>
            </p:cNvPr>
            <p:cNvSpPr/>
            <p:nvPr/>
          </p:nvSpPr>
          <p:spPr bwMode="auto">
            <a:xfrm>
              <a:off x="-1028455" y="1481009"/>
              <a:ext cx="5374268" cy="861774"/>
            </a:xfrm>
            <a:prstGeom prst="roundRect">
              <a:avLst>
                <a:gd name="adj" fmla="val 7696"/>
              </a:avLst>
            </a:prstGeom>
            <a:solidFill>
              <a:srgbClr val="FDFDFF"/>
            </a:solidFill>
            <a:ln w="12700" cap="flat" cmpd="sng" algn="ctr">
              <a:solidFill>
                <a:srgbClr val="214FE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vye Extended Bold"/>
                <a:ea typeface="Pervye Book" panose="020B0403040502020204" pitchFamily="34" charset="0"/>
                <a:cs typeface="Arial"/>
              </a:endParaRPr>
            </a:p>
          </p:txBody>
        </p:sp>
        <p:pic>
          <p:nvPicPr>
            <p:cNvPr id="83" name="Рисунок 82">
              <a:extLst>
                <a:ext uri="{FF2B5EF4-FFF2-40B4-BE49-F238E27FC236}">
                  <a16:creationId xmlns:a16="http://schemas.microsoft.com/office/drawing/2014/main" id="{8A054CE4-BBB6-4791-A7D5-DF0822620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6856" y="1466103"/>
              <a:ext cx="255487" cy="293337"/>
            </a:xfrm>
            <a:prstGeom prst="rect">
              <a:avLst/>
            </a:prstGeom>
          </p:spPr>
        </p:pic>
      </p:grp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id="{5C0F4010-B47F-4C7F-A463-2C481090E800}"/>
              </a:ext>
            </a:extLst>
          </p:cNvPr>
          <p:cNvSpPr/>
          <p:nvPr/>
        </p:nvSpPr>
        <p:spPr>
          <a:xfrm>
            <a:off x="5015339" y="2480317"/>
            <a:ext cx="3798974" cy="1858498"/>
          </a:xfrm>
          <a:prstGeom prst="roundRect">
            <a:avLst>
              <a:gd name="adj" fmla="val 4765"/>
            </a:avLst>
          </a:prstGeom>
          <a:solidFill>
            <a:srgbClr val="E2E8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0C5373-936B-4364-9ADD-48070443295A}"/>
              </a:ext>
            </a:extLst>
          </p:cNvPr>
          <p:cNvSpPr txBox="1"/>
          <p:nvPr/>
        </p:nvSpPr>
        <p:spPr>
          <a:xfrm>
            <a:off x="464721" y="2328708"/>
            <a:ext cx="4492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КОНКУРС </a:t>
            </a:r>
          </a:p>
          <a:p>
            <a:r>
              <a:rPr lang="ru-RU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ПЕРВИЧНЫХ ОТДЕЛЕНИЙ</a:t>
            </a:r>
          </a:p>
          <a:p>
            <a:r>
              <a:rPr lang="ru-RU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ДВИЖЕНИЯ ПЕРВЫХ 2025</a:t>
            </a:r>
            <a:endParaRPr lang="ru-RU" dirty="0"/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716BC423-1362-4ABF-8381-084D2F2AC13D}"/>
              </a:ext>
            </a:extLst>
          </p:cNvPr>
          <p:cNvCxnSpPr>
            <a:cxnSpLocks/>
          </p:cNvCxnSpPr>
          <p:nvPr/>
        </p:nvCxnSpPr>
        <p:spPr bwMode="auto">
          <a:xfrm>
            <a:off x="2314830" y="6201364"/>
            <a:ext cx="0" cy="272168"/>
          </a:xfrm>
          <a:prstGeom prst="line">
            <a:avLst/>
          </a:prstGeom>
          <a:noFill/>
          <a:ln w="19050" cap="flat">
            <a:solidFill>
              <a:schemeClr val="bg1">
                <a:alpha val="25000"/>
              </a:schemeClr>
            </a:solidFill>
            <a:prstDash val="solid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65D66E2-E25F-49BE-B6F2-3E3E12DC3037}"/>
              </a:ext>
            </a:extLst>
          </p:cNvPr>
          <p:cNvSpPr txBox="1"/>
          <p:nvPr/>
        </p:nvSpPr>
        <p:spPr>
          <a:xfrm>
            <a:off x="1095810" y="1214198"/>
            <a:ext cx="33544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Inter V Semi Bold Italic" panose="02000503000000020004" pitchFamily="2" charset="0"/>
                <a:ea typeface="Inter V Semi Bold Italic" panose="02000503000000020004" pitchFamily="2" charset="0"/>
                <a:cs typeface="Inter V Semi Bold Italic" panose="02000503000000020004" pitchFamily="2" charset="0"/>
              </a:rPr>
              <a:t>Любой ребёнок может </a:t>
            </a:r>
          </a:p>
          <a:p>
            <a:r>
              <a:rPr lang="ru-RU" sz="1400" dirty="0">
                <a:latin typeface="Inter V Semi Bold Italic" panose="02000503000000020004" pitchFamily="2" charset="0"/>
                <a:ea typeface="Inter V Semi Bold Italic" panose="02000503000000020004" pitchFamily="2" charset="0"/>
                <a:cs typeface="Inter V Semi Bold Italic" panose="02000503000000020004" pitchFamily="2" charset="0"/>
              </a:rPr>
              <a:t>обратиться в Движение Первых, </a:t>
            </a:r>
          </a:p>
          <a:p>
            <a:r>
              <a:rPr lang="ru-RU" sz="1400" dirty="0">
                <a:latin typeface="Inter V Semi Bold Italic" panose="02000503000000020004" pitchFamily="2" charset="0"/>
                <a:ea typeface="Inter V Semi Bold Italic" panose="02000503000000020004" pitchFamily="2" charset="0"/>
                <a:cs typeface="Inter V Semi Bold Italic" panose="02000503000000020004" pitchFamily="2" charset="0"/>
              </a:rPr>
              <a:t>его инициатива будет поддержана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088835-F702-444C-91C1-52EE880B7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8878" y="1306409"/>
            <a:ext cx="514350" cy="514350"/>
          </a:xfrm>
          <a:prstGeom prst="rect">
            <a:avLst/>
          </a:prstGeom>
        </p:spPr>
      </p:pic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id="{E260AB3D-B8C1-45F0-A572-85CB462ECC82}"/>
              </a:ext>
            </a:extLst>
          </p:cNvPr>
          <p:cNvSpPr/>
          <p:nvPr/>
        </p:nvSpPr>
        <p:spPr>
          <a:xfrm rot="10800000">
            <a:off x="550861" y="5112757"/>
            <a:ext cx="4214117" cy="764167"/>
          </a:xfrm>
          <a:prstGeom prst="roundRect">
            <a:avLst>
              <a:gd name="adj" fmla="val 16800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46AE86F0-EB9D-42BF-97C0-AA5D2A7B3CEC}"/>
              </a:ext>
            </a:extLst>
          </p:cNvPr>
          <p:cNvSpPr/>
          <p:nvPr/>
        </p:nvSpPr>
        <p:spPr>
          <a:xfrm>
            <a:off x="555806" y="5112757"/>
            <a:ext cx="41000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err="1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Бурлинский</a:t>
            </a:r>
            <a:r>
              <a:rPr lang="ru-RU" sz="10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 район:</a:t>
            </a:r>
          </a:p>
          <a:p>
            <a:r>
              <a:rPr lang="ru-RU" sz="10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Заявки 2 ПО (</a:t>
            </a:r>
            <a:r>
              <a:rPr lang="ru-RU" sz="1050" dirty="0" err="1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Устьянская</a:t>
            </a:r>
            <a:r>
              <a:rPr lang="ru-RU" sz="10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 И </a:t>
            </a:r>
            <a:r>
              <a:rPr lang="ru-RU" sz="1050" dirty="0" err="1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Бурлинская</a:t>
            </a:r>
            <a:r>
              <a:rPr lang="ru-RU" sz="10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 СОШ)</a:t>
            </a:r>
            <a:endParaRPr lang="ru-RU" sz="10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endParaRPr lang="ru-RU" sz="10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r>
              <a:rPr lang="ru-RU" sz="10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Прошли все этапы участия : </a:t>
            </a:r>
            <a:r>
              <a:rPr lang="ru-RU" sz="1050" dirty="0" err="1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Устьянская</a:t>
            </a:r>
            <a:r>
              <a:rPr lang="ru-RU" sz="105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 СОШ</a:t>
            </a:r>
            <a:endParaRPr lang="ru-RU" sz="1050" dirty="0">
              <a:solidFill>
                <a:schemeClr val="bg1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5F4E300-2589-4BCB-A46A-576AC888619B}"/>
              </a:ext>
            </a:extLst>
          </p:cNvPr>
          <p:cNvSpPr txBox="1"/>
          <p:nvPr/>
        </p:nvSpPr>
        <p:spPr>
          <a:xfrm>
            <a:off x="470354" y="3157915"/>
            <a:ext cx="43134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ИТОГИ КОНКУРСА В </a:t>
            </a:r>
            <a:r>
              <a:rPr lang="ru-RU" sz="1400" dirty="0" smtClean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РЕГИОНЕ И МУНИЦИПАЛИТЕТЕ: </a:t>
            </a:r>
            <a:endParaRPr lang="ru-RU" sz="1400" dirty="0">
              <a:solidFill>
                <a:srgbClr val="214FE2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endParaRPr lang="ru-RU" sz="1400" dirty="0">
              <a:solidFill>
                <a:srgbClr val="214FE2"/>
              </a:solidFill>
            </a:endParaRPr>
          </a:p>
        </p:txBody>
      </p:sp>
      <p:sp>
        <p:nvSpPr>
          <p:cNvPr id="49" name="Прямоугольник: скругленные углы 48">
            <a:extLst>
              <a:ext uri="{FF2B5EF4-FFF2-40B4-BE49-F238E27FC236}">
                <a16:creationId xmlns:a16="http://schemas.microsoft.com/office/drawing/2014/main" id="{B55DBEED-4AD2-4FD4-A5DF-FC10E08AC32B}"/>
              </a:ext>
            </a:extLst>
          </p:cNvPr>
          <p:cNvSpPr/>
          <p:nvPr/>
        </p:nvSpPr>
        <p:spPr>
          <a:xfrm rot="10800000">
            <a:off x="747535" y="3620060"/>
            <a:ext cx="1682748" cy="358070"/>
          </a:xfrm>
          <a:prstGeom prst="roundRect">
            <a:avLst>
              <a:gd name="adj" fmla="val 18280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0818EDB5-1891-41DD-A6D0-C1F1C2ECD5DB}"/>
              </a:ext>
            </a:extLst>
          </p:cNvPr>
          <p:cNvSpPr/>
          <p:nvPr/>
        </p:nvSpPr>
        <p:spPr>
          <a:xfrm>
            <a:off x="782762" y="3668289"/>
            <a:ext cx="212935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ПОДАНО ЗАЯВОК </a:t>
            </a:r>
          </a:p>
        </p:txBody>
      </p:sp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id="{8DCEE8A5-FA71-4F2D-9E95-5D930AEA1754}"/>
              </a:ext>
            </a:extLst>
          </p:cNvPr>
          <p:cNvSpPr/>
          <p:nvPr/>
        </p:nvSpPr>
        <p:spPr>
          <a:xfrm rot="10800000">
            <a:off x="2892036" y="3620060"/>
            <a:ext cx="1682748" cy="358070"/>
          </a:xfrm>
          <a:prstGeom prst="roundRect">
            <a:avLst>
              <a:gd name="adj" fmla="val 18280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B3724E62-0D38-4AD8-A34C-B878F228A825}"/>
              </a:ext>
            </a:extLst>
          </p:cNvPr>
          <p:cNvSpPr/>
          <p:nvPr/>
        </p:nvSpPr>
        <p:spPr>
          <a:xfrm>
            <a:off x="3033518" y="3668289"/>
            <a:ext cx="145437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ПОБЕДИТЕЛЕЙ</a:t>
            </a:r>
          </a:p>
        </p:txBody>
      </p:sp>
      <p:sp>
        <p:nvSpPr>
          <p:cNvPr id="57" name="Прямоугольник: скругленные углы 56">
            <a:extLst>
              <a:ext uri="{FF2B5EF4-FFF2-40B4-BE49-F238E27FC236}">
                <a16:creationId xmlns:a16="http://schemas.microsoft.com/office/drawing/2014/main" id="{3CD84A26-6123-4EAA-B95A-9346AC531520}"/>
              </a:ext>
            </a:extLst>
          </p:cNvPr>
          <p:cNvSpPr/>
          <p:nvPr/>
        </p:nvSpPr>
        <p:spPr>
          <a:xfrm rot="10800000">
            <a:off x="4998808" y="1503928"/>
            <a:ext cx="2327000" cy="42518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A2C675-E4FE-4881-A4C8-966545DBCB47}"/>
              </a:ext>
            </a:extLst>
          </p:cNvPr>
          <p:cNvSpPr txBox="1"/>
          <p:nvPr/>
        </p:nvSpPr>
        <p:spPr>
          <a:xfrm>
            <a:off x="5099822" y="1959376"/>
            <a:ext cx="3578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475 000 000 </a:t>
            </a:r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рублей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61" name="Группа 60">
            <a:extLst>
              <a:ext uri="{FF2B5EF4-FFF2-40B4-BE49-F238E27FC236}">
                <a16:creationId xmlns:a16="http://schemas.microsoft.com/office/drawing/2014/main" id="{EEADFA91-26DB-4F42-8726-67316B70A5F3}"/>
              </a:ext>
            </a:extLst>
          </p:cNvPr>
          <p:cNvGrpSpPr/>
          <p:nvPr/>
        </p:nvGrpSpPr>
        <p:grpSpPr>
          <a:xfrm>
            <a:off x="5116554" y="2532087"/>
            <a:ext cx="3992745" cy="1749537"/>
            <a:chOff x="1966691" y="4327657"/>
            <a:chExt cx="4928910" cy="1749537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75D8C3D-295A-4DB8-B5E3-5862695AD044}"/>
                </a:ext>
              </a:extLst>
            </p:cNvPr>
            <p:cNvSpPr txBox="1"/>
            <p:nvPr/>
          </p:nvSpPr>
          <p:spPr>
            <a:xfrm>
              <a:off x="1966691" y="4361893"/>
              <a:ext cx="1400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ТОП </a:t>
              </a:r>
              <a:r>
                <a:rPr lang="ru-RU" sz="1200" dirty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5</a:t>
              </a:r>
              <a:r>
                <a:rPr lang="ru-RU" sz="12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 </a:t>
              </a:r>
              <a:endParaRPr lang="ru-RU" sz="1200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55F5079-87B7-4A4D-B4FD-5232787EA0C2}"/>
                </a:ext>
              </a:extLst>
            </p:cNvPr>
            <p:cNvSpPr txBox="1"/>
            <p:nvPr/>
          </p:nvSpPr>
          <p:spPr>
            <a:xfrm>
              <a:off x="1966691" y="4590056"/>
              <a:ext cx="282324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ПЕРВИЧНЫХ </a:t>
              </a:r>
            </a:p>
            <a:p>
              <a:r>
                <a:rPr lang="ru-RU" sz="11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ОТДЕЛЕНИЙ</a:t>
              </a:r>
              <a:endParaRPr lang="ru-RU" sz="1100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30A6130-8BA0-4932-9B6B-6ABA2F3042CF}"/>
                </a:ext>
              </a:extLst>
            </p:cNvPr>
            <p:cNvSpPr txBox="1"/>
            <p:nvPr/>
          </p:nvSpPr>
          <p:spPr>
            <a:xfrm>
              <a:off x="4072354" y="4327657"/>
              <a:ext cx="1400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1 место</a:t>
              </a:r>
              <a:endParaRPr lang="ru-RU" sz="1200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06DA6F1-DE73-43F9-9C26-1EE833940069}"/>
                </a:ext>
              </a:extLst>
            </p:cNvPr>
            <p:cNvSpPr txBox="1"/>
            <p:nvPr/>
          </p:nvSpPr>
          <p:spPr>
            <a:xfrm>
              <a:off x="4072354" y="4555820"/>
              <a:ext cx="282324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120</a:t>
              </a:r>
              <a:r>
                <a:rPr lang="ru-RU" sz="11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 ПЕРВИЧНЫХ  </a:t>
              </a:r>
            </a:p>
            <a:p>
              <a:r>
                <a:rPr lang="ru-RU" sz="11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ОТДЕЛЕНИЙ</a:t>
              </a:r>
              <a:endParaRPr lang="ru-RU" sz="11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AF0EF5F-54BA-4648-B6BE-9F4BE6D78607}"/>
                </a:ext>
              </a:extLst>
            </p:cNvPr>
            <p:cNvSpPr txBox="1"/>
            <p:nvPr/>
          </p:nvSpPr>
          <p:spPr>
            <a:xfrm>
              <a:off x="1966691" y="5232640"/>
              <a:ext cx="1400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2 место</a:t>
              </a:r>
              <a:endParaRPr lang="ru-RU" sz="1200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597896F-F953-4C3B-9E3F-02A3ABF387C0}"/>
                </a:ext>
              </a:extLst>
            </p:cNvPr>
            <p:cNvSpPr txBox="1"/>
            <p:nvPr/>
          </p:nvSpPr>
          <p:spPr>
            <a:xfrm>
              <a:off x="1966691" y="5454659"/>
              <a:ext cx="282324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350</a:t>
              </a:r>
              <a:r>
                <a:rPr lang="ru-RU" sz="11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 ПЕРВИЧНЫХ  </a:t>
              </a:r>
            </a:p>
            <a:p>
              <a:r>
                <a:rPr lang="ru-RU" sz="11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ОТДЕЛЕНИЙ</a:t>
              </a:r>
              <a:endParaRPr lang="ru-RU" sz="1100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743B76B-7499-45EC-BBD1-2B242C3A07EF}"/>
                </a:ext>
              </a:extLst>
            </p:cNvPr>
            <p:cNvSpPr txBox="1"/>
            <p:nvPr/>
          </p:nvSpPr>
          <p:spPr>
            <a:xfrm>
              <a:off x="4072354" y="5233128"/>
              <a:ext cx="1400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3 место</a:t>
              </a:r>
              <a:endParaRPr lang="ru-RU" sz="1200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B3EEAA3-831B-4798-AC79-7B844D4FF2B6}"/>
                </a:ext>
              </a:extLst>
            </p:cNvPr>
            <p:cNvSpPr txBox="1"/>
            <p:nvPr/>
          </p:nvSpPr>
          <p:spPr>
            <a:xfrm>
              <a:off x="4072354" y="5455147"/>
              <a:ext cx="282324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1 525 </a:t>
              </a:r>
              <a:r>
                <a:rPr lang="ru-RU" sz="11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ПЕРВИЧНЫХ  </a:t>
              </a:r>
            </a:p>
            <a:p>
              <a:r>
                <a:rPr lang="ru-RU" sz="1100" dirty="0"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ОТДЕЛЕНИЙ</a:t>
              </a:r>
              <a:endParaRPr lang="ru-RU" sz="1100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910826E-BE3B-46BA-9ECD-0B6111217ADF}"/>
                </a:ext>
              </a:extLst>
            </p:cNvPr>
            <p:cNvSpPr txBox="1"/>
            <p:nvPr/>
          </p:nvSpPr>
          <p:spPr>
            <a:xfrm>
              <a:off x="1966691" y="4920050"/>
              <a:ext cx="21879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1 МЛН РУБЛЕЙ</a:t>
              </a:r>
              <a:endParaRPr lang="ru-RU" sz="1100" dirty="0">
                <a:solidFill>
                  <a:srgbClr val="214FE2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DA49321-9509-47BC-A1AC-48EBD5B86902}"/>
                </a:ext>
              </a:extLst>
            </p:cNvPr>
            <p:cNvSpPr txBox="1"/>
            <p:nvPr/>
          </p:nvSpPr>
          <p:spPr>
            <a:xfrm>
              <a:off x="1966691" y="5815584"/>
              <a:ext cx="26114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300 ТЫС.РУБЛЕЙ</a:t>
              </a:r>
              <a:endParaRPr lang="ru-RU" sz="1100" dirty="0">
                <a:solidFill>
                  <a:srgbClr val="214FE2"/>
                </a:solidFill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E070F1B-7328-41DE-B587-8C89392D020E}"/>
                </a:ext>
              </a:extLst>
            </p:cNvPr>
            <p:cNvSpPr txBox="1"/>
            <p:nvPr/>
          </p:nvSpPr>
          <p:spPr>
            <a:xfrm>
              <a:off x="4072253" y="5815583"/>
              <a:ext cx="26114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200 ТЫС.РУБЛЕЙ</a:t>
              </a:r>
              <a:endParaRPr lang="ru-RU" sz="1100" dirty="0">
                <a:solidFill>
                  <a:srgbClr val="214FE2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51C8171-E690-42AC-8D17-516229E590FF}"/>
                </a:ext>
              </a:extLst>
            </p:cNvPr>
            <p:cNvSpPr txBox="1"/>
            <p:nvPr/>
          </p:nvSpPr>
          <p:spPr>
            <a:xfrm>
              <a:off x="4072354" y="4915351"/>
              <a:ext cx="26114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>
                  <a:solidFill>
                    <a:srgbClr val="214FE2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500 ТЫС.РУБЛЕЙ</a:t>
              </a:r>
              <a:endParaRPr lang="ru-RU" sz="1100" dirty="0">
                <a:solidFill>
                  <a:srgbClr val="214FE2"/>
                </a:solidFill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98CEA18-D57D-41C9-AAC0-EA0759F5E2AA}"/>
              </a:ext>
            </a:extLst>
          </p:cNvPr>
          <p:cNvSpPr txBox="1"/>
          <p:nvPr/>
        </p:nvSpPr>
        <p:spPr>
          <a:xfrm>
            <a:off x="5074362" y="1554716"/>
            <a:ext cx="2175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ПРИЗОВОЙ ФОНД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0326351-2F00-4852-8741-CCE7F1305F15}"/>
              </a:ext>
            </a:extLst>
          </p:cNvPr>
          <p:cNvSpPr txBox="1"/>
          <p:nvPr/>
        </p:nvSpPr>
        <p:spPr>
          <a:xfrm>
            <a:off x="6745837" y="4975308"/>
            <a:ext cx="22497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>
                <a:solidFill>
                  <a:schemeClr val="bg1"/>
                </a:solidFill>
                <a:latin typeface="Inter V Semi Bold Italic" panose="02000503000000020004" pitchFamily="2" charset="0"/>
                <a:ea typeface="Inter V Semi Bold Italic" panose="02000503000000020004" pitchFamily="2" charset="0"/>
                <a:cs typeface="Inter V Semi Bold Italic" panose="02000503000000020004" pitchFamily="2" charset="0"/>
              </a:rPr>
              <a:t>первичка.будьвдвижении.рф</a:t>
            </a:r>
            <a:endParaRPr lang="ru-RU" sz="1100" dirty="0">
              <a:solidFill>
                <a:schemeClr val="bg1"/>
              </a:solidFill>
              <a:latin typeface="Inter V Semi Bold Italic" panose="02000503000000020004" pitchFamily="2" charset="0"/>
              <a:ea typeface="Inter V Semi Bold Italic" panose="02000503000000020004" pitchFamily="2" charset="0"/>
              <a:cs typeface="Inter V Semi Bold Italic" panose="02000503000000020004" pitchFamily="2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F9CB8239-2CE6-4ABD-9967-45F780D971E5}"/>
              </a:ext>
            </a:extLst>
          </p:cNvPr>
          <p:cNvGrpSpPr/>
          <p:nvPr/>
        </p:nvGrpSpPr>
        <p:grpSpPr>
          <a:xfrm>
            <a:off x="5015339" y="4447374"/>
            <a:ext cx="1320988" cy="1320990"/>
            <a:chOff x="4937769" y="4381295"/>
            <a:chExt cx="1600091" cy="1600091"/>
          </a:xfrm>
        </p:grpSpPr>
        <p:pic>
          <p:nvPicPr>
            <p:cNvPr id="77" name="Рисунок 76">
              <a:extLst>
                <a:ext uri="{FF2B5EF4-FFF2-40B4-BE49-F238E27FC236}">
                  <a16:creationId xmlns:a16="http://schemas.microsoft.com/office/drawing/2014/main" id="{91F32E9D-2E35-4888-B512-95EE222A4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 bright="70000" contrast="-70000"/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37769" y="4381295"/>
              <a:ext cx="1600091" cy="1600091"/>
            </a:xfrm>
            <a:prstGeom prst="rect">
              <a:avLst/>
            </a:prstGeom>
          </p:spPr>
        </p:pic>
        <p:pic>
          <p:nvPicPr>
            <p:cNvPr id="75" name="Рисунок 74">
              <a:extLst>
                <a:ext uri="{FF2B5EF4-FFF2-40B4-BE49-F238E27FC236}">
                  <a16:creationId xmlns:a16="http://schemas.microsoft.com/office/drawing/2014/main" id="{1EB06FD4-4B8C-4A91-B7A5-3A268EAE649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809" y="4490590"/>
              <a:ext cx="1364009" cy="1364010"/>
            </a:xfrm>
            <a:prstGeom prst="rect">
              <a:avLst/>
            </a:prstGeom>
          </p:spPr>
        </p:pic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27B6549-0988-4B8D-8CC8-E58DF2BA4E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320732" y="5083972"/>
            <a:ext cx="479101" cy="83043"/>
          </a:xfrm>
          <a:prstGeom prst="rect">
            <a:avLst/>
          </a:prstGeom>
        </p:spPr>
      </p:pic>
      <p:grpSp>
        <p:nvGrpSpPr>
          <p:cNvPr id="59" name="Группа 58">
            <a:extLst>
              <a:ext uri="{FF2B5EF4-FFF2-40B4-BE49-F238E27FC236}">
                <a16:creationId xmlns:a16="http://schemas.microsoft.com/office/drawing/2014/main" id="{DF988BEE-5CE9-4266-AF43-42CA654F4FBC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78" name="Рисунок 77">
              <a:extLst>
                <a:ext uri="{FF2B5EF4-FFF2-40B4-BE49-F238E27FC236}">
                  <a16:creationId xmlns:a16="http://schemas.microsoft.com/office/drawing/2014/main" id="{A6E90680-FAA6-47D8-A2A2-B9DCE05B54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80" name="Прямая соединительная линия 79">
              <a:extLst>
                <a:ext uri="{FF2B5EF4-FFF2-40B4-BE49-F238E27FC236}">
                  <a16:creationId xmlns:a16="http://schemas.microsoft.com/office/drawing/2014/main" id="{49DCF41B-E4CE-49D8-8C49-019C77DDC1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81" name="Прямоугольник 80">
              <a:extLst>
                <a:ext uri="{FF2B5EF4-FFF2-40B4-BE49-F238E27FC236}">
                  <a16:creationId xmlns:a16="http://schemas.microsoft.com/office/drawing/2014/main" id="{7E306B81-E290-4A12-912B-CA8D7AA72218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222BC90B-EA35-4160-BEF9-704C42792261}"/>
              </a:ext>
            </a:extLst>
          </p:cNvPr>
          <p:cNvCxnSpPr>
            <a:cxnSpLocks/>
          </p:cNvCxnSpPr>
          <p:nvPr/>
        </p:nvCxnSpPr>
        <p:spPr>
          <a:xfrm>
            <a:off x="4750135" y="5570650"/>
            <a:ext cx="0" cy="0"/>
          </a:xfrm>
          <a:prstGeom prst="line">
            <a:avLst/>
          </a:prstGeom>
          <a:ln>
            <a:solidFill>
              <a:srgbClr val="C5D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576E24D7-7162-491E-8811-89C16914BAF0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" b="13860"/>
          <a:stretch/>
        </p:blipFill>
        <p:spPr>
          <a:xfrm>
            <a:off x="8995570" y="2785468"/>
            <a:ext cx="2645568" cy="1651935"/>
          </a:xfrm>
          <a:prstGeom prst="roundRect">
            <a:avLst>
              <a:gd name="adj" fmla="val 4776"/>
            </a:avLst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1126C94D-B44F-44E5-8A49-69D5791F242E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8" t="19885" r="28895" b="19289"/>
          <a:stretch/>
        </p:blipFill>
        <p:spPr>
          <a:xfrm>
            <a:off x="8995570" y="4530141"/>
            <a:ext cx="2653768" cy="1651935"/>
          </a:xfrm>
          <a:prstGeom prst="roundRect">
            <a:avLst>
              <a:gd name="adj" fmla="val 5621"/>
            </a:avLst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F1A0105-9A0B-46BF-BDC1-2F5E9BE432AD}"/>
              </a:ext>
            </a:extLst>
          </p:cNvPr>
          <p:cNvCxnSpPr/>
          <p:nvPr/>
        </p:nvCxnSpPr>
        <p:spPr>
          <a:xfrm>
            <a:off x="4908550" y="1203076"/>
            <a:ext cx="4029131" cy="0"/>
          </a:xfrm>
          <a:prstGeom prst="line">
            <a:avLst/>
          </a:prstGeom>
          <a:ln w="12700">
            <a:solidFill>
              <a:srgbClr val="6D9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8C422CFF-0762-416D-954C-04AC4BD04860}"/>
              </a:ext>
            </a:extLst>
          </p:cNvPr>
          <p:cNvSpPr/>
          <p:nvPr/>
        </p:nvSpPr>
        <p:spPr>
          <a:xfrm>
            <a:off x="11384527" y="6180203"/>
            <a:ext cx="4897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5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7C10694-7F25-4CAD-88FB-E90F3569C0BC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648" y="1008068"/>
            <a:ext cx="2645568" cy="1687017"/>
          </a:xfrm>
          <a:prstGeom prst="roundRect">
            <a:avLst>
              <a:gd name="adj" fmla="val 6411"/>
            </a:avLst>
          </a:prstGeom>
        </p:spPr>
      </p:pic>
    </p:spTree>
    <p:extLst>
      <p:ext uri="{BB962C8B-B14F-4D97-AF65-F5344CB8AC3E}">
        <p14:creationId xmlns:p14="http://schemas.microsoft.com/office/powerpoint/2010/main" val="221434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Дуга 138">
            <a:extLst>
              <a:ext uri="{FF2B5EF4-FFF2-40B4-BE49-F238E27FC236}">
                <a16:creationId xmlns:a16="http://schemas.microsoft.com/office/drawing/2014/main" id="{FC2AC179-B247-435C-9CC4-0A77C13A8DB2}"/>
              </a:ext>
            </a:extLst>
          </p:cNvPr>
          <p:cNvSpPr/>
          <p:nvPr/>
        </p:nvSpPr>
        <p:spPr>
          <a:xfrm rot="5400000">
            <a:off x="11310790" y="4897407"/>
            <a:ext cx="356234" cy="358070"/>
          </a:xfrm>
          <a:prstGeom prst="arc">
            <a:avLst/>
          </a:prstGeom>
          <a:ln w="12700">
            <a:solidFill>
              <a:srgbClr val="C5D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0FB79E6-CB1D-4971-9EF2-F163F89A7726}"/>
              </a:ext>
            </a:extLst>
          </p:cNvPr>
          <p:cNvSpPr txBox="1"/>
          <p:nvPr/>
        </p:nvSpPr>
        <p:spPr>
          <a:xfrm>
            <a:off x="464721" y="502635"/>
            <a:ext cx="40895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ЕДИНАЯ ПОВЕСТКА</a:t>
            </a:r>
            <a:endParaRPr lang="ru-RU" sz="2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716BC423-1362-4ABF-8381-084D2F2AC13D}"/>
              </a:ext>
            </a:extLst>
          </p:cNvPr>
          <p:cNvCxnSpPr>
            <a:cxnSpLocks/>
          </p:cNvCxnSpPr>
          <p:nvPr/>
        </p:nvCxnSpPr>
        <p:spPr bwMode="auto">
          <a:xfrm>
            <a:off x="2314830" y="6201364"/>
            <a:ext cx="0" cy="272168"/>
          </a:xfrm>
          <a:prstGeom prst="line">
            <a:avLst/>
          </a:prstGeom>
          <a:noFill/>
          <a:ln w="19050" cap="flat">
            <a:solidFill>
              <a:schemeClr val="bg1">
                <a:alpha val="25000"/>
              </a:schemeClr>
            </a:solidFill>
            <a:prstDash val="solid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459FB7B-E6DE-4521-8C25-029C6D0D1CC8}"/>
              </a:ext>
            </a:extLst>
          </p:cNvPr>
          <p:cNvSpPr/>
          <p:nvPr/>
        </p:nvSpPr>
        <p:spPr>
          <a:xfrm>
            <a:off x="495154" y="1109906"/>
            <a:ext cx="39475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2552E3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ПРОСТРАНСТВА ДВИЖЕНИЯ </a:t>
            </a:r>
            <a:endParaRPr lang="ru-RU" sz="12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F04ADD0-9919-47E4-AAED-B9AD3F136361}"/>
              </a:ext>
            </a:extLst>
          </p:cNvPr>
          <p:cNvSpPr/>
          <p:nvPr/>
        </p:nvSpPr>
        <p:spPr>
          <a:xfrm>
            <a:off x="474451" y="1393328"/>
            <a:ext cx="5363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Задача – появление пространств Движения Первых в каждой образовательной организации и включение  дизайн проектов в </a:t>
            </a:r>
            <a:r>
              <a:rPr lang="ru-RU" sz="1200" dirty="0" err="1" smtClean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тех.задания</a:t>
            </a:r>
            <a:r>
              <a:rPr lang="ru-RU" sz="1200" dirty="0" smtClean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 по </a:t>
            </a:r>
            <a:r>
              <a:rPr lang="ru-RU" sz="1200" dirty="0" err="1" smtClean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кап.ремонту</a:t>
            </a:r>
            <a:endParaRPr lang="ru-RU" sz="1200" dirty="0"/>
          </a:p>
        </p:txBody>
      </p:sp>
      <p:sp>
        <p:nvSpPr>
          <p:cNvPr id="102" name="Прямоугольник: скругленные углы 101">
            <a:extLst>
              <a:ext uri="{FF2B5EF4-FFF2-40B4-BE49-F238E27FC236}">
                <a16:creationId xmlns:a16="http://schemas.microsoft.com/office/drawing/2014/main" id="{A0DB2851-E160-422A-ADD0-D8C416E5E493}"/>
              </a:ext>
            </a:extLst>
          </p:cNvPr>
          <p:cNvSpPr/>
          <p:nvPr/>
        </p:nvSpPr>
        <p:spPr>
          <a:xfrm>
            <a:off x="556802" y="3284019"/>
            <a:ext cx="4320227" cy="580397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: скругленные углы 109">
            <a:extLst>
              <a:ext uri="{FF2B5EF4-FFF2-40B4-BE49-F238E27FC236}">
                <a16:creationId xmlns:a16="http://schemas.microsoft.com/office/drawing/2014/main" id="{F57093DA-375D-4E28-B670-F56129429317}"/>
              </a:ext>
            </a:extLst>
          </p:cNvPr>
          <p:cNvSpPr/>
          <p:nvPr/>
        </p:nvSpPr>
        <p:spPr>
          <a:xfrm>
            <a:off x="557335" y="4675697"/>
            <a:ext cx="4320227" cy="578862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: скругленные углы 105">
            <a:extLst>
              <a:ext uri="{FF2B5EF4-FFF2-40B4-BE49-F238E27FC236}">
                <a16:creationId xmlns:a16="http://schemas.microsoft.com/office/drawing/2014/main" id="{C445E9E8-79F7-4B69-95CE-34381E6FB25D}"/>
              </a:ext>
            </a:extLst>
          </p:cNvPr>
          <p:cNvSpPr/>
          <p:nvPr/>
        </p:nvSpPr>
        <p:spPr>
          <a:xfrm>
            <a:off x="557069" y="3985639"/>
            <a:ext cx="4320227" cy="574183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1" name="Прямая соединительная линия 140">
            <a:extLst>
              <a:ext uri="{FF2B5EF4-FFF2-40B4-BE49-F238E27FC236}">
                <a16:creationId xmlns:a16="http://schemas.microsoft.com/office/drawing/2014/main" id="{4E45669A-6C67-47BC-AD62-CF3E826AA19C}"/>
              </a:ext>
            </a:extLst>
          </p:cNvPr>
          <p:cNvCxnSpPr/>
          <p:nvPr/>
        </p:nvCxnSpPr>
        <p:spPr>
          <a:xfrm>
            <a:off x="11658918" y="165649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Группа 97">
            <a:extLst>
              <a:ext uri="{FF2B5EF4-FFF2-40B4-BE49-F238E27FC236}">
                <a16:creationId xmlns:a16="http://schemas.microsoft.com/office/drawing/2014/main" id="{ADB4993F-2971-44DC-9B5D-406F40670D0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99" name="Рисунок 98">
              <a:extLst>
                <a:ext uri="{FF2B5EF4-FFF2-40B4-BE49-F238E27FC236}">
                  <a16:creationId xmlns:a16="http://schemas.microsoft.com/office/drawing/2014/main" id="{29B85B3F-39B1-4666-B8CD-9F5F096467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100" name="Прямая соединительная линия 99">
              <a:extLst>
                <a:ext uri="{FF2B5EF4-FFF2-40B4-BE49-F238E27FC236}">
                  <a16:creationId xmlns:a16="http://schemas.microsoft.com/office/drawing/2014/main" id="{37765790-5D80-416D-92C8-CB1E3B4C8C9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101" name="Прямоугольник 100">
              <a:extLst>
                <a:ext uri="{FF2B5EF4-FFF2-40B4-BE49-F238E27FC236}">
                  <a16:creationId xmlns:a16="http://schemas.microsoft.com/office/drawing/2014/main" id="{62693B7D-C35A-46B6-8609-170DE2A47B4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94B75C9-6F9C-4A27-96AB-57C8E256AC7C}"/>
              </a:ext>
            </a:extLst>
          </p:cNvPr>
          <p:cNvSpPr txBox="1"/>
          <p:nvPr/>
        </p:nvSpPr>
        <p:spPr>
          <a:xfrm>
            <a:off x="1884434" y="2237773"/>
            <a:ext cx="1941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НАСТАВНИК</a:t>
            </a: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26FB9D14-82BC-4508-BBA7-A373D0862C79}"/>
              </a:ext>
            </a:extLst>
          </p:cNvPr>
          <p:cNvSpPr/>
          <p:nvPr/>
        </p:nvSpPr>
        <p:spPr>
          <a:xfrm>
            <a:off x="11384527" y="6180203"/>
            <a:ext cx="4897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6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51" name="Прямоугольник: скругленные углы 62">
            <a:extLst>
              <a:ext uri="{FF2B5EF4-FFF2-40B4-BE49-F238E27FC236}">
                <a16:creationId xmlns:a16="http://schemas.microsoft.com/office/drawing/2014/main" id="{64A03DB9-71D1-413A-97FF-4B9D5EDD265B}"/>
              </a:ext>
            </a:extLst>
          </p:cNvPr>
          <p:cNvSpPr/>
          <p:nvPr/>
        </p:nvSpPr>
        <p:spPr>
          <a:xfrm rot="10800000">
            <a:off x="9296078" y="2154646"/>
            <a:ext cx="2364103" cy="3247728"/>
          </a:xfrm>
          <a:prstGeom prst="roundRect">
            <a:avLst>
              <a:gd name="adj" fmla="val 5133"/>
            </a:avLst>
          </a:prstGeom>
          <a:solidFill>
            <a:srgbClr val="E2E8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: скругленные углы 60">
            <a:extLst>
              <a:ext uri="{FF2B5EF4-FFF2-40B4-BE49-F238E27FC236}">
                <a16:creationId xmlns:a16="http://schemas.microsoft.com/office/drawing/2014/main" id="{CEA5A4AB-204D-4831-9DEE-91C7BA2B5A32}"/>
              </a:ext>
            </a:extLst>
          </p:cNvPr>
          <p:cNvSpPr/>
          <p:nvPr/>
        </p:nvSpPr>
        <p:spPr>
          <a:xfrm rot="10800000">
            <a:off x="6433580" y="2160883"/>
            <a:ext cx="4595969" cy="3247730"/>
          </a:xfrm>
          <a:prstGeom prst="roundRect">
            <a:avLst>
              <a:gd name="adj" fmla="val 3992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: скругленные углы 59">
            <a:extLst>
              <a:ext uri="{FF2B5EF4-FFF2-40B4-BE49-F238E27FC236}">
                <a16:creationId xmlns:a16="http://schemas.microsoft.com/office/drawing/2014/main" id="{CFBE5C69-EF77-4172-851F-F041459FD09C}"/>
              </a:ext>
            </a:extLst>
          </p:cNvPr>
          <p:cNvSpPr/>
          <p:nvPr/>
        </p:nvSpPr>
        <p:spPr>
          <a:xfrm>
            <a:off x="6526175" y="2616727"/>
            <a:ext cx="4320227" cy="57350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63FB2A67-6E6B-4EB9-9184-2A3295DD7B34}"/>
              </a:ext>
            </a:extLst>
          </p:cNvPr>
          <p:cNvSpPr/>
          <p:nvPr/>
        </p:nvSpPr>
        <p:spPr>
          <a:xfrm>
            <a:off x="7107808" y="2634999"/>
            <a:ext cx="339032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kern="0" dirty="0" smtClean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Оказывает всестороннюю поддержку Движения Первых</a:t>
            </a:r>
            <a:endParaRPr lang="ru-RU" sz="1400" kern="0" dirty="0">
              <a:solidFill>
                <a:prstClr val="black"/>
              </a:solidFill>
              <a:latin typeface="Pervye Book" panose="020B0403040502020204" pitchFamily="34" charset="0"/>
              <a:ea typeface="Pervye Book" panose="020B0403040502020204" pitchFamily="34" charset="0"/>
              <a:cs typeface="Inter Medium" panose="02000603000000020004" pitchFamily="50" charset="0"/>
            </a:endParaRPr>
          </a:p>
        </p:txBody>
      </p:sp>
      <p:sp>
        <p:nvSpPr>
          <p:cNvPr id="58" name="Прямоугольник: скругленные углы 101">
            <a:extLst>
              <a:ext uri="{FF2B5EF4-FFF2-40B4-BE49-F238E27FC236}">
                <a16:creationId xmlns:a16="http://schemas.microsoft.com/office/drawing/2014/main" id="{A0DB2851-E160-422A-ADD0-D8C416E5E493}"/>
              </a:ext>
            </a:extLst>
          </p:cNvPr>
          <p:cNvSpPr/>
          <p:nvPr/>
        </p:nvSpPr>
        <p:spPr>
          <a:xfrm>
            <a:off x="6525908" y="3284019"/>
            <a:ext cx="4320227" cy="580397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136D97AD-33E7-430D-BE65-C6E37F0AA0D8}"/>
              </a:ext>
            </a:extLst>
          </p:cNvPr>
          <p:cNvSpPr/>
          <p:nvPr/>
        </p:nvSpPr>
        <p:spPr>
          <a:xfrm>
            <a:off x="7112426" y="3322428"/>
            <a:ext cx="353647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kern="0" dirty="0" smtClean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Координирует и </a:t>
            </a:r>
            <a:r>
              <a:rPr lang="ru-RU" sz="1400" kern="0" dirty="0" err="1" smtClean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мониторит</a:t>
            </a:r>
            <a:r>
              <a:rPr lang="ru-RU" sz="1400" kern="0" dirty="0" smtClean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 деятельность местного отделения</a:t>
            </a:r>
            <a:endParaRPr lang="ru-RU" sz="1400" kern="0" dirty="0">
              <a:solidFill>
                <a:prstClr val="black"/>
              </a:solidFill>
              <a:latin typeface="Pervye Book" panose="020B0403040502020204" pitchFamily="34" charset="0"/>
              <a:ea typeface="Pervye Book" panose="020B0403040502020204" pitchFamily="34" charset="0"/>
              <a:cs typeface="Inter Medium" panose="02000603000000020004" pitchFamily="50" charset="0"/>
            </a:endParaRPr>
          </a:p>
        </p:txBody>
      </p:sp>
      <p:sp>
        <p:nvSpPr>
          <p:cNvPr id="66" name="Прямоугольник: скругленные углы 109">
            <a:extLst>
              <a:ext uri="{FF2B5EF4-FFF2-40B4-BE49-F238E27FC236}">
                <a16:creationId xmlns:a16="http://schemas.microsoft.com/office/drawing/2014/main" id="{F57093DA-375D-4E28-B670-F56129429317}"/>
              </a:ext>
            </a:extLst>
          </p:cNvPr>
          <p:cNvSpPr/>
          <p:nvPr/>
        </p:nvSpPr>
        <p:spPr>
          <a:xfrm>
            <a:off x="6526441" y="4675697"/>
            <a:ext cx="4320227" cy="578862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1BEE9B90-779B-4415-8977-25999333DC9C}"/>
              </a:ext>
            </a:extLst>
          </p:cNvPr>
          <p:cNvSpPr/>
          <p:nvPr/>
        </p:nvSpPr>
        <p:spPr>
          <a:xfrm>
            <a:off x="7108074" y="4689709"/>
            <a:ext cx="3041847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kern="0" dirty="0" smtClean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Поддерживает перспективные детские инициативы</a:t>
            </a:r>
            <a:endParaRPr lang="ru-RU" sz="1400" kern="0" dirty="0">
              <a:solidFill>
                <a:prstClr val="black"/>
              </a:solidFill>
              <a:latin typeface="Pervye Book" panose="020B0403040502020204" pitchFamily="34" charset="0"/>
              <a:ea typeface="Pervye Book" panose="020B0403040502020204" pitchFamily="34" charset="0"/>
              <a:cs typeface="Inter Medium" panose="02000603000000020004" pitchFamily="50" charset="0"/>
            </a:endParaRPr>
          </a:p>
        </p:txBody>
      </p:sp>
      <p:pic>
        <p:nvPicPr>
          <p:cNvPr id="68" name="Рисунок 67" descr="Школьный класс со сплошной заливкой">
            <a:extLst>
              <a:ext uri="{FF2B5EF4-FFF2-40B4-BE49-F238E27FC236}">
                <a16:creationId xmlns:a16="http://schemas.microsoft.com/office/drawing/2014/main" id="{5A50BA1F-7727-4656-8CBF-7CEF6AC9C71D}"/>
              </a:ext>
            </a:extLst>
          </p:cNvPr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05343" y="4746228"/>
            <a:ext cx="410182" cy="410182"/>
          </a:xfrm>
          <a:prstGeom prst="rect">
            <a:avLst/>
          </a:prstGeom>
        </p:spPr>
      </p:pic>
      <p:sp>
        <p:nvSpPr>
          <p:cNvPr id="69" name="Прямоугольник: скругленные углы 105">
            <a:extLst>
              <a:ext uri="{FF2B5EF4-FFF2-40B4-BE49-F238E27FC236}">
                <a16:creationId xmlns:a16="http://schemas.microsoft.com/office/drawing/2014/main" id="{C445E9E8-79F7-4B69-95CE-34381E6FB25D}"/>
              </a:ext>
            </a:extLst>
          </p:cNvPr>
          <p:cNvSpPr/>
          <p:nvPr/>
        </p:nvSpPr>
        <p:spPr>
          <a:xfrm>
            <a:off x="6526175" y="3985639"/>
            <a:ext cx="4320227" cy="574183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id="{C343FB35-31AE-46A4-B038-6C3744B2E1F4}"/>
              </a:ext>
            </a:extLst>
          </p:cNvPr>
          <p:cNvSpPr/>
          <p:nvPr/>
        </p:nvSpPr>
        <p:spPr>
          <a:xfrm>
            <a:off x="7107808" y="3997540"/>
            <a:ext cx="3921742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kern="0" dirty="0" smtClean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Содействует в развитии сообществ Движения Первых</a:t>
            </a:r>
            <a:endParaRPr lang="ru-RU" sz="1400" kern="0" dirty="0">
              <a:solidFill>
                <a:prstClr val="black"/>
              </a:solidFill>
              <a:latin typeface="Pervye Book" panose="020B0403040502020204" pitchFamily="34" charset="0"/>
              <a:ea typeface="Pervye Book" panose="020B0403040502020204" pitchFamily="34" charset="0"/>
              <a:cs typeface="Inter Medium" panose="02000603000000020004" pitchFamily="50" charset="0"/>
            </a:endParaRPr>
          </a:p>
        </p:txBody>
      </p:sp>
      <p:pic>
        <p:nvPicPr>
          <p:cNvPr id="71" name="Рисунок 70" descr="Вопросы со сплошной заливкой">
            <a:extLst>
              <a:ext uri="{FF2B5EF4-FFF2-40B4-BE49-F238E27FC236}">
                <a16:creationId xmlns:a16="http://schemas.microsoft.com/office/drawing/2014/main" id="{C666796E-2D20-4BE5-9A02-4700E586AFC9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07722" y="4053558"/>
            <a:ext cx="391367" cy="391367"/>
          </a:xfrm>
          <a:prstGeom prst="rect">
            <a:avLst/>
          </a:prstGeom>
        </p:spPr>
      </p:pic>
      <p:pic>
        <p:nvPicPr>
          <p:cNvPr id="78" name="Рисунок 77">
            <a:extLst>
              <a:ext uri="{FF2B5EF4-FFF2-40B4-BE49-F238E27FC236}">
                <a16:creationId xmlns:a16="http://schemas.microsoft.com/office/drawing/2014/main" id="{14FB631A-1335-47BB-8CAC-69A827B07633}"/>
              </a:ext>
            </a:extLst>
          </p:cNvPr>
          <p:cNvPicPr>
            <a:picLocks noChangeAspect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934" y="2770560"/>
            <a:ext cx="266573" cy="265833"/>
          </a:xfrm>
          <a:prstGeom prst="rect">
            <a:avLst/>
          </a:prstGeom>
        </p:spPr>
      </p:pic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0459FB7B-E6DE-4521-8C25-029C6D0D1CC8}"/>
              </a:ext>
            </a:extLst>
          </p:cNvPr>
          <p:cNvSpPr/>
          <p:nvPr/>
        </p:nvSpPr>
        <p:spPr>
          <a:xfrm>
            <a:off x="6342809" y="1108510"/>
            <a:ext cx="54335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2552E3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МУНИЦИПАЛЬНЫЙ КООРДИНАЦИОННЫЙ СОВЕТ</a:t>
            </a:r>
            <a:endParaRPr lang="ru-RU" sz="12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3F04ADD0-9919-47E4-AAED-B9AD3F136361}"/>
              </a:ext>
            </a:extLst>
          </p:cNvPr>
          <p:cNvSpPr/>
          <p:nvPr/>
        </p:nvSpPr>
        <p:spPr>
          <a:xfrm>
            <a:off x="6342809" y="1399012"/>
            <a:ext cx="5363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- </a:t>
            </a:r>
            <a:r>
              <a:rPr lang="ru-RU" sz="1200" dirty="0" smtClean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это </a:t>
            </a:r>
            <a:r>
              <a:rPr lang="ru-RU" sz="1200" dirty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постоянно </a:t>
            </a:r>
            <a:r>
              <a:rPr lang="ru-RU" sz="1200" dirty="0" smtClean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действующий коллегиальный совещательный орган, направленный </a:t>
            </a:r>
            <a:r>
              <a:rPr lang="ru-RU" sz="1200" dirty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на оказание содействия местному </a:t>
            </a:r>
            <a:r>
              <a:rPr lang="ru-RU" sz="1200" dirty="0" smtClean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отделению Движения </a:t>
            </a:r>
            <a:r>
              <a:rPr lang="ru-RU" sz="1200" dirty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Первых</a:t>
            </a:r>
            <a:endParaRPr lang="ru-RU" sz="1200" dirty="0"/>
          </a:p>
        </p:txBody>
      </p:sp>
      <p:pic>
        <p:nvPicPr>
          <p:cNvPr id="83" name="Рисунок 82">
            <a:extLst>
              <a:ext uri="{FF2B5EF4-FFF2-40B4-BE49-F238E27FC236}">
                <a16:creationId xmlns:a16="http://schemas.microsoft.com/office/drawing/2014/main" id="{14FB631A-1335-47BB-8CAC-69A827B07633}"/>
              </a:ext>
            </a:extLst>
          </p:cNvPr>
          <p:cNvPicPr>
            <a:picLocks noChangeAspect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307" y="3440126"/>
            <a:ext cx="266573" cy="265833"/>
          </a:xfrm>
          <a:prstGeom prst="rect">
            <a:avLst/>
          </a:prstGeom>
        </p:spPr>
      </p:pic>
      <p:pic>
        <p:nvPicPr>
          <p:cNvPr id="84" name="Рисунок 83">
            <a:extLst>
              <a:ext uri="{FF2B5EF4-FFF2-40B4-BE49-F238E27FC236}">
                <a16:creationId xmlns:a16="http://schemas.microsoft.com/office/drawing/2014/main" id="{14FB631A-1335-47BB-8CAC-69A827B07633}"/>
              </a:ext>
            </a:extLst>
          </p:cNvPr>
          <p:cNvPicPr>
            <a:picLocks noChangeAspect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307" y="4137140"/>
            <a:ext cx="266573" cy="265833"/>
          </a:xfrm>
          <a:prstGeom prst="rect">
            <a:avLst/>
          </a:prstGeom>
        </p:spPr>
      </p:pic>
      <p:pic>
        <p:nvPicPr>
          <p:cNvPr id="85" name="Рисунок 84">
            <a:extLst>
              <a:ext uri="{FF2B5EF4-FFF2-40B4-BE49-F238E27FC236}">
                <a16:creationId xmlns:a16="http://schemas.microsoft.com/office/drawing/2014/main" id="{14FB631A-1335-47BB-8CAC-69A827B07633}"/>
              </a:ext>
            </a:extLst>
          </p:cNvPr>
          <p:cNvPicPr>
            <a:picLocks noChangeAspect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118" y="4832211"/>
            <a:ext cx="266573" cy="265833"/>
          </a:xfrm>
          <a:prstGeom prst="rect">
            <a:avLst/>
          </a:prstGeom>
        </p:spPr>
      </p:pic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80393374-79DC-486C-ADBD-9018E831A660}"/>
              </a:ext>
            </a:extLst>
          </p:cNvPr>
          <p:cNvSpPr/>
          <p:nvPr/>
        </p:nvSpPr>
        <p:spPr>
          <a:xfrm>
            <a:off x="6342809" y="5442362"/>
            <a:ext cx="5763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Заседания Совета ежеквартально</a:t>
            </a:r>
            <a:endParaRPr lang="ru-RU" sz="14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r>
              <a:rPr lang="ru-RU" sz="1400" b="1" dirty="0">
                <a:solidFill>
                  <a:srgbClr val="2552E3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</a:t>
            </a:r>
            <a:r>
              <a:rPr lang="ru-RU" sz="1400" b="1" dirty="0" smtClean="0">
                <a:solidFill>
                  <a:srgbClr val="2552E3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 участием активистов Движения Первых</a:t>
            </a:r>
            <a:endParaRPr lang="ru-RU" sz="14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pic>
        <p:nvPicPr>
          <p:cNvPr id="88" name="Рисунок 87">
            <a:extLst>
              <a:ext uri="{FF2B5EF4-FFF2-40B4-BE49-F238E27FC236}">
                <a16:creationId xmlns:a16="http://schemas.microsoft.com/office/drawing/2014/main" id="{D22A2F31-217A-41D8-A77A-8FA5376A501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845574">
            <a:off x="11647770" y="5456450"/>
            <a:ext cx="451404" cy="451404"/>
          </a:xfrm>
          <a:prstGeom prst="rect">
            <a:avLst/>
          </a:prstGeom>
        </p:spPr>
      </p:pic>
      <p:pic>
        <p:nvPicPr>
          <p:cNvPr id="89" name="Рисунок 88">
            <a:extLst>
              <a:ext uri="{FF2B5EF4-FFF2-40B4-BE49-F238E27FC236}">
                <a16:creationId xmlns:a16="http://schemas.microsoft.com/office/drawing/2014/main" id="{A9E51720-5EE5-418F-99CC-4ACD52B4F1F1}"/>
              </a:ext>
            </a:extLst>
          </p:cNvPr>
          <p:cNvPicPr>
            <a:picLocks noChangeAspect="1"/>
          </p:cNvPicPr>
          <p:nvPr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21" y="2039659"/>
            <a:ext cx="2138769" cy="3965265"/>
          </a:xfrm>
          <a:prstGeom prst="rect">
            <a:avLst/>
          </a:prstGeom>
        </p:spPr>
      </p:pic>
      <p:pic>
        <p:nvPicPr>
          <p:cNvPr id="92" name="Рисунок 91">
            <a:extLst>
              <a:ext uri="{FF2B5EF4-FFF2-40B4-BE49-F238E27FC236}">
                <a16:creationId xmlns:a16="http://schemas.microsoft.com/office/drawing/2014/main" id="{CDCDEB8F-6F3A-4769-A2F0-37497FF8DC5D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152" y="3058788"/>
            <a:ext cx="1558611" cy="1558611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18ECC94D-18B6-446A-B889-4AEA688D13AF}"/>
              </a:ext>
            </a:extLst>
          </p:cNvPr>
          <p:cNvSpPr txBox="1"/>
          <p:nvPr/>
        </p:nvSpPr>
        <p:spPr>
          <a:xfrm>
            <a:off x="3133797" y="3387326"/>
            <a:ext cx="19788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Макеты пространств Движения Первых</a:t>
            </a:r>
            <a:endParaRPr lang="ru-RU" sz="1400" b="1" dirty="0">
              <a:latin typeface="Inter V Medium Italic" panose="02000503000000020004" pitchFamily="2" charset="0"/>
              <a:ea typeface="Inter V Medium Italic" panose="02000503000000020004" pitchFamily="2" charset="0"/>
              <a:cs typeface="Inter V Medium Italic" panose="02000503000000020004" pitchFamily="2" charset="0"/>
            </a:endParaRPr>
          </a:p>
        </p:txBody>
      </p:sp>
      <p:pic>
        <p:nvPicPr>
          <p:cNvPr id="95" name="Рисунок 94">
            <a:extLst>
              <a:ext uri="{FF2B5EF4-FFF2-40B4-BE49-F238E27FC236}">
                <a16:creationId xmlns:a16="http://schemas.microsoft.com/office/drawing/2014/main" id="{58779337-A202-4764-9E26-2513353CC72D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2355209" y="3705959"/>
            <a:ext cx="641277" cy="111154"/>
          </a:xfrm>
          <a:prstGeom prst="rect">
            <a:avLst/>
          </a:prstGeom>
        </p:spPr>
      </p:pic>
      <p:pic>
        <p:nvPicPr>
          <p:cNvPr id="96" name="Рисунок 95"/>
          <p:cNvPicPr>
            <a:picLocks noChangeAspect="1"/>
          </p:cNvPicPr>
          <p:nvPr/>
        </p:nvPicPr>
        <p:blipFill>
          <a:blip r:embed="rId26"/>
          <a:stretch/>
        </p:blipFill>
        <p:spPr bwMode="auto">
          <a:xfrm>
            <a:off x="580763" y="3140512"/>
            <a:ext cx="1395162" cy="139516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820" y="4270542"/>
            <a:ext cx="2357196" cy="14584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166" y="2063875"/>
            <a:ext cx="2388112" cy="13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804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id="{64A03DB9-71D1-413A-97FF-4B9D5EDD265B}"/>
              </a:ext>
            </a:extLst>
          </p:cNvPr>
          <p:cNvSpPr/>
          <p:nvPr/>
        </p:nvSpPr>
        <p:spPr>
          <a:xfrm rot="10800000">
            <a:off x="3326972" y="2154646"/>
            <a:ext cx="2364103" cy="3247728"/>
          </a:xfrm>
          <a:prstGeom prst="roundRect">
            <a:avLst>
              <a:gd name="adj" fmla="val 5133"/>
            </a:avLst>
          </a:prstGeom>
          <a:solidFill>
            <a:srgbClr val="E2E8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id="{CEA5A4AB-204D-4831-9DEE-91C7BA2B5A32}"/>
              </a:ext>
            </a:extLst>
          </p:cNvPr>
          <p:cNvSpPr/>
          <p:nvPr/>
        </p:nvSpPr>
        <p:spPr>
          <a:xfrm rot="10800000">
            <a:off x="464474" y="2160883"/>
            <a:ext cx="4595969" cy="3247730"/>
          </a:xfrm>
          <a:prstGeom prst="roundRect">
            <a:avLst>
              <a:gd name="adj" fmla="val 3992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9" name="Дуга 138">
            <a:extLst>
              <a:ext uri="{FF2B5EF4-FFF2-40B4-BE49-F238E27FC236}">
                <a16:creationId xmlns:a16="http://schemas.microsoft.com/office/drawing/2014/main" id="{FC2AC179-B247-435C-9CC4-0A77C13A8DB2}"/>
              </a:ext>
            </a:extLst>
          </p:cNvPr>
          <p:cNvSpPr/>
          <p:nvPr/>
        </p:nvSpPr>
        <p:spPr>
          <a:xfrm rot="5400000">
            <a:off x="11310790" y="4897407"/>
            <a:ext cx="356234" cy="358070"/>
          </a:xfrm>
          <a:prstGeom prst="arc">
            <a:avLst/>
          </a:prstGeom>
          <a:ln w="12700">
            <a:solidFill>
              <a:srgbClr val="C5D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0FB79E6-CB1D-4971-9EF2-F163F89A7726}"/>
              </a:ext>
            </a:extLst>
          </p:cNvPr>
          <p:cNvSpPr txBox="1"/>
          <p:nvPr/>
        </p:nvSpPr>
        <p:spPr>
          <a:xfrm>
            <a:off x="464721" y="502635"/>
            <a:ext cx="67601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НАСТАВНИЧЕСТВО В ДВИЖЕНИИ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716BC423-1362-4ABF-8381-084D2F2AC13D}"/>
              </a:ext>
            </a:extLst>
          </p:cNvPr>
          <p:cNvCxnSpPr>
            <a:cxnSpLocks/>
          </p:cNvCxnSpPr>
          <p:nvPr/>
        </p:nvCxnSpPr>
        <p:spPr bwMode="auto">
          <a:xfrm>
            <a:off x="2314830" y="6201364"/>
            <a:ext cx="0" cy="272168"/>
          </a:xfrm>
          <a:prstGeom prst="line">
            <a:avLst/>
          </a:prstGeom>
          <a:noFill/>
          <a:ln w="19050" cap="flat">
            <a:solidFill>
              <a:schemeClr val="bg1">
                <a:alpha val="25000"/>
              </a:schemeClr>
            </a:solidFill>
            <a:prstDash val="solid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0393374-79DC-486C-ADBD-9018E831A660}"/>
              </a:ext>
            </a:extLst>
          </p:cNvPr>
          <p:cNvSpPr/>
          <p:nvPr/>
        </p:nvSpPr>
        <p:spPr>
          <a:xfrm>
            <a:off x="464476" y="5448125"/>
            <a:ext cx="5763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Девиз наставников Движения Первых:</a:t>
            </a:r>
          </a:p>
          <a:p>
            <a:r>
              <a:rPr lang="ru-RU" sz="1400" b="1" dirty="0">
                <a:solidFill>
                  <a:srgbClr val="2552E3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Делаем вместе с детьми, а не вместо детей!</a:t>
            </a:r>
            <a:endParaRPr lang="ru-RU" sz="14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459FB7B-E6DE-4521-8C25-029C6D0D1CC8}"/>
              </a:ext>
            </a:extLst>
          </p:cNvPr>
          <p:cNvSpPr/>
          <p:nvPr/>
        </p:nvSpPr>
        <p:spPr>
          <a:xfrm>
            <a:off x="495154" y="1109906"/>
            <a:ext cx="22448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2552E3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НАСТАВНИЧЕСТВО</a:t>
            </a:r>
            <a:endParaRPr lang="ru-RU" sz="12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F04ADD0-9919-47E4-AAED-B9AD3F136361}"/>
              </a:ext>
            </a:extLst>
          </p:cNvPr>
          <p:cNvSpPr/>
          <p:nvPr/>
        </p:nvSpPr>
        <p:spPr>
          <a:xfrm>
            <a:off x="474451" y="1393328"/>
            <a:ext cx="5363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– </a:t>
            </a:r>
            <a:r>
              <a:rPr lang="ru-RU" sz="12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это социально-педагогическая технология организации и сопровождения реализации целей Программы воспитательной работы Движения Первых </a:t>
            </a:r>
            <a:endParaRPr lang="ru-RU" sz="1200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id="{CFBE5C69-EF77-4172-851F-F041459FD09C}"/>
              </a:ext>
            </a:extLst>
          </p:cNvPr>
          <p:cNvSpPr/>
          <p:nvPr/>
        </p:nvSpPr>
        <p:spPr>
          <a:xfrm>
            <a:off x="557069" y="2616727"/>
            <a:ext cx="4320227" cy="57350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3FB2A67-6E6B-4EB9-9184-2A3295DD7B34}"/>
              </a:ext>
            </a:extLst>
          </p:cNvPr>
          <p:cNvSpPr/>
          <p:nvPr/>
        </p:nvSpPr>
        <p:spPr>
          <a:xfrm>
            <a:off x="1138702" y="2634999"/>
            <a:ext cx="339032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kern="0" dirty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Осуществляет коллективную</a:t>
            </a:r>
            <a:br>
              <a:rPr lang="ru-RU" sz="1400" kern="0" dirty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</a:br>
            <a:r>
              <a:rPr lang="ru-RU" sz="1400" kern="0" dirty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социально значимую деятельность</a:t>
            </a: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3E3EC4D3-1DDF-4FD3-93DC-583F829E4EB9}"/>
              </a:ext>
            </a:extLst>
          </p:cNvPr>
          <p:cNvGrpSpPr/>
          <p:nvPr/>
        </p:nvGrpSpPr>
        <p:grpSpPr>
          <a:xfrm>
            <a:off x="550863" y="2610720"/>
            <a:ext cx="580398" cy="580396"/>
            <a:chOff x="5798266" y="2544990"/>
            <a:chExt cx="774928" cy="774928"/>
          </a:xfrm>
        </p:grpSpPr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id="{063B63AF-6ACB-407D-9D26-3B63566FB198}"/>
                </a:ext>
              </a:extLst>
            </p:cNvPr>
            <p:cNvSpPr/>
            <p:nvPr/>
          </p:nvSpPr>
          <p:spPr>
            <a:xfrm>
              <a:off x="5798266" y="2544990"/>
              <a:ext cx="774928" cy="774928"/>
            </a:xfrm>
            <a:prstGeom prst="ellipse">
              <a:avLst/>
            </a:prstGeom>
            <a:solidFill>
              <a:srgbClr val="436C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1" name="Рисунок 90" descr="Успех группы со сплошной заливкой">
              <a:extLst>
                <a:ext uri="{FF2B5EF4-FFF2-40B4-BE49-F238E27FC236}">
                  <a16:creationId xmlns:a16="http://schemas.microsoft.com/office/drawing/2014/main" id="{E0C7CD97-E584-4A9B-BDD2-C88DE823E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87045" y="2633769"/>
              <a:ext cx="597370" cy="597370"/>
            </a:xfrm>
            <a:prstGeom prst="rect">
              <a:avLst/>
            </a:prstGeom>
          </p:spPr>
        </p:pic>
      </p:grpSp>
      <p:sp>
        <p:nvSpPr>
          <p:cNvPr id="102" name="Прямоугольник: скругленные углы 101">
            <a:extLst>
              <a:ext uri="{FF2B5EF4-FFF2-40B4-BE49-F238E27FC236}">
                <a16:creationId xmlns:a16="http://schemas.microsoft.com/office/drawing/2014/main" id="{A0DB2851-E160-422A-ADD0-D8C416E5E493}"/>
              </a:ext>
            </a:extLst>
          </p:cNvPr>
          <p:cNvSpPr/>
          <p:nvPr/>
        </p:nvSpPr>
        <p:spPr>
          <a:xfrm>
            <a:off x="556802" y="3284019"/>
            <a:ext cx="4320227" cy="580397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136D97AD-33E7-430D-BE65-C6E37F0AA0D8}"/>
              </a:ext>
            </a:extLst>
          </p:cNvPr>
          <p:cNvSpPr/>
          <p:nvPr/>
        </p:nvSpPr>
        <p:spPr>
          <a:xfrm>
            <a:off x="1143320" y="3424024"/>
            <a:ext cx="3536476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kern="0" dirty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Является образцом для подражания</a:t>
            </a:r>
          </a:p>
        </p:txBody>
      </p:sp>
      <p:sp>
        <p:nvSpPr>
          <p:cNvPr id="104" name="Овал 103">
            <a:extLst>
              <a:ext uri="{FF2B5EF4-FFF2-40B4-BE49-F238E27FC236}">
                <a16:creationId xmlns:a16="http://schemas.microsoft.com/office/drawing/2014/main" id="{54784EA4-0388-4A91-80AB-D0D1FEB0DFBD}"/>
              </a:ext>
            </a:extLst>
          </p:cNvPr>
          <p:cNvSpPr/>
          <p:nvPr/>
        </p:nvSpPr>
        <p:spPr>
          <a:xfrm>
            <a:off x="551395" y="3284908"/>
            <a:ext cx="580398" cy="580396"/>
          </a:xfrm>
          <a:prstGeom prst="ellipse">
            <a:avLst/>
          </a:prstGeom>
          <a:solidFill>
            <a:srgbClr val="436C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4" name="Рисунок 113" descr="Маркетинг со сплошной заливкой">
            <a:extLst>
              <a:ext uri="{FF2B5EF4-FFF2-40B4-BE49-F238E27FC236}">
                <a16:creationId xmlns:a16="http://schemas.microsoft.com/office/drawing/2014/main" id="{44CC2086-3977-4FD3-B748-9B569F78078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9620" y="3357884"/>
            <a:ext cx="428210" cy="428210"/>
          </a:xfrm>
          <a:prstGeom prst="rect">
            <a:avLst/>
          </a:prstGeom>
        </p:spPr>
      </p:pic>
      <p:sp>
        <p:nvSpPr>
          <p:cNvPr id="110" name="Прямоугольник: скругленные углы 109">
            <a:extLst>
              <a:ext uri="{FF2B5EF4-FFF2-40B4-BE49-F238E27FC236}">
                <a16:creationId xmlns:a16="http://schemas.microsoft.com/office/drawing/2014/main" id="{F57093DA-375D-4E28-B670-F56129429317}"/>
              </a:ext>
            </a:extLst>
          </p:cNvPr>
          <p:cNvSpPr/>
          <p:nvPr/>
        </p:nvSpPr>
        <p:spPr>
          <a:xfrm>
            <a:off x="557335" y="4675697"/>
            <a:ext cx="4320227" cy="578862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1BEE9B90-779B-4415-8977-25999333DC9C}"/>
              </a:ext>
            </a:extLst>
          </p:cNvPr>
          <p:cNvSpPr/>
          <p:nvPr/>
        </p:nvSpPr>
        <p:spPr>
          <a:xfrm>
            <a:off x="1138968" y="4689709"/>
            <a:ext cx="3041847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kern="0" dirty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Проводит просветительские</a:t>
            </a:r>
            <a:br>
              <a:rPr lang="ru-RU" sz="1400" kern="0" dirty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</a:br>
            <a:r>
              <a:rPr lang="ru-RU" sz="1400" kern="0" dirty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и проектные активности</a:t>
            </a:r>
          </a:p>
        </p:txBody>
      </p:sp>
      <p:sp>
        <p:nvSpPr>
          <p:cNvPr id="112" name="Овал 111">
            <a:extLst>
              <a:ext uri="{FF2B5EF4-FFF2-40B4-BE49-F238E27FC236}">
                <a16:creationId xmlns:a16="http://schemas.microsoft.com/office/drawing/2014/main" id="{40CED31E-FB38-4DBD-8286-066003C27E77}"/>
              </a:ext>
            </a:extLst>
          </p:cNvPr>
          <p:cNvSpPr/>
          <p:nvPr/>
        </p:nvSpPr>
        <p:spPr>
          <a:xfrm>
            <a:off x="551129" y="4675050"/>
            <a:ext cx="580398" cy="580396"/>
          </a:xfrm>
          <a:prstGeom prst="ellipse">
            <a:avLst/>
          </a:prstGeom>
          <a:solidFill>
            <a:srgbClr val="436C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0" name="Рисунок 89" descr="Школьный класс со сплошной заливкой">
            <a:extLst>
              <a:ext uri="{FF2B5EF4-FFF2-40B4-BE49-F238E27FC236}">
                <a16:creationId xmlns:a16="http://schemas.microsoft.com/office/drawing/2014/main" id="{5A50BA1F-7727-4656-8CBF-7CEF6AC9C71D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6237" y="4746228"/>
            <a:ext cx="410182" cy="410182"/>
          </a:xfrm>
          <a:prstGeom prst="rect">
            <a:avLst/>
          </a:prstGeom>
        </p:spPr>
      </p:pic>
      <p:sp>
        <p:nvSpPr>
          <p:cNvPr id="106" name="Прямоугольник: скругленные углы 105">
            <a:extLst>
              <a:ext uri="{FF2B5EF4-FFF2-40B4-BE49-F238E27FC236}">
                <a16:creationId xmlns:a16="http://schemas.microsoft.com/office/drawing/2014/main" id="{C445E9E8-79F7-4B69-95CE-34381E6FB25D}"/>
              </a:ext>
            </a:extLst>
          </p:cNvPr>
          <p:cNvSpPr/>
          <p:nvPr/>
        </p:nvSpPr>
        <p:spPr>
          <a:xfrm>
            <a:off x="557069" y="3985639"/>
            <a:ext cx="4320227" cy="574183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C343FB35-31AE-46A4-B038-6C3744B2E1F4}"/>
              </a:ext>
            </a:extLst>
          </p:cNvPr>
          <p:cNvSpPr/>
          <p:nvPr/>
        </p:nvSpPr>
        <p:spPr>
          <a:xfrm>
            <a:off x="1138702" y="3997540"/>
            <a:ext cx="3921742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kern="0" dirty="0">
                <a:solidFill>
                  <a:prstClr val="black"/>
                </a:solidFill>
                <a:latin typeface="Pervye Book" panose="020B0403040502020204" pitchFamily="34" charset="0"/>
                <a:ea typeface="Pervye Book" panose="020B0403040502020204" pitchFamily="34" charset="0"/>
                <a:cs typeface="Inter Medium" panose="02000603000000020004" pitchFamily="50" charset="0"/>
              </a:rPr>
              <a:t>Даёт информацию, совет, анализирует поведение наставляемых</a:t>
            </a:r>
          </a:p>
        </p:txBody>
      </p:sp>
      <p:sp>
        <p:nvSpPr>
          <p:cNvPr id="108" name="Овал 107">
            <a:extLst>
              <a:ext uri="{FF2B5EF4-FFF2-40B4-BE49-F238E27FC236}">
                <a16:creationId xmlns:a16="http://schemas.microsoft.com/office/drawing/2014/main" id="{14154BA6-B12E-4F1E-B055-255CF4A3FB7C}"/>
              </a:ext>
            </a:extLst>
          </p:cNvPr>
          <p:cNvSpPr/>
          <p:nvPr/>
        </p:nvSpPr>
        <p:spPr>
          <a:xfrm>
            <a:off x="550863" y="3980314"/>
            <a:ext cx="580398" cy="580396"/>
          </a:xfrm>
          <a:prstGeom prst="ellipse">
            <a:avLst/>
          </a:prstGeom>
          <a:solidFill>
            <a:srgbClr val="436C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Рисунок 92" descr="Вопросы со сплошной заливкой">
            <a:extLst>
              <a:ext uri="{FF2B5EF4-FFF2-40B4-BE49-F238E27FC236}">
                <a16:creationId xmlns:a16="http://schemas.microsoft.com/office/drawing/2014/main" id="{C666796E-2D20-4BE5-9A02-4700E586AFC9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38616" y="4053558"/>
            <a:ext cx="391367" cy="391367"/>
          </a:xfrm>
          <a:prstGeom prst="rect">
            <a:avLst/>
          </a:prstGeom>
        </p:spPr>
      </p:pic>
      <p:cxnSp>
        <p:nvCxnSpPr>
          <p:cNvPr id="141" name="Прямая соединительная линия 140">
            <a:extLst>
              <a:ext uri="{FF2B5EF4-FFF2-40B4-BE49-F238E27FC236}">
                <a16:creationId xmlns:a16="http://schemas.microsoft.com/office/drawing/2014/main" id="{4E45669A-6C67-47BC-AD62-CF3E826AA19C}"/>
              </a:ext>
            </a:extLst>
          </p:cNvPr>
          <p:cNvCxnSpPr/>
          <p:nvPr/>
        </p:nvCxnSpPr>
        <p:spPr>
          <a:xfrm>
            <a:off x="11658918" y="165649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" name="Рисунок 152">
            <a:extLst>
              <a:ext uri="{FF2B5EF4-FFF2-40B4-BE49-F238E27FC236}">
                <a16:creationId xmlns:a16="http://schemas.microsoft.com/office/drawing/2014/main" id="{D22A2F31-217A-41D8-A77A-8FA5376A501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845574">
            <a:off x="5420073" y="5456450"/>
            <a:ext cx="451404" cy="451404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id="{ADB4993F-2971-44DC-9B5D-406F40670D03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99" name="Рисунок 98">
              <a:extLst>
                <a:ext uri="{FF2B5EF4-FFF2-40B4-BE49-F238E27FC236}">
                  <a16:creationId xmlns:a16="http://schemas.microsoft.com/office/drawing/2014/main" id="{29B85B3F-39B1-4666-B8CD-9F5F096467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100" name="Прямая соединительная линия 99">
              <a:extLst>
                <a:ext uri="{FF2B5EF4-FFF2-40B4-BE49-F238E27FC236}">
                  <a16:creationId xmlns:a16="http://schemas.microsoft.com/office/drawing/2014/main" id="{37765790-5D80-416D-92C8-CB1E3B4C8C9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101" name="Прямоугольник 100">
              <a:extLst>
                <a:ext uri="{FF2B5EF4-FFF2-40B4-BE49-F238E27FC236}">
                  <a16:creationId xmlns:a16="http://schemas.microsoft.com/office/drawing/2014/main" id="{62693B7D-C35A-46B6-8609-170DE2A47B43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94B75C9-6F9C-4A27-96AB-57C8E256AC7C}"/>
              </a:ext>
            </a:extLst>
          </p:cNvPr>
          <p:cNvSpPr txBox="1"/>
          <p:nvPr/>
        </p:nvSpPr>
        <p:spPr>
          <a:xfrm>
            <a:off x="1884434" y="2237773"/>
            <a:ext cx="1941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НАСТАВНИК</a:t>
            </a: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26FB9D14-82BC-4508-BBA7-A373D0862C79}"/>
              </a:ext>
            </a:extLst>
          </p:cNvPr>
          <p:cNvSpPr/>
          <p:nvPr/>
        </p:nvSpPr>
        <p:spPr>
          <a:xfrm>
            <a:off x="11384527" y="6180203"/>
            <a:ext cx="4897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7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584" y="1109906"/>
            <a:ext cx="4098794" cy="2733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144" y="3778510"/>
            <a:ext cx="4561290" cy="256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56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Прямоугольник: скругленные углы 49">
            <a:extLst>
              <a:ext uri="{FF2B5EF4-FFF2-40B4-BE49-F238E27FC236}">
                <a16:creationId xmlns:a16="http://schemas.microsoft.com/office/drawing/2014/main" id="{2E442227-957F-47EA-9D6A-9AE0D520B052}"/>
              </a:ext>
            </a:extLst>
          </p:cNvPr>
          <p:cNvSpPr/>
          <p:nvPr/>
        </p:nvSpPr>
        <p:spPr>
          <a:xfrm rot="10800000">
            <a:off x="-190500" y="2961420"/>
            <a:ext cx="12555370" cy="4372997"/>
          </a:xfrm>
          <a:prstGeom prst="roundRect">
            <a:avLst>
              <a:gd name="adj" fmla="val 2652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: скругленные углы 51">
            <a:extLst>
              <a:ext uri="{FF2B5EF4-FFF2-40B4-BE49-F238E27FC236}">
                <a16:creationId xmlns:a16="http://schemas.microsoft.com/office/drawing/2014/main" id="{29708E10-2CD1-4260-952E-3518496834FA}"/>
              </a:ext>
            </a:extLst>
          </p:cNvPr>
          <p:cNvSpPr/>
          <p:nvPr/>
        </p:nvSpPr>
        <p:spPr>
          <a:xfrm rot="10800000">
            <a:off x="-272955" y="1484313"/>
            <a:ext cx="12637826" cy="1394707"/>
          </a:xfrm>
          <a:prstGeom prst="roundRect">
            <a:avLst>
              <a:gd name="adj" fmla="val 6709"/>
            </a:avLst>
          </a:prstGeom>
          <a:solidFill>
            <a:schemeClr val="bg1"/>
          </a:solidFill>
          <a:ln w="19050">
            <a:solidFill>
              <a:srgbClr val="3F69E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Прямоугольник: скругленные углы 145">
            <a:extLst>
              <a:ext uri="{FF2B5EF4-FFF2-40B4-BE49-F238E27FC236}">
                <a16:creationId xmlns:a16="http://schemas.microsoft.com/office/drawing/2014/main" id="{83B1E263-A175-4ED4-A7CD-243CE9311438}"/>
              </a:ext>
            </a:extLst>
          </p:cNvPr>
          <p:cNvSpPr/>
          <p:nvPr/>
        </p:nvSpPr>
        <p:spPr>
          <a:xfrm rot="10800000">
            <a:off x="554591" y="4644472"/>
            <a:ext cx="1495233" cy="1221382"/>
          </a:xfrm>
          <a:prstGeom prst="roundRect">
            <a:avLst>
              <a:gd name="adj" fmla="val 6709"/>
            </a:avLst>
          </a:prstGeom>
          <a:solidFill>
            <a:schemeClr val="bg1"/>
          </a:solidFill>
          <a:ln w="12700">
            <a:solidFill>
              <a:srgbClr val="3F69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3" name="Рисунок 72">
            <a:extLst>
              <a:ext uri="{FF2B5EF4-FFF2-40B4-BE49-F238E27FC236}">
                <a16:creationId xmlns:a16="http://schemas.microsoft.com/office/drawing/2014/main" id="{15F13B5D-7B68-4857-A947-82051D75474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063" y="461121"/>
            <a:ext cx="2057950" cy="931146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39F2817-1D35-4AF9-BF8F-784816A5787C}"/>
              </a:ext>
            </a:extLst>
          </p:cNvPr>
          <p:cNvSpPr/>
          <p:nvPr/>
        </p:nvSpPr>
        <p:spPr>
          <a:xfrm>
            <a:off x="869815" y="1762899"/>
            <a:ext cx="27708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Работа по единой повестке </a:t>
            </a:r>
          </a:p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Движения Первых </a:t>
            </a:r>
          </a:p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и Навигаторов детства</a:t>
            </a:r>
          </a:p>
        </p:txBody>
      </p:sp>
      <p:sp>
        <p:nvSpPr>
          <p:cNvPr id="94" name="Прямоугольник: скругленные углы 93">
            <a:extLst>
              <a:ext uri="{FF2B5EF4-FFF2-40B4-BE49-F238E27FC236}">
                <a16:creationId xmlns:a16="http://schemas.microsoft.com/office/drawing/2014/main" id="{D4070470-20B5-4B04-8A11-1E894D05A4F2}"/>
              </a:ext>
            </a:extLst>
          </p:cNvPr>
          <p:cNvSpPr/>
          <p:nvPr/>
        </p:nvSpPr>
        <p:spPr>
          <a:xfrm rot="10800000">
            <a:off x="540305" y="4048288"/>
            <a:ext cx="1577302" cy="36772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87EC5C9D-4860-457A-A48F-2FD46D2526E7}"/>
              </a:ext>
            </a:extLst>
          </p:cNvPr>
          <p:cNvSpPr/>
          <p:nvPr/>
        </p:nvSpPr>
        <p:spPr>
          <a:xfrm>
            <a:off x="618935" y="4078264"/>
            <a:ext cx="14253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 2025 году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F0E235C-B572-4730-860E-EEB5D46000F4}"/>
              </a:ext>
            </a:extLst>
          </p:cNvPr>
          <p:cNvSpPr/>
          <p:nvPr/>
        </p:nvSpPr>
        <p:spPr>
          <a:xfrm>
            <a:off x="464721" y="3211767"/>
            <a:ext cx="53169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СЕМИНАРЫ КОМАНД </a:t>
            </a:r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ДВИЖЕНИЯ ПЕРВЫХ </a:t>
            </a:r>
          </a:p>
          <a:p>
            <a:r>
              <a:rPr lang="ru-RU" sz="14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И НАВИГАТОРОВ ДЕТСТВА </a:t>
            </a: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F6100C63-F08F-4027-94B8-439C819D5964}"/>
              </a:ext>
            </a:extLst>
          </p:cNvPr>
          <p:cNvSpPr/>
          <p:nvPr/>
        </p:nvSpPr>
        <p:spPr>
          <a:xfrm>
            <a:off x="6492019" y="1750159"/>
            <a:ext cx="2211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Обновлён модуль </a:t>
            </a:r>
          </a:p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Движения Первых </a:t>
            </a:r>
          </a:p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в программу обучения </a:t>
            </a:r>
          </a:p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советников</a:t>
            </a: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DAA6264B-1970-47FF-9D0C-097F4A669720}"/>
              </a:ext>
            </a:extLst>
          </p:cNvPr>
          <p:cNvSpPr/>
          <p:nvPr/>
        </p:nvSpPr>
        <p:spPr>
          <a:xfrm>
            <a:off x="3910583" y="1750159"/>
            <a:ext cx="22576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Еженедельная Афиша </a:t>
            </a:r>
          </a:p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мероприятий </a:t>
            </a:r>
          </a:p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для советников </a:t>
            </a:r>
          </a:p>
          <a:p>
            <a:endParaRPr lang="ru-RU" sz="1400" b="1" dirty="0"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7A26B17E-CDE4-4877-9DEC-6B7A9F348A53}"/>
              </a:ext>
            </a:extLst>
          </p:cNvPr>
          <p:cNvSpPr/>
          <p:nvPr/>
        </p:nvSpPr>
        <p:spPr>
          <a:xfrm>
            <a:off x="9114501" y="1715265"/>
            <a:ext cx="405912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Всероссийские акции </a:t>
            </a:r>
          </a:p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в формате Дней единых </a:t>
            </a:r>
          </a:p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действий по единым </a:t>
            </a:r>
          </a:p>
          <a:p>
            <a:r>
              <a:rPr lang="ru-RU" sz="1400" b="1" dirty="0">
                <a:latin typeface="Pervye Book" panose="020B0403040502020204" pitchFamily="34" charset="0"/>
                <a:ea typeface="Pervye Book" panose="020B0403040502020204" pitchFamily="34" charset="0"/>
              </a:rPr>
              <a:t>методическим материалам </a:t>
            </a:r>
          </a:p>
          <a:p>
            <a:endParaRPr lang="ru-RU" sz="1400" b="1" dirty="0"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109DD146-C22B-4E8A-B0E2-B9CDC169234E}"/>
              </a:ext>
            </a:extLst>
          </p:cNvPr>
          <p:cNvSpPr/>
          <p:nvPr/>
        </p:nvSpPr>
        <p:spPr>
          <a:xfrm>
            <a:off x="501351" y="5303899"/>
            <a:ext cx="16017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г</a:t>
            </a:r>
            <a:r>
              <a:rPr lang="ru-RU" sz="105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ород Барнаул</a:t>
            </a:r>
            <a:endParaRPr lang="ru-RU" sz="1050" dirty="0">
              <a:latin typeface="Inter" panose="02000503000000020004" pitchFamily="50" charset="0"/>
              <a:ea typeface="Inter" panose="02000503000000020004" pitchFamily="50" charset="0"/>
              <a:cs typeface="Inter" panose="02000503000000020004" pitchFamily="50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46D7F6-0CE8-4559-B0E2-81B29E44943B}"/>
              </a:ext>
            </a:extLst>
          </p:cNvPr>
          <p:cNvSpPr/>
          <p:nvPr/>
        </p:nvSpPr>
        <p:spPr>
          <a:xfrm>
            <a:off x="814097" y="4803822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F69EE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20</a:t>
            </a:r>
            <a:endParaRPr lang="ru-RU" dirty="0">
              <a:solidFill>
                <a:srgbClr val="3F69EE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ED5B1614-F17B-4F84-8F79-1B817EA9AE66}"/>
              </a:ext>
            </a:extLst>
          </p:cNvPr>
          <p:cNvSpPr/>
          <p:nvPr/>
        </p:nvSpPr>
        <p:spPr>
          <a:xfrm>
            <a:off x="848401" y="5058318"/>
            <a:ext cx="7377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3F69EE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марта </a:t>
            </a:r>
            <a:endParaRPr lang="ru-RU" sz="1400" dirty="0">
              <a:solidFill>
                <a:srgbClr val="3F69EE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159" name="Прямоугольник: скругленные углы 158">
            <a:extLst>
              <a:ext uri="{FF2B5EF4-FFF2-40B4-BE49-F238E27FC236}">
                <a16:creationId xmlns:a16="http://schemas.microsoft.com/office/drawing/2014/main" id="{02FA1759-C359-43FC-A75A-7E3A12A50C1F}"/>
              </a:ext>
            </a:extLst>
          </p:cNvPr>
          <p:cNvSpPr/>
          <p:nvPr/>
        </p:nvSpPr>
        <p:spPr>
          <a:xfrm rot="10800000">
            <a:off x="2239636" y="4644472"/>
            <a:ext cx="1495233" cy="1221382"/>
          </a:xfrm>
          <a:prstGeom prst="roundRect">
            <a:avLst>
              <a:gd name="adj" fmla="val 6710"/>
            </a:avLst>
          </a:prstGeom>
          <a:solidFill>
            <a:schemeClr val="bg1"/>
          </a:solidFill>
          <a:ln w="12700">
            <a:solidFill>
              <a:srgbClr val="3F69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AD28668E-1741-412A-A860-C6532728E342}"/>
              </a:ext>
            </a:extLst>
          </p:cNvPr>
          <p:cNvSpPr/>
          <p:nvPr/>
        </p:nvSpPr>
        <p:spPr>
          <a:xfrm>
            <a:off x="2186396" y="5303899"/>
            <a:ext cx="16017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г</a:t>
            </a:r>
            <a:r>
              <a:rPr lang="ru-RU" sz="105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ород Барнаул</a:t>
            </a:r>
            <a:endParaRPr lang="ru-RU" sz="1050" dirty="0">
              <a:latin typeface="Inter" panose="02000503000000020004" pitchFamily="50" charset="0"/>
              <a:ea typeface="Inter" panose="02000503000000020004" pitchFamily="50" charset="0"/>
              <a:cs typeface="Inter" panose="02000503000000020004" pitchFamily="50" charset="0"/>
            </a:endParaRPr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1F84ED81-353A-4F4E-9DF8-8D4BD98902B3}"/>
              </a:ext>
            </a:extLst>
          </p:cNvPr>
          <p:cNvSpPr/>
          <p:nvPr/>
        </p:nvSpPr>
        <p:spPr>
          <a:xfrm>
            <a:off x="2499142" y="4803822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F69EE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13</a:t>
            </a:r>
            <a:endParaRPr lang="ru-RU" dirty="0">
              <a:solidFill>
                <a:srgbClr val="3F69EE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F08C5262-2A45-45A3-BF21-8C2FC640E499}"/>
              </a:ext>
            </a:extLst>
          </p:cNvPr>
          <p:cNvSpPr/>
          <p:nvPr/>
        </p:nvSpPr>
        <p:spPr>
          <a:xfrm>
            <a:off x="2533446" y="5058318"/>
            <a:ext cx="8563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3F69EE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августа </a:t>
            </a:r>
            <a:endParaRPr lang="ru-RU" sz="1400" dirty="0">
              <a:solidFill>
                <a:srgbClr val="3F69EE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163" name="Прямоугольник: скругленные углы 162">
            <a:extLst>
              <a:ext uri="{FF2B5EF4-FFF2-40B4-BE49-F238E27FC236}">
                <a16:creationId xmlns:a16="http://schemas.microsoft.com/office/drawing/2014/main" id="{F15A18D1-1E5F-4D96-AF52-BDD8F8B1A8AC}"/>
              </a:ext>
            </a:extLst>
          </p:cNvPr>
          <p:cNvSpPr/>
          <p:nvPr/>
        </p:nvSpPr>
        <p:spPr>
          <a:xfrm rot="10800000">
            <a:off x="3887737" y="4644472"/>
            <a:ext cx="1495233" cy="1221382"/>
          </a:xfrm>
          <a:prstGeom prst="roundRect">
            <a:avLst>
              <a:gd name="adj" fmla="val 6709"/>
            </a:avLst>
          </a:prstGeom>
          <a:solidFill>
            <a:schemeClr val="bg1"/>
          </a:solidFill>
          <a:ln w="12700">
            <a:solidFill>
              <a:srgbClr val="3F69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221045F6-7D7E-4197-9731-987692300181}"/>
              </a:ext>
            </a:extLst>
          </p:cNvPr>
          <p:cNvSpPr/>
          <p:nvPr/>
        </p:nvSpPr>
        <p:spPr>
          <a:xfrm>
            <a:off x="3834497" y="5316417"/>
            <a:ext cx="160172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муниципалитеты  </a:t>
            </a:r>
            <a:endParaRPr lang="ru-RU" sz="105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algn="ctr"/>
            <a:r>
              <a:rPr lang="ru-RU" sz="1050" dirty="0">
                <a:solidFill>
                  <a:srgbClr val="000000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</a:t>
            </a:r>
            <a:r>
              <a:rPr lang="ru-RU" sz="1050" dirty="0" smtClean="0">
                <a:solidFill>
                  <a:srgbClr val="000000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 рамках </a:t>
            </a:r>
            <a:r>
              <a:rPr lang="ru-RU" sz="1050" dirty="0" err="1" smtClean="0">
                <a:solidFill>
                  <a:srgbClr val="000000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пед</a:t>
            </a:r>
            <a:r>
              <a:rPr lang="ru-RU" sz="1050" dirty="0" smtClean="0">
                <a:solidFill>
                  <a:srgbClr val="000000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. конференций</a:t>
            </a:r>
            <a:endParaRPr lang="ru-RU" sz="1050" dirty="0">
              <a:latin typeface="Inter" panose="02000503000000020004" pitchFamily="50" charset="0"/>
              <a:ea typeface="Inter" panose="02000503000000020004" pitchFamily="50" charset="0"/>
              <a:cs typeface="Inter" panose="02000503000000020004" pitchFamily="50" charset="0"/>
            </a:endParaRPr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D33584AC-D99B-4FC1-B9D8-021C3C7D47F8}"/>
              </a:ext>
            </a:extLst>
          </p:cNvPr>
          <p:cNvSpPr/>
          <p:nvPr/>
        </p:nvSpPr>
        <p:spPr>
          <a:xfrm>
            <a:off x="4143075" y="4803822"/>
            <a:ext cx="1003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F69EE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15-29</a:t>
            </a:r>
            <a:endParaRPr lang="ru-RU" dirty="0">
              <a:solidFill>
                <a:srgbClr val="3F69EE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8DC0BFBE-2583-4E67-91AF-7725F1A9B7E3}"/>
              </a:ext>
            </a:extLst>
          </p:cNvPr>
          <p:cNvSpPr/>
          <p:nvPr/>
        </p:nvSpPr>
        <p:spPr>
          <a:xfrm>
            <a:off x="4234446" y="5070836"/>
            <a:ext cx="8146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3F69EE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августа</a:t>
            </a:r>
            <a:endParaRPr lang="ru-RU" sz="1400" dirty="0">
              <a:solidFill>
                <a:srgbClr val="3F69EE"/>
              </a:solidFill>
              <a:latin typeface="Pervye Book" panose="020B0403040502020204" pitchFamily="34" charset="0"/>
              <a:ea typeface="Pervye Book" panose="020B04030405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9466B4C-3F9D-4980-ABCC-E25F0D9F8C0A}"/>
              </a:ext>
            </a:extLst>
          </p:cNvPr>
          <p:cNvSpPr/>
          <p:nvPr/>
        </p:nvSpPr>
        <p:spPr>
          <a:xfrm>
            <a:off x="2117607" y="4093652"/>
            <a:ext cx="22829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семинары </a:t>
            </a:r>
            <a:r>
              <a:rPr lang="ru-RU" sz="1200" dirty="0" smtClean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проведены: 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1" name="Рисунок 70">
            <a:extLst>
              <a:ext uri="{FF2B5EF4-FFF2-40B4-BE49-F238E27FC236}">
                <a16:creationId xmlns:a16="http://schemas.microsoft.com/office/drawing/2014/main" id="{5DE4FCD8-66B3-4045-93CE-4D1971D2F1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535642" y="1926255"/>
            <a:ext cx="337977" cy="336444"/>
          </a:xfrm>
          <a:prstGeom prst="rect">
            <a:avLst/>
          </a:prstGeom>
        </p:spPr>
      </p:pic>
      <p:pic>
        <p:nvPicPr>
          <p:cNvPr id="75" name="Рисунок 74">
            <a:extLst>
              <a:ext uri="{FF2B5EF4-FFF2-40B4-BE49-F238E27FC236}">
                <a16:creationId xmlns:a16="http://schemas.microsoft.com/office/drawing/2014/main" id="{9C976A16-0328-494B-A91B-3582BB1FD3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3564073" y="1926255"/>
            <a:ext cx="337977" cy="336444"/>
          </a:xfrm>
          <a:prstGeom prst="rect">
            <a:avLst/>
          </a:prstGeom>
        </p:spPr>
      </p:pic>
      <p:pic>
        <p:nvPicPr>
          <p:cNvPr id="76" name="Рисунок 75">
            <a:extLst>
              <a:ext uri="{FF2B5EF4-FFF2-40B4-BE49-F238E27FC236}">
                <a16:creationId xmlns:a16="http://schemas.microsoft.com/office/drawing/2014/main" id="{F0956ABD-A1BA-4EB9-A465-CFD1DF5D77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6143248" y="1926255"/>
            <a:ext cx="337977" cy="336444"/>
          </a:xfrm>
          <a:prstGeom prst="rect">
            <a:avLst/>
          </a:prstGeom>
        </p:spPr>
      </p:pic>
      <p:pic>
        <p:nvPicPr>
          <p:cNvPr id="82" name="Рисунок 81">
            <a:extLst>
              <a:ext uri="{FF2B5EF4-FFF2-40B4-BE49-F238E27FC236}">
                <a16:creationId xmlns:a16="http://schemas.microsoft.com/office/drawing/2014/main" id="{B3525B1D-4F0B-46F9-A5D9-7081059FB5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8739860" y="1926255"/>
            <a:ext cx="337977" cy="336444"/>
          </a:xfrm>
          <a:prstGeom prst="rect">
            <a:avLst/>
          </a:prstGeom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1ED3ABD-C804-4595-99EB-AFB384BF4A9D}"/>
              </a:ext>
            </a:extLst>
          </p:cNvPr>
          <p:cNvGrpSpPr/>
          <p:nvPr/>
        </p:nvGrpSpPr>
        <p:grpSpPr>
          <a:xfrm>
            <a:off x="4297985" y="4585810"/>
            <a:ext cx="708244" cy="148295"/>
            <a:chOff x="4297985" y="4540446"/>
            <a:chExt cx="708244" cy="148295"/>
          </a:xfrm>
          <a:solidFill>
            <a:schemeClr val="bg1"/>
          </a:solidFill>
        </p:grpSpPr>
        <p:sp>
          <p:nvSpPr>
            <p:cNvPr id="2" name="Прямоугольник: скругленные углы 1">
              <a:extLst>
                <a:ext uri="{FF2B5EF4-FFF2-40B4-BE49-F238E27FC236}">
                  <a16:creationId xmlns:a16="http://schemas.microsoft.com/office/drawing/2014/main" id="{927C7485-8420-41C9-9DBF-58CD7355208B}"/>
                </a:ext>
              </a:extLst>
            </p:cNvPr>
            <p:cNvSpPr/>
            <p:nvPr/>
          </p:nvSpPr>
          <p:spPr>
            <a:xfrm flipH="1">
              <a:off x="4297985" y="4540446"/>
              <a:ext cx="45719" cy="148295"/>
            </a:xfrm>
            <a:prstGeom prst="roundRect">
              <a:avLst>
                <a:gd name="adj" fmla="val 441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Прямоугольник: скругленные углы 82">
              <a:extLst>
                <a:ext uri="{FF2B5EF4-FFF2-40B4-BE49-F238E27FC236}">
                  <a16:creationId xmlns:a16="http://schemas.microsoft.com/office/drawing/2014/main" id="{2C59220D-779C-42CA-8522-5AB5C0312095}"/>
                </a:ext>
              </a:extLst>
            </p:cNvPr>
            <p:cNvSpPr/>
            <p:nvPr/>
          </p:nvSpPr>
          <p:spPr>
            <a:xfrm flipH="1">
              <a:off x="4960510" y="4540446"/>
              <a:ext cx="45719" cy="148295"/>
            </a:xfrm>
            <a:prstGeom prst="roundRect">
              <a:avLst>
                <a:gd name="adj" fmla="val 441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8" name="Группа 107">
            <a:extLst>
              <a:ext uri="{FF2B5EF4-FFF2-40B4-BE49-F238E27FC236}">
                <a16:creationId xmlns:a16="http://schemas.microsoft.com/office/drawing/2014/main" id="{CFDF8B53-A8BE-40E5-B732-518D9E8EEBB4}"/>
              </a:ext>
            </a:extLst>
          </p:cNvPr>
          <p:cNvGrpSpPr/>
          <p:nvPr/>
        </p:nvGrpSpPr>
        <p:grpSpPr>
          <a:xfrm>
            <a:off x="2633130" y="4585810"/>
            <a:ext cx="708244" cy="148295"/>
            <a:chOff x="4297985" y="4540446"/>
            <a:chExt cx="708244" cy="148295"/>
          </a:xfrm>
          <a:solidFill>
            <a:schemeClr val="bg1"/>
          </a:solidFill>
        </p:grpSpPr>
        <p:sp>
          <p:nvSpPr>
            <p:cNvPr id="109" name="Прямоугольник: скругленные углы 108">
              <a:extLst>
                <a:ext uri="{FF2B5EF4-FFF2-40B4-BE49-F238E27FC236}">
                  <a16:creationId xmlns:a16="http://schemas.microsoft.com/office/drawing/2014/main" id="{8AF995C0-4821-4729-9C7B-436F8226C389}"/>
                </a:ext>
              </a:extLst>
            </p:cNvPr>
            <p:cNvSpPr/>
            <p:nvPr/>
          </p:nvSpPr>
          <p:spPr>
            <a:xfrm flipH="1">
              <a:off x="4297985" y="4540446"/>
              <a:ext cx="45719" cy="148295"/>
            </a:xfrm>
            <a:prstGeom prst="roundRect">
              <a:avLst>
                <a:gd name="adj" fmla="val 441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Прямоугольник: скругленные углы 109">
              <a:extLst>
                <a:ext uri="{FF2B5EF4-FFF2-40B4-BE49-F238E27FC236}">
                  <a16:creationId xmlns:a16="http://schemas.microsoft.com/office/drawing/2014/main" id="{6C02EB44-9605-4464-A937-66B402870D35}"/>
                </a:ext>
              </a:extLst>
            </p:cNvPr>
            <p:cNvSpPr/>
            <p:nvPr/>
          </p:nvSpPr>
          <p:spPr>
            <a:xfrm flipH="1">
              <a:off x="4960510" y="4540446"/>
              <a:ext cx="45719" cy="148295"/>
            </a:xfrm>
            <a:prstGeom prst="roundRect">
              <a:avLst>
                <a:gd name="adj" fmla="val 441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>
            <a:extLst>
              <a:ext uri="{FF2B5EF4-FFF2-40B4-BE49-F238E27FC236}">
                <a16:creationId xmlns:a16="http://schemas.microsoft.com/office/drawing/2014/main" id="{50C3A937-5608-4AFB-ABF0-7DCD0AA526F1}"/>
              </a:ext>
            </a:extLst>
          </p:cNvPr>
          <p:cNvGrpSpPr/>
          <p:nvPr/>
        </p:nvGrpSpPr>
        <p:grpSpPr>
          <a:xfrm>
            <a:off x="988945" y="4585810"/>
            <a:ext cx="708244" cy="148295"/>
            <a:chOff x="4297985" y="4540446"/>
            <a:chExt cx="708244" cy="148295"/>
          </a:xfrm>
          <a:solidFill>
            <a:schemeClr val="bg1"/>
          </a:solidFill>
        </p:grpSpPr>
        <p:sp>
          <p:nvSpPr>
            <p:cNvPr id="112" name="Прямоугольник: скругленные углы 111">
              <a:extLst>
                <a:ext uri="{FF2B5EF4-FFF2-40B4-BE49-F238E27FC236}">
                  <a16:creationId xmlns:a16="http://schemas.microsoft.com/office/drawing/2014/main" id="{E1B43920-D452-40C6-81FF-D749BAE494CE}"/>
                </a:ext>
              </a:extLst>
            </p:cNvPr>
            <p:cNvSpPr/>
            <p:nvPr/>
          </p:nvSpPr>
          <p:spPr>
            <a:xfrm flipH="1">
              <a:off x="4297985" y="4540446"/>
              <a:ext cx="45719" cy="148295"/>
            </a:xfrm>
            <a:prstGeom prst="roundRect">
              <a:avLst>
                <a:gd name="adj" fmla="val 441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Прямоугольник: скругленные углы 112">
              <a:extLst>
                <a:ext uri="{FF2B5EF4-FFF2-40B4-BE49-F238E27FC236}">
                  <a16:creationId xmlns:a16="http://schemas.microsoft.com/office/drawing/2014/main" id="{B98D3E38-BBA5-4792-A01D-4FB19E3FE9BB}"/>
                </a:ext>
              </a:extLst>
            </p:cNvPr>
            <p:cNvSpPr/>
            <p:nvPr/>
          </p:nvSpPr>
          <p:spPr>
            <a:xfrm flipH="1">
              <a:off x="4960510" y="4540446"/>
              <a:ext cx="45719" cy="148295"/>
            </a:xfrm>
            <a:prstGeom prst="roundRect">
              <a:avLst>
                <a:gd name="adj" fmla="val 441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id="{20230E14-7B5F-4ACC-AD9F-7BE110B2C737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4" name="Рисунок 43">
              <a:extLst>
                <a:ext uri="{FF2B5EF4-FFF2-40B4-BE49-F238E27FC236}">
                  <a16:creationId xmlns:a16="http://schemas.microsoft.com/office/drawing/2014/main" id="{B43FD58A-8369-4A33-A540-AD2E5BF21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5" name="Прямая соединительная линия 44">
              <a:extLst>
                <a:ext uri="{FF2B5EF4-FFF2-40B4-BE49-F238E27FC236}">
                  <a16:creationId xmlns:a16="http://schemas.microsoft.com/office/drawing/2014/main" id="{40290F29-6F90-4972-BA36-E8B78DE172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46" name="Прямоугольник 45">
              <a:extLst>
                <a:ext uri="{FF2B5EF4-FFF2-40B4-BE49-F238E27FC236}">
                  <a16:creationId xmlns:a16="http://schemas.microsoft.com/office/drawing/2014/main" id="{00DC7DEB-C4AA-4805-851D-CF0B11EFB255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4AD99736-90CB-47A4-8054-43D39E25E025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99177" y="1531411"/>
            <a:ext cx="24214" cy="61200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727A54CD-8A48-4F88-A63B-902A12BF985A}"/>
              </a:ext>
            </a:extLst>
          </p:cNvPr>
          <p:cNvSpPr txBox="1"/>
          <p:nvPr/>
        </p:nvSpPr>
        <p:spPr>
          <a:xfrm>
            <a:off x="464721" y="502635"/>
            <a:ext cx="773481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ВЗАИМОДЕЙСТВИЕ С СОВЕТНИКАМИ </a:t>
            </a:r>
          </a:p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ДИРЕКТОРОВ ПО ВОСПИТАНИЮ 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D8F86224-6995-429E-9F46-23DD581B5E78}"/>
              </a:ext>
            </a:extLst>
          </p:cNvPr>
          <p:cNvSpPr/>
          <p:nvPr/>
        </p:nvSpPr>
        <p:spPr>
          <a:xfrm>
            <a:off x="11384527" y="6180203"/>
            <a:ext cx="4897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C5D2FF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8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2"/>
          <a:stretch/>
        </p:blipFill>
        <p:spPr>
          <a:xfrm>
            <a:off x="6302089" y="3290035"/>
            <a:ext cx="4534719" cy="275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4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CD3D4EF4-9976-4C05-83B9-73D630A41E98}"/>
              </a:ext>
            </a:extLst>
          </p:cNvPr>
          <p:cNvSpPr/>
          <p:nvPr/>
        </p:nvSpPr>
        <p:spPr>
          <a:xfrm>
            <a:off x="555806" y="1625138"/>
            <a:ext cx="5561543" cy="4251787"/>
          </a:xfrm>
          <a:prstGeom prst="roundRect">
            <a:avLst>
              <a:gd name="adj" fmla="val 2390"/>
            </a:avLst>
          </a:prstGeom>
          <a:solidFill>
            <a:srgbClr val="E2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id="{D390EECB-2C43-4B88-BE15-6A000781448F}"/>
              </a:ext>
            </a:extLst>
          </p:cNvPr>
          <p:cNvSpPr/>
          <p:nvPr/>
        </p:nvSpPr>
        <p:spPr>
          <a:xfrm rot="10800000">
            <a:off x="2027236" y="3441432"/>
            <a:ext cx="3924302" cy="483271"/>
          </a:xfrm>
          <a:prstGeom prst="roundRect">
            <a:avLst>
              <a:gd name="adj" fmla="val 50000"/>
            </a:avLst>
          </a:prstGeom>
          <a:solidFill>
            <a:srgbClr val="C5D2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id="{D9205F7A-956E-465C-AEA5-132BD5CD341B}"/>
              </a:ext>
            </a:extLst>
          </p:cNvPr>
          <p:cNvSpPr/>
          <p:nvPr/>
        </p:nvSpPr>
        <p:spPr>
          <a:xfrm rot="10800000">
            <a:off x="2027236" y="4109166"/>
            <a:ext cx="3924302" cy="483271"/>
          </a:xfrm>
          <a:prstGeom prst="roundRect">
            <a:avLst>
              <a:gd name="adj" fmla="val 50000"/>
            </a:avLst>
          </a:prstGeom>
          <a:solidFill>
            <a:srgbClr val="C5D2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: скругленные углы 66">
            <a:extLst>
              <a:ext uri="{FF2B5EF4-FFF2-40B4-BE49-F238E27FC236}">
                <a16:creationId xmlns:a16="http://schemas.microsoft.com/office/drawing/2014/main" id="{0EE77F66-800F-4933-A870-A22B84D94ADD}"/>
              </a:ext>
            </a:extLst>
          </p:cNvPr>
          <p:cNvSpPr/>
          <p:nvPr/>
        </p:nvSpPr>
        <p:spPr>
          <a:xfrm rot="10800000">
            <a:off x="2027236" y="4762483"/>
            <a:ext cx="3924302" cy="483271"/>
          </a:xfrm>
          <a:prstGeom prst="roundRect">
            <a:avLst>
              <a:gd name="adj" fmla="val 50000"/>
            </a:avLst>
          </a:prstGeom>
          <a:solidFill>
            <a:srgbClr val="C5D2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id="{42FA631D-7CBB-4DF2-BE58-26457CD667DB}"/>
              </a:ext>
            </a:extLst>
          </p:cNvPr>
          <p:cNvSpPr/>
          <p:nvPr/>
        </p:nvSpPr>
        <p:spPr>
          <a:xfrm rot="10800000">
            <a:off x="2027236" y="2763424"/>
            <a:ext cx="3924302" cy="483271"/>
          </a:xfrm>
          <a:prstGeom prst="roundRect">
            <a:avLst>
              <a:gd name="adj" fmla="val 50000"/>
            </a:avLst>
          </a:prstGeom>
          <a:solidFill>
            <a:srgbClr val="C5D2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7AB8050-D465-48DB-8956-8F6B5472666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715" y="493803"/>
            <a:ext cx="1643746" cy="1082873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815470E-BD9D-406C-9CD6-9F5BA2AC8B70}"/>
              </a:ext>
            </a:extLst>
          </p:cNvPr>
          <p:cNvSpPr/>
          <p:nvPr/>
        </p:nvSpPr>
        <p:spPr>
          <a:xfrm>
            <a:off x="602505" y="5347152"/>
            <a:ext cx="52402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Работа с наставниками-старшеклассниками Орлят России-</a:t>
            </a:r>
          </a:p>
          <a:p>
            <a:r>
              <a:rPr lang="ru-RU" sz="11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приоритетная задача 2025/2026 учебного года</a:t>
            </a:r>
          </a:p>
        </p:txBody>
      </p: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355660E6-B4E9-44AD-B151-0B75B3902C86}"/>
              </a:ext>
            </a:extLst>
          </p:cNvPr>
          <p:cNvGrpSpPr/>
          <p:nvPr/>
        </p:nvGrpSpPr>
        <p:grpSpPr>
          <a:xfrm>
            <a:off x="532935" y="1209901"/>
            <a:ext cx="5418604" cy="1280819"/>
            <a:chOff x="343240" y="3102166"/>
            <a:chExt cx="6031888" cy="1297475"/>
          </a:xfrm>
        </p:grpSpPr>
        <p:sp>
          <p:nvSpPr>
            <p:cNvPr id="28" name="Прямоугольник: скругленные углы 27">
              <a:extLst>
                <a:ext uri="{FF2B5EF4-FFF2-40B4-BE49-F238E27FC236}">
                  <a16:creationId xmlns:a16="http://schemas.microsoft.com/office/drawing/2014/main" id="{88219656-6FE2-4C64-959F-C7B7D7AAEDE2}"/>
                </a:ext>
              </a:extLst>
            </p:cNvPr>
            <p:cNvSpPr/>
            <p:nvPr/>
          </p:nvSpPr>
          <p:spPr bwMode="auto">
            <a:xfrm>
              <a:off x="357237" y="3102166"/>
              <a:ext cx="6017891" cy="1297475"/>
            </a:xfrm>
            <a:prstGeom prst="roundRect">
              <a:avLst>
                <a:gd name="adj" fmla="val 7696"/>
              </a:avLst>
            </a:prstGeom>
            <a:solidFill>
              <a:srgbClr val="FDFDFF"/>
            </a:solidFill>
            <a:ln w="12700" cap="flat" cmpd="sng" algn="ctr">
              <a:solidFill>
                <a:srgbClr val="214FE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vye Extended Bold"/>
                <a:ea typeface="Pervye Book" panose="020B0403040502020204" pitchFamily="34" charset="0"/>
                <a:cs typeface="Arial"/>
              </a:endParaRPr>
            </a:p>
          </p:txBody>
        </p:sp>
        <p:pic>
          <p:nvPicPr>
            <p:cNvPr id="29" name="Рисунок 28">
              <a:extLst>
                <a:ext uri="{FF2B5EF4-FFF2-40B4-BE49-F238E27FC236}">
                  <a16:creationId xmlns:a16="http://schemas.microsoft.com/office/drawing/2014/main" id="{43FB40B9-5B38-4A4E-B7B4-473E0B79E6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362165" y="3083243"/>
              <a:ext cx="255487" cy="293337"/>
            </a:xfrm>
            <a:prstGeom prst="rect">
              <a:avLst/>
            </a:prstGeom>
          </p:spPr>
        </p:pic>
      </p:grp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7AE3A682-045C-4667-B03F-4AEB37A25541}"/>
              </a:ext>
            </a:extLst>
          </p:cNvPr>
          <p:cNvSpPr/>
          <p:nvPr/>
        </p:nvSpPr>
        <p:spPr>
          <a:xfrm>
            <a:off x="711320" y="1372930"/>
            <a:ext cx="53292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УТВЕРЖДЕНО СОВМЕСТНО С МИНПРОСВЕЩЕНИЯ РОССИИ ПОЛОЖЕНИЕ О ПРОГРАММЕ РАЗВИТИЯ СОЦИАЛЬНОЙ АКТИВНОСТИ УЧАЩИХСЯ НАЧАЛЬНЫХ КЛАССОВ «ОРЛЯТА РОССИИ»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A49A092-8724-4BF7-A369-26EFE5E19C53}"/>
              </a:ext>
            </a:extLst>
          </p:cNvPr>
          <p:cNvSpPr/>
          <p:nvPr/>
        </p:nvSpPr>
        <p:spPr>
          <a:xfrm>
            <a:off x="711319" y="2145583"/>
            <a:ext cx="444805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Движение Первых выступает соорганизатором программы 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EE369053-ACBB-4751-8F1C-28A3C533F8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15009" y="1282810"/>
            <a:ext cx="296608" cy="29660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C76AB5E-245D-46A4-A623-BFDD24A295C0}"/>
              </a:ext>
            </a:extLst>
          </p:cNvPr>
          <p:cNvSpPr txBox="1"/>
          <p:nvPr/>
        </p:nvSpPr>
        <p:spPr>
          <a:xfrm>
            <a:off x="464721" y="511624"/>
            <a:ext cx="81197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ОТ ОРЛЯТ – К ПЕРВЫМ</a:t>
            </a:r>
          </a:p>
        </p:txBody>
      </p:sp>
      <p:grpSp>
        <p:nvGrpSpPr>
          <p:cNvPr id="31" name="Группа 30">
            <a:extLst>
              <a:ext uri="{FF2B5EF4-FFF2-40B4-BE49-F238E27FC236}">
                <a16:creationId xmlns:a16="http://schemas.microsoft.com/office/drawing/2014/main" id="{EDBFCC50-611D-46ED-A2B1-8DDA39D56C8F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33" name="Рисунок 32">
              <a:extLst>
                <a:ext uri="{FF2B5EF4-FFF2-40B4-BE49-F238E27FC236}">
                  <a16:creationId xmlns:a16="http://schemas.microsoft.com/office/drawing/2014/main" id="{E7EDBE94-C285-4A51-9E1E-7B1DDE97D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id="{1AF57A53-2989-48CB-9647-21B6A51E6A9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B362F8F6-1803-4132-8A20-4694D6EBF936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id="{C10BFEBD-59A1-4CE6-9944-27BB5116730E}"/>
              </a:ext>
            </a:extLst>
          </p:cNvPr>
          <p:cNvSpPr/>
          <p:nvPr/>
        </p:nvSpPr>
        <p:spPr bwMode="auto">
          <a:xfrm>
            <a:off x="464721" y="2763424"/>
            <a:ext cx="4957688" cy="480832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 cap="flat" cmpd="sng" algn="ctr">
            <a:solidFill>
              <a:srgbClr val="214FE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4AC48A54-A0CA-4F4C-ABF1-6F92E86EB131}"/>
              </a:ext>
            </a:extLst>
          </p:cNvPr>
          <p:cNvSpPr/>
          <p:nvPr/>
        </p:nvSpPr>
        <p:spPr>
          <a:xfrm>
            <a:off x="1128661" y="2795540"/>
            <a:ext cx="42937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Организация деятельности старшеклассников – </a:t>
            </a:r>
          </a:p>
          <a:p>
            <a:r>
              <a:rPr lang="ru-RU" sz="1050" dirty="0"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юных наставников Орлят </a:t>
            </a:r>
            <a:endParaRPr lang="en-US" sz="1050" dirty="0">
              <a:latin typeface="Inter V Medium Italic" panose="02000503000000020004" pitchFamily="2" charset="0"/>
              <a:ea typeface="Inter V Medium Italic" panose="02000503000000020004" pitchFamily="2" charset="0"/>
              <a:cs typeface="Inter V Medium Italic" panose="02000503000000020004" pitchFamily="2" charset="0"/>
            </a:endParaRPr>
          </a:p>
        </p:txBody>
      </p:sp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14FB631A-1335-47BB-8CAC-69A827B07633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2889934"/>
            <a:ext cx="266573" cy="265833"/>
          </a:xfrm>
          <a:prstGeom prst="rect">
            <a:avLst/>
          </a:prstGeom>
        </p:spPr>
      </p:pic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id="{C0E81D5A-8294-4CC0-9768-D3C881EBB10E}"/>
              </a:ext>
            </a:extLst>
          </p:cNvPr>
          <p:cNvSpPr/>
          <p:nvPr/>
        </p:nvSpPr>
        <p:spPr bwMode="auto">
          <a:xfrm>
            <a:off x="464721" y="3434073"/>
            <a:ext cx="4957688" cy="480832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 cap="flat" cmpd="sng" algn="ctr">
            <a:solidFill>
              <a:srgbClr val="214FE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70B99881-771D-4853-A09D-EBB1B7DBF95F}"/>
              </a:ext>
            </a:extLst>
          </p:cNvPr>
          <p:cNvSpPr/>
          <p:nvPr/>
        </p:nvSpPr>
        <p:spPr>
          <a:xfrm>
            <a:off x="1128661" y="3466189"/>
            <a:ext cx="42937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Включение младших в социально значимую деятельность вместе со старшеклассниками </a:t>
            </a:r>
          </a:p>
        </p:txBody>
      </p:sp>
      <p:pic>
        <p:nvPicPr>
          <p:cNvPr id="56" name="Рисунок 55">
            <a:extLst>
              <a:ext uri="{FF2B5EF4-FFF2-40B4-BE49-F238E27FC236}">
                <a16:creationId xmlns:a16="http://schemas.microsoft.com/office/drawing/2014/main" id="{22BFFEB1-351B-4DDD-9D3C-D86FB58544B2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3560583"/>
            <a:ext cx="266573" cy="265833"/>
          </a:xfrm>
          <a:prstGeom prst="rect">
            <a:avLst/>
          </a:prstGeom>
        </p:spPr>
      </p:pic>
      <p:sp>
        <p:nvSpPr>
          <p:cNvPr id="57" name="Прямоугольник: скругленные углы 56">
            <a:extLst>
              <a:ext uri="{FF2B5EF4-FFF2-40B4-BE49-F238E27FC236}">
                <a16:creationId xmlns:a16="http://schemas.microsoft.com/office/drawing/2014/main" id="{BE86E007-0874-4999-9909-B6A4D11EACE5}"/>
              </a:ext>
            </a:extLst>
          </p:cNvPr>
          <p:cNvSpPr/>
          <p:nvPr/>
        </p:nvSpPr>
        <p:spPr bwMode="auto">
          <a:xfrm>
            <a:off x="464721" y="4104622"/>
            <a:ext cx="4957688" cy="480832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 cap="flat" cmpd="sng" algn="ctr">
            <a:solidFill>
              <a:srgbClr val="214FE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031F08D9-4E52-4C85-BFAF-8C9531AA2DC3}"/>
              </a:ext>
            </a:extLst>
          </p:cNvPr>
          <p:cNvSpPr/>
          <p:nvPr/>
        </p:nvSpPr>
        <p:spPr>
          <a:xfrm>
            <a:off x="1128661" y="4147431"/>
            <a:ext cx="422326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Совместная деятельность с родителями (законными представителями)</a:t>
            </a:r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14CD1DFD-12DE-49F2-999F-C89C4777CB75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4231132"/>
            <a:ext cx="266573" cy="265833"/>
          </a:xfrm>
          <a:prstGeom prst="rect">
            <a:avLst/>
          </a:prstGeom>
        </p:spPr>
      </p:pic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id="{7D9E5FFB-CF8B-4D30-A15E-25942D9B6453}"/>
              </a:ext>
            </a:extLst>
          </p:cNvPr>
          <p:cNvSpPr/>
          <p:nvPr/>
        </p:nvSpPr>
        <p:spPr bwMode="auto">
          <a:xfrm>
            <a:off x="464721" y="4757636"/>
            <a:ext cx="4957688" cy="480832"/>
          </a:xfrm>
          <a:prstGeom prst="roundRect">
            <a:avLst>
              <a:gd name="adj" fmla="val 50000"/>
            </a:avLst>
          </a:prstGeom>
          <a:solidFill>
            <a:srgbClr val="FDFDFF"/>
          </a:solidFill>
          <a:ln w="12700" cap="flat" cmpd="sng" algn="ctr">
            <a:solidFill>
              <a:srgbClr val="214FE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vye Extended Bold"/>
              <a:ea typeface="Pervye Book" panose="020B0403040502020204" pitchFamily="34" charset="0"/>
              <a:cs typeface="Arial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5B0F809C-4B85-4052-BACB-5A7022A51965}"/>
              </a:ext>
            </a:extLst>
          </p:cNvPr>
          <p:cNvSpPr/>
          <p:nvPr/>
        </p:nvSpPr>
        <p:spPr>
          <a:xfrm>
            <a:off x="1128661" y="4793620"/>
            <a:ext cx="429374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Обеспечение сувенирной продукцией участников </a:t>
            </a:r>
          </a:p>
          <a:p>
            <a:r>
              <a:rPr lang="ru-RU" sz="1050" dirty="0">
                <a:latin typeface="Inter V Medium Italic" panose="02000503000000020004" pitchFamily="2" charset="0"/>
                <a:ea typeface="Inter V Medium Italic" panose="02000503000000020004" pitchFamily="2" charset="0"/>
                <a:cs typeface="Inter V Medium Italic" panose="02000503000000020004" pitchFamily="2" charset="0"/>
              </a:rPr>
              <a:t>программы «Орлята России»</a:t>
            </a:r>
            <a:endParaRPr lang="en-US" sz="1050" dirty="0">
              <a:latin typeface="Inter V Medium Italic" panose="02000503000000020004" pitchFamily="2" charset="0"/>
              <a:ea typeface="Inter V Medium Italic" panose="02000503000000020004" pitchFamily="2" charset="0"/>
              <a:cs typeface="Inter V Medium Italic" panose="02000503000000020004" pitchFamily="2" charset="0"/>
            </a:endParaRPr>
          </a:p>
        </p:txBody>
      </p:sp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6EB8EEF1-1385-4A97-8306-CC47DE5B3B79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4884146"/>
            <a:ext cx="266573" cy="265833"/>
          </a:xfrm>
          <a:prstGeom prst="rect">
            <a:avLst/>
          </a:prstGeom>
        </p:spPr>
      </p:pic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7E446BE6-F2ED-4FDC-97C5-716C40D8A57B}"/>
              </a:ext>
            </a:extLst>
          </p:cNvPr>
          <p:cNvSpPr/>
          <p:nvPr/>
        </p:nvSpPr>
        <p:spPr>
          <a:xfrm>
            <a:off x="11384527" y="6180203"/>
            <a:ext cx="4897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9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578" y="1150670"/>
            <a:ext cx="3224020" cy="1989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81" y="2763424"/>
            <a:ext cx="4159267" cy="27741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489" y="4762483"/>
            <a:ext cx="2734197" cy="216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622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Прямоугольник: скругленные углы 56">
            <a:extLst>
              <a:ext uri="{FF2B5EF4-FFF2-40B4-BE49-F238E27FC236}">
                <a16:creationId xmlns:a16="http://schemas.microsoft.com/office/drawing/2014/main" id="{38CB0130-23D5-4ED6-8445-52363EB6E34C}"/>
              </a:ext>
            </a:extLst>
          </p:cNvPr>
          <p:cNvSpPr/>
          <p:nvPr/>
        </p:nvSpPr>
        <p:spPr>
          <a:xfrm rot="10800000">
            <a:off x="5105586" y="1752146"/>
            <a:ext cx="3158667" cy="847507"/>
          </a:xfrm>
          <a:prstGeom prst="roundRect">
            <a:avLst>
              <a:gd name="adj" fmla="val 14520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: скругленные углы 39">
            <a:extLst>
              <a:ext uri="{FF2B5EF4-FFF2-40B4-BE49-F238E27FC236}">
                <a16:creationId xmlns:a16="http://schemas.microsoft.com/office/drawing/2014/main" id="{C3E5AB40-F809-4D51-B2E5-173E1FB4CF54}"/>
              </a:ext>
            </a:extLst>
          </p:cNvPr>
          <p:cNvSpPr/>
          <p:nvPr/>
        </p:nvSpPr>
        <p:spPr>
          <a:xfrm rot="10800000">
            <a:off x="565026" y="2076590"/>
            <a:ext cx="4469624" cy="3800333"/>
          </a:xfrm>
          <a:prstGeom prst="roundRect">
            <a:avLst>
              <a:gd name="adj" fmla="val 2652"/>
            </a:avLst>
          </a:prstGeom>
          <a:gradFill flip="none" rotWithShape="1">
            <a:gsLst>
              <a:gs pos="5000">
                <a:srgbClr val="214FE2"/>
              </a:gs>
              <a:gs pos="100000">
                <a:srgbClr val="6D90FF"/>
              </a:gs>
            </a:gsLst>
            <a:lin ang="108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id="{30AF3FD3-9819-4904-9B0A-C41E8536C813}"/>
              </a:ext>
            </a:extLst>
          </p:cNvPr>
          <p:cNvSpPr/>
          <p:nvPr/>
        </p:nvSpPr>
        <p:spPr>
          <a:xfrm rot="10800000">
            <a:off x="456902" y="2927337"/>
            <a:ext cx="2733795" cy="351007"/>
          </a:xfrm>
          <a:prstGeom prst="roundRect">
            <a:avLst>
              <a:gd name="adj" fmla="val 22864"/>
            </a:avLst>
          </a:prstGeom>
          <a:solidFill>
            <a:schemeClr val="bg1"/>
          </a:solidFill>
          <a:ln w="19050">
            <a:solidFill>
              <a:srgbClr val="214F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id="{095B27C6-B5C1-421C-8112-70E3DAFDE12B}"/>
              </a:ext>
            </a:extLst>
          </p:cNvPr>
          <p:cNvSpPr/>
          <p:nvPr/>
        </p:nvSpPr>
        <p:spPr>
          <a:xfrm rot="10800000">
            <a:off x="2938516" y="1759319"/>
            <a:ext cx="1970033" cy="589151"/>
          </a:xfrm>
          <a:prstGeom prst="roundRect">
            <a:avLst>
              <a:gd name="adj" fmla="val 14432"/>
            </a:avLst>
          </a:prstGeom>
          <a:solidFill>
            <a:schemeClr val="bg1"/>
          </a:solidFill>
          <a:ln w="19050">
            <a:solidFill>
              <a:srgbClr val="214F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id="{FC06D334-5E4D-4B86-B87B-5C9FF8E29824}"/>
              </a:ext>
            </a:extLst>
          </p:cNvPr>
          <p:cNvSpPr/>
          <p:nvPr/>
        </p:nvSpPr>
        <p:spPr>
          <a:xfrm rot="10800000">
            <a:off x="442144" y="1759320"/>
            <a:ext cx="2397207" cy="589151"/>
          </a:xfrm>
          <a:prstGeom prst="roundRect">
            <a:avLst>
              <a:gd name="adj" fmla="val 20899"/>
            </a:avLst>
          </a:prstGeom>
          <a:solidFill>
            <a:schemeClr val="bg1"/>
          </a:solidFill>
          <a:ln w="19050">
            <a:solidFill>
              <a:srgbClr val="214F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F86193-7680-4E8F-AEF9-35844114F835}"/>
              </a:ext>
            </a:extLst>
          </p:cNvPr>
          <p:cNvSpPr txBox="1"/>
          <p:nvPr/>
        </p:nvSpPr>
        <p:spPr>
          <a:xfrm>
            <a:off x="481217" y="993919"/>
            <a:ext cx="49295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ПЛАНИРУЕМЫЙ ОХВАТ ПРОГРАММАМИ ДВИЖЕНИЯ ПЕРВЫХ ПОРЯДКА </a:t>
            </a:r>
            <a:r>
              <a:rPr lang="ru-RU" sz="11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5 МЛН ДЕТЕЙ</a:t>
            </a:r>
            <a:endParaRPr lang="ru-RU" sz="11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31AF19-122E-4382-AE0A-C760D54A22C2}"/>
              </a:ext>
            </a:extLst>
          </p:cNvPr>
          <p:cNvSpPr txBox="1"/>
          <p:nvPr/>
        </p:nvSpPr>
        <p:spPr>
          <a:xfrm>
            <a:off x="570592" y="1749087"/>
            <a:ext cx="180530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7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СМЕНЫ </a:t>
            </a:r>
          </a:p>
          <a:p>
            <a:r>
              <a:rPr lang="ru-RU" sz="107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В ФЕДЕРАЛЬНЫХ</a:t>
            </a:r>
          </a:p>
          <a:p>
            <a:r>
              <a:rPr lang="ru-RU" sz="107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ДЕТСКИХ ЦЕНТРАХ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CFFD04-7301-40BF-8BDF-E914431BF9EB}"/>
              </a:ext>
            </a:extLst>
          </p:cNvPr>
          <p:cNvSpPr txBox="1"/>
          <p:nvPr/>
        </p:nvSpPr>
        <p:spPr>
          <a:xfrm>
            <a:off x="616026" y="2351365"/>
            <a:ext cx="854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7 221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EF7012A6-E1CA-44B0-B8D6-3CD3BC14CA37}"/>
              </a:ext>
            </a:extLst>
          </p:cNvPr>
          <p:cNvSpPr/>
          <p:nvPr/>
        </p:nvSpPr>
        <p:spPr>
          <a:xfrm>
            <a:off x="743241" y="2599660"/>
            <a:ext cx="8547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квота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EA07CCD4-9828-4F4A-A06E-014C0128E1E7}"/>
              </a:ext>
            </a:extLst>
          </p:cNvPr>
          <p:cNvSpPr/>
          <p:nvPr/>
        </p:nvSpPr>
        <p:spPr>
          <a:xfrm>
            <a:off x="616025" y="4007916"/>
            <a:ext cx="3478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техническое, гуманитарное, ИТ, творческое, медицинское, сельскохозяйственное, спортивное и педагогическое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00C956-CA0B-45DB-B81A-682F4FF5D07B}"/>
              </a:ext>
            </a:extLst>
          </p:cNvPr>
          <p:cNvSpPr txBox="1"/>
          <p:nvPr/>
        </p:nvSpPr>
        <p:spPr>
          <a:xfrm>
            <a:off x="1868983" y="2351365"/>
            <a:ext cx="4956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21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A7CFC271-F1DB-42F7-BD32-4B8B1E5457D7}"/>
              </a:ext>
            </a:extLst>
          </p:cNvPr>
          <p:cNvSpPr/>
          <p:nvPr/>
        </p:nvSpPr>
        <p:spPr>
          <a:xfrm>
            <a:off x="1251172" y="2599660"/>
            <a:ext cx="173957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профильная смена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BEC649A-F4F9-4C09-B7B5-8AD9667EAF2E}"/>
              </a:ext>
            </a:extLst>
          </p:cNvPr>
          <p:cNvSpPr txBox="1"/>
          <p:nvPr/>
        </p:nvSpPr>
        <p:spPr>
          <a:xfrm>
            <a:off x="1563868" y="3289812"/>
            <a:ext cx="1185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&gt;15 тыс.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ADBE2DF7-58A9-4C1A-A402-DF2790FBE2DD}"/>
              </a:ext>
            </a:extLst>
          </p:cNvPr>
          <p:cNvSpPr/>
          <p:nvPr/>
        </p:nvSpPr>
        <p:spPr>
          <a:xfrm>
            <a:off x="1492932" y="3530331"/>
            <a:ext cx="13135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человек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F356220-890B-4D0C-9082-01BA28EF3F82}"/>
              </a:ext>
            </a:extLst>
          </p:cNvPr>
          <p:cNvSpPr txBox="1"/>
          <p:nvPr/>
        </p:nvSpPr>
        <p:spPr>
          <a:xfrm>
            <a:off x="3248412" y="2351365"/>
            <a:ext cx="1213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&gt;1,6 тыс.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6B7D3193-8408-42B0-9833-4B7678F3A894}"/>
              </a:ext>
            </a:extLst>
          </p:cNvPr>
          <p:cNvSpPr/>
          <p:nvPr/>
        </p:nvSpPr>
        <p:spPr>
          <a:xfrm>
            <a:off x="3158937" y="2599660"/>
            <a:ext cx="13135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участников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F67992-45E4-4279-8996-D89E88F88909}"/>
              </a:ext>
            </a:extLst>
          </p:cNvPr>
          <p:cNvSpPr txBox="1"/>
          <p:nvPr/>
        </p:nvSpPr>
        <p:spPr>
          <a:xfrm>
            <a:off x="575825" y="2976058"/>
            <a:ext cx="26865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7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УНИВЕРСИТЕТСКИЕ СМЕНЫ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3DF46-7509-4D46-8659-3125BD5EEEE2}"/>
              </a:ext>
            </a:extLst>
          </p:cNvPr>
          <p:cNvSpPr txBox="1"/>
          <p:nvPr/>
        </p:nvSpPr>
        <p:spPr>
          <a:xfrm>
            <a:off x="641025" y="3286389"/>
            <a:ext cx="762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&gt;100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612C8471-B12D-4232-A7A8-C210E7B3A062}"/>
              </a:ext>
            </a:extLst>
          </p:cNvPr>
          <p:cNvSpPr/>
          <p:nvPr/>
        </p:nvSpPr>
        <p:spPr>
          <a:xfrm>
            <a:off x="434954" y="3524532"/>
            <a:ext cx="13135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вузов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8D6EE31-A4AF-4DCD-B8ED-E4A5617FBF38}"/>
              </a:ext>
            </a:extLst>
          </p:cNvPr>
          <p:cNvSpPr txBox="1"/>
          <p:nvPr/>
        </p:nvSpPr>
        <p:spPr>
          <a:xfrm>
            <a:off x="616026" y="3802920"/>
            <a:ext cx="1729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8 НАПРАВЛЕНИЙ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2E4FDD-B152-4F41-9873-EB0CA977B1FB}"/>
              </a:ext>
            </a:extLst>
          </p:cNvPr>
          <p:cNvSpPr txBox="1"/>
          <p:nvPr/>
        </p:nvSpPr>
        <p:spPr>
          <a:xfrm>
            <a:off x="3046437" y="1749087"/>
            <a:ext cx="161294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7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СМЕНЫ </a:t>
            </a:r>
          </a:p>
          <a:p>
            <a:r>
              <a:rPr lang="ru-RU" sz="107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«СОДРУЖЕСТВО </a:t>
            </a:r>
          </a:p>
          <a:p>
            <a:r>
              <a:rPr lang="ru-RU" sz="107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ОРЛЯТ РОССИИ»</a:t>
            </a:r>
          </a:p>
        </p:txBody>
      </p: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8CE41496-5186-4350-AB24-EB667952E9BB}"/>
              </a:ext>
            </a:extLst>
          </p:cNvPr>
          <p:cNvCxnSpPr>
            <a:cxnSpLocks/>
          </p:cNvCxnSpPr>
          <p:nvPr/>
        </p:nvCxnSpPr>
        <p:spPr>
          <a:xfrm>
            <a:off x="2905066" y="2433782"/>
            <a:ext cx="0" cy="327554"/>
          </a:xfrm>
          <a:prstGeom prst="line">
            <a:avLst/>
          </a:prstGeom>
          <a:ln>
            <a:solidFill>
              <a:srgbClr val="C5D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8132F3EC-33F2-4B43-ABF9-48B5CC57F577}"/>
              </a:ext>
            </a:extLst>
          </p:cNvPr>
          <p:cNvCxnSpPr>
            <a:cxnSpLocks/>
          </p:cNvCxnSpPr>
          <p:nvPr/>
        </p:nvCxnSpPr>
        <p:spPr>
          <a:xfrm flipH="1">
            <a:off x="3262410" y="3090520"/>
            <a:ext cx="1238929" cy="0"/>
          </a:xfrm>
          <a:prstGeom prst="line">
            <a:avLst/>
          </a:prstGeom>
          <a:ln>
            <a:solidFill>
              <a:srgbClr val="C5D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AD3119E7-93A5-40EE-9AA9-003E1D59B1D5}"/>
              </a:ext>
            </a:extLst>
          </p:cNvPr>
          <p:cNvCxnSpPr>
            <a:cxnSpLocks/>
          </p:cNvCxnSpPr>
          <p:nvPr/>
        </p:nvCxnSpPr>
        <p:spPr>
          <a:xfrm flipH="1">
            <a:off x="716922" y="4618604"/>
            <a:ext cx="3778489" cy="0"/>
          </a:xfrm>
          <a:prstGeom prst="line">
            <a:avLst/>
          </a:prstGeom>
          <a:ln>
            <a:solidFill>
              <a:srgbClr val="C5D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DED8D29E-183B-4FE5-A46B-7EF43410111A}"/>
              </a:ext>
            </a:extLst>
          </p:cNvPr>
          <p:cNvGrpSpPr/>
          <p:nvPr/>
        </p:nvGrpSpPr>
        <p:grpSpPr>
          <a:xfrm>
            <a:off x="555806" y="6121520"/>
            <a:ext cx="5787003" cy="396000"/>
            <a:chOff x="575056" y="6121520"/>
            <a:chExt cx="5787003" cy="396000"/>
          </a:xfrm>
        </p:grpSpPr>
        <p:pic>
          <p:nvPicPr>
            <p:cNvPr id="48" name="Рисунок 47">
              <a:extLst>
                <a:ext uri="{FF2B5EF4-FFF2-40B4-BE49-F238E27FC236}">
                  <a16:creationId xmlns:a16="http://schemas.microsoft.com/office/drawing/2014/main" id="{7AD7C713-3911-48A1-AA09-3FB121F0A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75056" y="6121520"/>
              <a:ext cx="1447304" cy="396000"/>
            </a:xfrm>
            <a:prstGeom prst="rect">
              <a:avLst/>
            </a:prstGeom>
          </p:spPr>
        </p:pic>
        <p:cxnSp>
          <p:nvCxnSpPr>
            <p:cNvPr id="49" name="Прямая соединительная линия 48">
              <a:extLst>
                <a:ext uri="{FF2B5EF4-FFF2-40B4-BE49-F238E27FC236}">
                  <a16:creationId xmlns:a16="http://schemas.microsoft.com/office/drawing/2014/main" id="{60C2FB33-AEE2-4DDB-B78F-FCB9B33790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440" y="6183436"/>
              <a:ext cx="0" cy="272168"/>
            </a:xfrm>
            <a:prstGeom prst="line">
              <a:avLst/>
            </a:prstGeom>
            <a:noFill/>
            <a:ln w="19050" cap="flat">
              <a:solidFill>
                <a:srgbClr val="89A3F0"/>
              </a:solidFill>
              <a:prstDash val="solid"/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sp>
          <p:nvSpPr>
            <p:cNvPr id="51" name="Прямоугольник 50">
              <a:extLst>
                <a:ext uri="{FF2B5EF4-FFF2-40B4-BE49-F238E27FC236}">
                  <a16:creationId xmlns:a16="http://schemas.microsoft.com/office/drawing/2014/main" id="{EE433596-F7B3-451D-9453-C578F0E51C00}"/>
                </a:ext>
              </a:extLst>
            </p:cNvPr>
            <p:cNvSpPr/>
            <p:nvPr/>
          </p:nvSpPr>
          <p:spPr>
            <a:xfrm>
              <a:off x="2597416" y="6150243"/>
              <a:ext cx="376464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ОБЩЕРОССИЙСКОЕ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ОБЩЕСТВЕННО-ГОСУДАРСТВЕННОЕ </a:t>
              </a:r>
              <a:endParaRPr lang="en-US" sz="800" dirty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endParaRPr>
            </a:p>
            <a:p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 ДЕТЕЙ И МОЛОД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Ё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ЖИ «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ДВИЖЕНИЕ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 </a:t>
              </a:r>
              <a:r>
                <a:rPr lang="ru-RU" sz="800" b="1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ПЕРВЫХ</a:t>
              </a:r>
              <a:r>
                <a:rPr lang="ru-RU" sz="800" dirty="0">
                  <a:solidFill>
                    <a:srgbClr val="89A3F0"/>
                  </a:solidFill>
                  <a:latin typeface="Pervye Extended Bold" panose="020B0705040502020204" pitchFamily="34" charset="0"/>
                  <a:ea typeface="Pervye Extended Bold" panose="020B0705040502020204" pitchFamily="34" charset="0"/>
                </a:rPr>
                <a:t>»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3CFFEFA-7761-421A-A986-B39F08C046EA}"/>
              </a:ext>
            </a:extLst>
          </p:cNvPr>
          <p:cNvSpPr txBox="1"/>
          <p:nvPr/>
        </p:nvSpPr>
        <p:spPr>
          <a:xfrm>
            <a:off x="464721" y="516575"/>
            <a:ext cx="47137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СМЕНЫ ПЕРВЫХ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F1969A-8E49-40C7-BEC4-998CB1D90126}"/>
              </a:ext>
            </a:extLst>
          </p:cNvPr>
          <p:cNvSpPr txBox="1"/>
          <p:nvPr/>
        </p:nvSpPr>
        <p:spPr>
          <a:xfrm>
            <a:off x="643421" y="4659576"/>
            <a:ext cx="408259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ervye Extended Bold" panose="020B0705040502020204" pitchFamily="34" charset="0"/>
                <a:ea typeface="Pervye Extended Bold" panose="020B0705040502020204" pitchFamily="34" charset="0"/>
                <a:cs typeface="+mn-cs"/>
              </a:rPr>
              <a:t>УЧАСТИЕ ДЕТЕЙ В ТЖС, СОСТОЯЩИХ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ervye Extended Bold" panose="020B0705040502020204" pitchFamily="34" charset="0"/>
                <a:ea typeface="Pervye Extended Bold" panose="020B0705040502020204" pitchFamily="34" charset="0"/>
                <a:cs typeface="+mn-cs"/>
              </a:rPr>
              <a:t>НА УЧЕТЕ В ОРГАНАХ И УЧРЕЖДЕНИЯХ СИСТЕМЫ ПРОФИЛАКТИКИ, В СМЕНАХ ПЕРВЫХ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ervye Extended Bold" panose="020B0705040502020204" pitchFamily="34" charset="0"/>
                <a:ea typeface="Pervye Extended Bold" panose="020B0705040502020204" pitchFamily="34" charset="0"/>
                <a:cs typeface="+mn-cs"/>
              </a:rPr>
              <a:t> </a:t>
            </a:r>
          </a:p>
          <a:p>
            <a:pPr>
              <a:defRPr/>
            </a:pPr>
            <a:r>
              <a:rPr lang="ru-RU" sz="120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&gt;150 тыс.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50" dirty="0">
                <a:solidFill>
                  <a:schemeClr val="bg1"/>
                </a:solidFill>
                <a:latin typeface="Pervye Book" panose="020B0403040502020204" pitchFamily="34" charset="0"/>
                <a:ea typeface="Pervye Book" panose="020B0403040502020204" pitchFamily="34" charset="0"/>
              </a:rPr>
              <a:t>     человек</a:t>
            </a:r>
            <a:r>
              <a:rPr lang="ru-RU" sz="10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ervye Extended Bold" panose="020B0705040502020204" pitchFamily="34" charset="0"/>
              <a:ea typeface="Pervye Extended Bold" panose="020B0705040502020204" pitchFamily="34" charset="0"/>
              <a:cs typeface="+mn-cs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9C27EFA-B93E-4ABB-A269-A877E99949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950648">
            <a:off x="4710352" y="1155976"/>
            <a:ext cx="575345" cy="566521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9907F90-0068-45BD-BE28-9B5DB54F71C2}"/>
              </a:ext>
            </a:extLst>
          </p:cNvPr>
          <p:cNvSpPr/>
          <p:nvPr/>
        </p:nvSpPr>
        <p:spPr>
          <a:xfrm>
            <a:off x="464721" y="1419114"/>
            <a:ext cx="43358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(ЭТО </a:t>
            </a:r>
            <a:r>
              <a:rPr lang="ru-RU" sz="1100" dirty="0">
                <a:solidFill>
                  <a:srgbClr val="214FE2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НА 2 МЛН  БОЛЬШЕ, </a:t>
            </a:r>
            <a:r>
              <a:rPr lang="ru-RU" sz="11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ЧЕМ В 2024 ГОДУ)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317F4733-6FD1-4492-A556-B95659AF6D03}"/>
              </a:ext>
            </a:extLst>
          </p:cNvPr>
          <p:cNvSpPr/>
          <p:nvPr/>
        </p:nvSpPr>
        <p:spPr>
          <a:xfrm>
            <a:off x="11218608" y="6180203"/>
            <a:ext cx="5758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89A3F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11</a:t>
            </a:r>
            <a:endParaRPr lang="ru-RU" sz="1600" dirty="0">
              <a:solidFill>
                <a:srgbClr val="89A3F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224002-CE8B-4858-A82A-BD44FF88DA37}"/>
              </a:ext>
            </a:extLst>
          </p:cNvPr>
          <p:cNvSpPr txBox="1"/>
          <p:nvPr/>
        </p:nvSpPr>
        <p:spPr>
          <a:xfrm>
            <a:off x="5517395" y="1960456"/>
            <a:ext cx="24533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СМЕНЫ ПЕРВЫХ ПРОШЛИ</a:t>
            </a:r>
          </a:p>
          <a:p>
            <a:pPr algn="ctr"/>
            <a:r>
              <a:rPr lang="ru-RU" sz="1050" dirty="0">
                <a:solidFill>
                  <a:schemeClr val="bg1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ВО ВСЕХ РЕГИОНАХ  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E098BC5F-9417-4DCC-8E0A-91FB76300187}"/>
              </a:ext>
            </a:extLst>
          </p:cNvPr>
          <p:cNvGrpSpPr/>
          <p:nvPr/>
        </p:nvGrpSpPr>
        <p:grpSpPr>
          <a:xfrm>
            <a:off x="5178506" y="1115568"/>
            <a:ext cx="3085747" cy="556012"/>
            <a:chOff x="5178506" y="1115568"/>
            <a:chExt cx="3085747" cy="556012"/>
          </a:xfrm>
        </p:grpSpPr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id="{12A844CF-52CE-48BD-A3C1-06D375F730C8}"/>
                </a:ext>
              </a:extLst>
            </p:cNvPr>
            <p:cNvCxnSpPr/>
            <p:nvPr/>
          </p:nvCxnSpPr>
          <p:spPr>
            <a:xfrm>
              <a:off x="5178506" y="1115568"/>
              <a:ext cx="2940237" cy="0"/>
            </a:xfrm>
            <a:prstGeom prst="line">
              <a:avLst/>
            </a:prstGeom>
            <a:ln w="19050">
              <a:solidFill>
                <a:srgbClr val="3F69E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Дуга 16">
              <a:extLst>
                <a:ext uri="{FF2B5EF4-FFF2-40B4-BE49-F238E27FC236}">
                  <a16:creationId xmlns:a16="http://schemas.microsoft.com/office/drawing/2014/main" id="{67D3E96F-0817-499C-90AA-9CE4920CD9CF}"/>
                </a:ext>
              </a:extLst>
            </p:cNvPr>
            <p:cNvSpPr/>
            <p:nvPr/>
          </p:nvSpPr>
          <p:spPr>
            <a:xfrm>
              <a:off x="7960707" y="1115568"/>
              <a:ext cx="303546" cy="303546"/>
            </a:xfrm>
            <a:prstGeom prst="arc">
              <a:avLst/>
            </a:prstGeom>
            <a:ln w="19050">
              <a:solidFill>
                <a:srgbClr val="436C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0D5F2133-D030-4565-BCF6-B2ED544D0310}"/>
                </a:ext>
              </a:extLst>
            </p:cNvPr>
            <p:cNvCxnSpPr>
              <a:cxnSpLocks/>
            </p:cNvCxnSpPr>
            <p:nvPr/>
          </p:nvCxnSpPr>
          <p:spPr>
            <a:xfrm>
              <a:off x="8264253" y="1258197"/>
              <a:ext cx="0" cy="413383"/>
            </a:xfrm>
            <a:prstGeom prst="line">
              <a:avLst/>
            </a:prstGeom>
            <a:ln w="19050">
              <a:solidFill>
                <a:srgbClr val="436C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403E29F-7166-49D5-BBC1-07D3D1CB3B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07723" y="1222615"/>
            <a:ext cx="175162" cy="175162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28694FCC-0A39-43B2-8290-5838F2FC0E0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006457" y="2348470"/>
            <a:ext cx="177694" cy="177694"/>
          </a:xfrm>
          <a:prstGeom prst="rect">
            <a:avLst/>
          </a:prstGeom>
        </p:spPr>
      </p:pic>
      <p:pic>
        <p:nvPicPr>
          <p:cNvPr id="70" name="Рисунок 69">
            <a:extLst>
              <a:ext uri="{FF2B5EF4-FFF2-40B4-BE49-F238E27FC236}">
                <a16:creationId xmlns:a16="http://schemas.microsoft.com/office/drawing/2014/main" id="{62605EF3-6189-4047-979D-85B54A392DF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730856" y="5592110"/>
            <a:ext cx="177694" cy="1776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" b="-1"/>
          <a:stretch/>
        </p:blipFill>
        <p:spPr>
          <a:xfrm>
            <a:off x="8345230" y="1255337"/>
            <a:ext cx="3281745" cy="21862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3" r="20100"/>
          <a:stretch/>
        </p:blipFill>
        <p:spPr>
          <a:xfrm>
            <a:off x="5105586" y="2680218"/>
            <a:ext cx="3189099" cy="29273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3A2E4FDD-B152-4F41-9873-EB0CA977B1FB}"/>
              </a:ext>
            </a:extLst>
          </p:cNvPr>
          <p:cNvSpPr txBox="1"/>
          <p:nvPr/>
        </p:nvSpPr>
        <p:spPr>
          <a:xfrm>
            <a:off x="5377352" y="1156055"/>
            <a:ext cx="2013693" cy="586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7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ПРОФИЛЬНАЯ СМЕНА </a:t>
            </a:r>
          </a:p>
          <a:p>
            <a:r>
              <a:rPr lang="ru-RU" sz="107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«ВРЕМЯ ПЕРВЫХ. </a:t>
            </a:r>
          </a:p>
          <a:p>
            <a:r>
              <a:rPr lang="ru-RU" sz="107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СИБИРСКИЙ АРТЕК»</a:t>
            </a:r>
            <a:endParaRPr lang="ru-RU" sz="107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940" y="3524532"/>
            <a:ext cx="3260035" cy="21750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448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3765</TotalTime>
  <Words>2097</Words>
  <Application>Microsoft Office PowerPoint</Application>
  <PresentationFormat>Широкоэкранный</PresentationFormat>
  <Paragraphs>732</Paragraphs>
  <Slides>38</Slides>
  <Notes>38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9" baseType="lpstr">
      <vt:lpstr>Inter V Medium Italic</vt:lpstr>
      <vt:lpstr>Pervye Extended Bold</vt:lpstr>
      <vt:lpstr>Inter V Semi Bold Italic</vt:lpstr>
      <vt:lpstr>Pervye Book</vt:lpstr>
      <vt:lpstr>Arial</vt:lpstr>
      <vt:lpstr>Inter Medium</vt:lpstr>
      <vt:lpstr>Calibri</vt:lpstr>
      <vt:lpstr>Calibri Light</vt:lpstr>
      <vt:lpstr>Times New Roman</vt:lpstr>
      <vt:lpstr>Inter</vt:lpstr>
      <vt:lpstr>Тема Office</vt:lpstr>
      <vt:lpstr>О РОЛИ ДВИЖЕНИЯ ПЕРВЫХ  В РАЗВИТИИ СИСТЕМЫ ВОСПИТАНИЯ ДЕТЕЙ И МОЛОДЁЖИ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РОЛИ ДВИЖЕНИЯ ПЕРВЫХ  В РАЗВИТИИ СИСТЕМЫ ВОСПИТАНИЯ ДЕТЕЙ И МОЛОДЕЖИ</dc:title>
  <dc:creator>Владимирова Ольга Сергеевна</dc:creator>
  <cp:lastModifiedBy>Спорт</cp:lastModifiedBy>
  <cp:revision>440</cp:revision>
  <dcterms:created xsi:type="dcterms:W3CDTF">2025-07-22T09:20:04Z</dcterms:created>
  <dcterms:modified xsi:type="dcterms:W3CDTF">2025-08-26T08:34:52Z</dcterms:modified>
</cp:coreProperties>
</file>