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8" r:id="rId2"/>
    <p:sldId id="351" r:id="rId3"/>
    <p:sldId id="355" r:id="rId4"/>
    <p:sldId id="356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</p:sldIdLst>
  <p:sldSz cx="9144000" cy="6858000" type="screen4x3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Calibri Light" pitchFamily="34" charset="0"/>
      <p:regular r:id="rId25"/>
      <p: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pos="347" userDrawn="1">
          <p15:clr>
            <a:srgbClr val="A4A3A4"/>
          </p15:clr>
        </p15:guide>
        <p15:guide id="5" pos="7333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EF5DA"/>
    <a:srgbClr val="99FFCC"/>
    <a:srgbClr val="DDFFF1"/>
    <a:srgbClr val="CAE9FA"/>
    <a:srgbClr val="A8DAF6"/>
    <a:srgbClr val="C9F5FF"/>
    <a:srgbClr val="00CCFF"/>
    <a:srgbClr val="90D1F4"/>
    <a:srgbClr val="B7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89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-960" y="-102"/>
      </p:cViewPr>
      <p:guideLst>
        <p:guide orient="horz" pos="2160"/>
        <p:guide orient="horz" pos="346"/>
        <p:guide orient="horz" pos="3974"/>
        <p:guide pos="2880"/>
        <p:guide pos="260"/>
        <p:guide pos="55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25" d="100"/>
          <a:sy n="125" d="100"/>
        </p:scale>
        <p:origin x="3864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3D490D15-FF90-4E26-8D1F-497FA74081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D3D2B6F-1592-4786-8D92-F9CE9EC2D7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B6C4C-9831-42E4-8483-4B9315193B19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9C9711E-4D66-493E-8EE3-2D1169A744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0CDA444-00F8-4572-BFA1-71DD331C43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A6B79-67C9-4969-9CC7-318277189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52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FB560-F8F6-43B4-8E5F-8957E53D4D46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CBF2-A10B-4825-A2FC-D33206E86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109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BAFD1A-B6E9-4573-8586-61996890AD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6EED65B-2085-4140-BA00-9D64E80FF6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6510A53-ECF6-4B9B-BDC2-C7FDF04ED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325CCD5-41E9-40E2-9EE9-A1F08887B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3529363-4A7C-4F91-ABB8-B203C13CE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325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762927-DBFF-45B0-A11F-9CCE137D3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0D7251C-F725-46DF-B4B7-88315E71C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46E81DC-AA61-4BBD-9A1C-C2AA5840B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3581C93-0F8C-4EB7-914E-B4F793031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8D44F1E-C3CD-498C-9A1F-8A3957AC8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12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9942CEE-D04E-4E47-8348-7BA751FCBF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0E3F285-ACD6-4461-8126-AEBC928DD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2A5F1C1-7CC8-4743-99E9-C8E05D773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1B375CB-B1FC-4EE4-B6D6-37C4646F8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CE64AB5-7346-4A0D-82C1-68C1F725B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06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963923-326E-48F0-B76D-29D1004A6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365126"/>
            <a:ext cx="4807217" cy="222407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654ABED-5529-42A8-81F8-D666ABFC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FA54A3-2654-474D-9576-48370BC41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E75798F-B4D5-4372-8DCB-27BD1C42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CBD5CE15-5CEF-4C53-AC3E-7FE8B1C7F6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9203" y="182563"/>
            <a:ext cx="1556147" cy="1643062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Рисунок 11">
            <a:extLst>
              <a:ext uri="{FF2B5EF4-FFF2-40B4-BE49-F238E27FC236}">
                <a16:creationId xmlns="" xmlns:a16="http://schemas.microsoft.com/office/drawing/2014/main" id="{C5890ABB-2286-4103-9080-0019B36DF4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204" y="1916114"/>
            <a:ext cx="1616869" cy="1914525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Рисунок 13">
            <a:extLst>
              <a:ext uri="{FF2B5EF4-FFF2-40B4-BE49-F238E27FC236}">
                <a16:creationId xmlns="" xmlns:a16="http://schemas.microsoft.com/office/drawing/2014/main" id="{F32F0239-D34D-4BAC-90EA-00F43E5C40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203" y="4081463"/>
            <a:ext cx="1556147" cy="1558925"/>
          </a:xfrm>
        </p:spPr>
        <p:txBody>
          <a:bodyPr/>
          <a:lstStyle/>
          <a:p>
            <a:endParaRPr lang="ru-RU"/>
          </a:p>
        </p:txBody>
      </p:sp>
      <p:sp>
        <p:nvSpPr>
          <p:cNvPr id="28" name="Рисунок 27">
            <a:extLst>
              <a:ext uri="{FF2B5EF4-FFF2-40B4-BE49-F238E27FC236}">
                <a16:creationId xmlns="" xmlns:a16="http://schemas.microsoft.com/office/drawing/2014/main" id="{E4F42C19-92E8-4B2E-8257-2A55B12554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8650" y="3200400"/>
            <a:ext cx="1485900" cy="191452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360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F632E4-EC7D-420D-9A50-0C6BB486F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07CC9E5-A232-45A1-A694-20653EF44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2548EA3-A4E1-4257-AE5E-78DD6187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A524866-F0FF-41E7-9C08-5913244EC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532B320-694A-4558-946A-8CA9FE344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04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C47F26D-221F-4E47-A3C1-7250B6CEF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ABBE919-22B6-4E42-853E-683FD49464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E1D818B-BAB8-455F-B1CE-F0052A27E1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E4CD898-FB81-4570-B26E-56E95D6E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325B4E9-6EC6-4D1B-8C10-EC34673DF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60BFFE1-E7FD-4B6C-88E0-159792B68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1A4A22-81EE-4545-B602-FD367835B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B905FCD-E4AD-4D3C-A55D-661F1B011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37D54BF-3A1D-435F-A615-CB2662F7D4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D2CF243-AC7C-49C7-B664-FB883C9B62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EBC792AA-1A36-4930-89B0-1C0FD9CBA4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BE7AA26A-4648-4B3C-9367-280E52C19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AA1A2CF-BB00-413A-A939-E91D1E742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F80435E-CEA4-475A-B5DA-0FC20DDA8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37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6C3981-5632-439F-ACD2-ADEBCFB5C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CC6D2DD-1A21-467F-9029-1C4CF3D46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A94E4288-55B4-4C9E-AF97-BFA5D393D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33C2490-55D9-4F15-8870-DD840540D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594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C7AC947-D52E-470D-ABB5-2CDB63166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38BDEC9-D733-42AF-B15B-A34F50410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97202A3-EF8B-47F5-B0B5-149727A77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906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324370-1531-46E2-92BD-5780E4834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0BA8A02-DB9F-4A70-BC3C-97D24339A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8F0E50F-5F97-41BE-8AB6-507091AAA4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E92AD6B-27A4-44B6-A93A-F86680D5B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A91BD48-058F-4322-AB04-12135CED8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F680CDB-FD77-4064-87F5-FC9705A7D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21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526E92C-0466-4912-9633-C4B9C5D8A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C15C04FA-AF2E-494F-9B67-617392A5F8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4945E14-97C6-4BBF-8AEF-A13DF0A46D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CC048AC-C5A6-4FC2-B95D-3A64008C2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1DF9E70-BAEC-4899-A793-B1B9E8AEA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2FC9FD0-39D2-4C46-A564-2A6C62832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814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CB7BD7-6924-4ED2-9483-E7780A211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609D1BF-E526-4C5B-BC80-40936A2F7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7B1D31F-4493-4768-8FD1-B5772ABE4E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3DA95-6501-4060-A663-BEAF7A37F0EA}" type="datetimeFigureOut">
              <a:rPr lang="ru-RU" smtClean="0"/>
              <a:pPr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55B666B-120E-4480-9AA7-AE2E51362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1B7A241-9A0A-4094-B178-2DD9973B71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75BFF-CAD2-4DC5-8679-FDA5F36F5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674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g"/><Relationship Id="rId3" Type="http://schemas.openxmlformats.org/officeDocument/2006/relationships/image" Target="../media/image58.jpg"/><Relationship Id="rId7" Type="http://schemas.openxmlformats.org/officeDocument/2006/relationships/image" Target="../media/image62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g"/><Relationship Id="rId5" Type="http://schemas.openxmlformats.org/officeDocument/2006/relationships/image" Target="../media/image60.jpg"/><Relationship Id="rId4" Type="http://schemas.openxmlformats.org/officeDocument/2006/relationships/image" Target="../media/image59.jpg"/><Relationship Id="rId9" Type="http://schemas.openxmlformats.org/officeDocument/2006/relationships/image" Target="../media/image6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74360" y="361950"/>
            <a:ext cx="4558352" cy="419301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Гражданско-патриотическое воспитание:</a:t>
            </a:r>
            <a:r>
              <a:rPr lang="ru-RU" sz="32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устойчивые традиции и новые </a:t>
            </a:r>
            <a:r>
              <a:rPr lang="ru-RU" sz="32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возможности</a:t>
            </a:r>
            <a:r>
              <a:rPr lang="ru-RU" sz="32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63" y="388271"/>
            <a:ext cx="3981450" cy="212407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" y="6413445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1C3A58"/>
                </a:solidFill>
                <a:latin typeface="Times New Roman" pitchFamily="18" charset="0"/>
                <a:cs typeface="Times New Roman" pitchFamily="18" charset="0"/>
              </a:rPr>
              <a:t>МБОУ «Михайловская СОШ» - 2025 г.</a:t>
            </a:r>
            <a:endParaRPr lang="ru-RU" sz="2000" dirty="0">
              <a:solidFill>
                <a:srgbClr val="1C3A5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63" y="2740945"/>
            <a:ext cx="2708834" cy="353065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PC-FizikaTochkaRosta\Downloads\Масаков Патриотическое воспитание\Новая папка\uwu98aldl354dxpc89a65uxjo1xpprh1173952481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306" y="2740945"/>
            <a:ext cx="5497094" cy="3530654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18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" y="3438525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«День Здоровья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Акция </a:t>
            </a:r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«Чистая школа»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430136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430136"/>
            <a:ext cx="3960000" cy="288000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35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040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Тематические уроки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5950" y="411481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18" b="23961"/>
          <a:stretch/>
        </p:blipFill>
        <p:spPr bwMode="auto">
          <a:xfrm>
            <a:off x="4995950" y="387326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81798"/>
              </p:ext>
            </p:extLst>
          </p:nvPr>
        </p:nvGraphicFramePr>
        <p:xfrm>
          <a:off x="179794" y="411481"/>
          <a:ext cx="4590611" cy="6360966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2304611"/>
                <a:gridCol w="836762"/>
                <a:gridCol w="1449238"/>
              </a:tblGrid>
              <a:tr h="5021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11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урока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Месяц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Ответственный учитель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48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Уроки второй мировой войны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истории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55948">
                <a:tc>
                  <a:txBody>
                    <a:bodyPr/>
                    <a:lstStyle/>
                    <a:p>
                      <a:pPr indent="-127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1760" algn="l"/>
                          <a:tab pos="167640" algn="l"/>
                        </a:tabLs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 толерантности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 истории, обществознания и ОРКСЭ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9612">
                <a:tc>
                  <a:txBody>
                    <a:bodyPr/>
                    <a:lstStyle/>
                    <a:p>
                      <a:pPr indent="-127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1760" algn="l"/>
                          <a:tab pos="167640" algn="l"/>
                        </a:tabLs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Уроки мужества, посвященные Дню Неизвестного Солдата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истории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4973">
                <a:tc>
                  <a:txBody>
                    <a:bodyPr/>
                    <a:lstStyle/>
                    <a:p>
                      <a:pPr indent="-127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1760" algn="l"/>
                          <a:tab pos="167640" algn="l"/>
                        </a:tabLs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 мужества «Начало блокады Ленинграда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истории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488">
                <a:tc>
                  <a:txBody>
                    <a:bodyPr/>
                    <a:lstStyle/>
                    <a:p>
                      <a:pPr indent="-127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1760" algn="l"/>
                          <a:tab pos="167640" algn="l"/>
                        </a:tabLs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Уроки мужества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истории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999">
                <a:tc>
                  <a:txBody>
                    <a:bodyPr/>
                    <a:lstStyle/>
                    <a:p>
                      <a:pPr indent="-127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1760" algn="l"/>
                          <a:tab pos="167640" algn="l"/>
                        </a:tabLs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 «Крым и Россия общая судьба»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истории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47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Литературный урок «Герои нашего времени»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 литературы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48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 «Космос это мы»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физики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48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 «Крымская весна»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истории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322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 «День Земли»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 окружающего мира и географии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500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Неделя истории «Долгие вёрсты Победы»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истории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261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в районных, краевых, всероссийских конкурсах, научных конференциях и олимпиадах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9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 предметники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540" marR="405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724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Школа и родители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349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6017" y="426512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426512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6017" y="3910349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92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«Движение Первых»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94" b="22294"/>
          <a:stretch/>
        </p:blipFill>
        <p:spPr bwMode="auto">
          <a:xfrm>
            <a:off x="4917725" y="426512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426512"/>
            <a:ext cx="3960000" cy="288000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1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" y="3438525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Зарница 2.0» 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«Вызов Первых» 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430136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35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5" r="14189"/>
          <a:stretch/>
        </p:blipFill>
        <p:spPr bwMode="auto">
          <a:xfrm>
            <a:off x="4917725" y="430136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84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Эффективные формы работы патриотического воспитания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426512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 t="13801" r="3486" b="109"/>
          <a:stretch/>
        </p:blipFill>
        <p:spPr bwMode="auto">
          <a:xfrm>
            <a:off x="234175" y="426512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18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9907" y="1181819"/>
            <a:ext cx="6744180" cy="449436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«Патриотическое </a:t>
            </a:r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воспитание»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2001" y="411481"/>
            <a:ext cx="3600000" cy="180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656" y="411483"/>
            <a:ext cx="2520000" cy="180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8802" y="411480"/>
            <a:ext cx="2520000" cy="180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656" y="4996347"/>
            <a:ext cx="2520000" cy="180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2001" y="4996347"/>
            <a:ext cx="1799999" cy="180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1997" y="4996347"/>
            <a:ext cx="1800000" cy="180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8802" y="4996347"/>
            <a:ext cx="2520000" cy="180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05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l="-32000" t="-13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 rot="1159532">
            <a:off x="1537414" y="900490"/>
            <a:ext cx="2820517" cy="82282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5400" b="1" dirty="0">
                <a:ln w="317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5400" b="1" cap="none" spc="0" dirty="0">
              <a:ln w="3175" cmpd="sng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1203" y="1381179"/>
            <a:ext cx="809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noFill/>
                  <a:prstDash val="solid"/>
                </a:ln>
                <a:solidFill>
                  <a:srgbClr val="0066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endParaRPr lang="ru-RU" sz="5400" b="1" cap="none" spc="0" dirty="0">
              <a:ln w="31550" cmpd="sng">
                <a:noFill/>
                <a:prstDash val="solid"/>
              </a:ln>
              <a:solidFill>
                <a:srgbClr val="0066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105132">
            <a:off x="4741318" y="799988"/>
            <a:ext cx="3051946" cy="82282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503494"/>
              </a:avLst>
            </a:prstTxWarp>
            <a:spAutoFit/>
          </a:bodyPr>
          <a:lstStyle/>
          <a:p>
            <a:pPr algn="ctr"/>
            <a:r>
              <a:rPr lang="ru-RU" sz="16600" b="1" dirty="0" smtClean="0">
                <a:ln w="317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16600" b="1" cap="none" spc="0" dirty="0">
              <a:ln w="3175" cmpd="sng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" name="Picture 5" descr="C:\Users\PC-FizikaTochkaRosta\Downloads\На 13 марта\MUe4bXncb9U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2"/>
          <a:stretch/>
        </p:blipFill>
        <p:spPr bwMode="auto">
          <a:xfrm>
            <a:off x="7781258" y="42954"/>
            <a:ext cx="1328109" cy="102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537"/>
          <a:stretch/>
        </p:blipFill>
        <p:spPr bwMode="auto">
          <a:xfrm>
            <a:off x="45193" y="42954"/>
            <a:ext cx="1365991" cy="1021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PC-FizikaTochkaRosta\Downloads\Масаков Патриотическое воспитание\Новая папка\454729_original (1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140" y="2805307"/>
            <a:ext cx="4145963" cy="414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75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54591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«Без прошлого нет будущего»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29" b="13699"/>
          <a:stretch/>
        </p:blipFill>
        <p:spPr bwMode="auto">
          <a:xfrm>
            <a:off x="2592001" y="3817861"/>
            <a:ext cx="3960000" cy="28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0000" y="696836"/>
            <a:ext cx="3960000" cy="288000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07" r="7079" b="37537"/>
          <a:stretch/>
        </p:blipFill>
        <p:spPr bwMode="auto">
          <a:xfrm>
            <a:off x="4849920" y="696836"/>
            <a:ext cx="3960000" cy="28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94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" y="3438525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Акция </a:t>
            </a:r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«Мы помним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!»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Посвящение </a:t>
            </a:r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 «Орлята России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430136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430136"/>
            <a:ext cx="3960000" cy="288000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938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74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" y="3438525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Благотворительные акции в поддержку 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участников СВО 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Митинги ко всем памятным датам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6" b="21802"/>
          <a:stretch/>
        </p:blipFill>
        <p:spPr bwMode="auto">
          <a:xfrm>
            <a:off x="234175" y="430136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430136"/>
            <a:ext cx="3960000" cy="288000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35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5" b="41042"/>
          <a:stretch/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77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Фестиваль патриотической песни «Моя Родина – Россия»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54949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549490"/>
            <a:ext cx="3960000" cy="288000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2001" y="3635564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77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Смотр песни и строя, военно-спортивная игра «А ну-ка, парни»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430136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" t="1821" r="1999" b="13223"/>
          <a:stretch/>
        </p:blipFill>
        <p:spPr bwMode="auto">
          <a:xfrm>
            <a:off x="4917725" y="430136"/>
            <a:ext cx="3960000" cy="28800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35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92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50184"/>
            <a:ext cx="9144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Акции </a:t>
            </a:r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«Окна Победы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», «Песни Победы», «</a:t>
            </a:r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Белый голубь»  и «Георгиевская ленточка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Платок победы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5" t="18954" r="28595" b="13496"/>
          <a:stretch/>
        </p:blipFill>
        <p:spPr bwMode="auto">
          <a:xfrm>
            <a:off x="234175" y="806056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806056"/>
            <a:ext cx="3960000" cy="288000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" t="36680" r="1080" b="2674"/>
          <a:stretch/>
        </p:blipFill>
        <p:spPr bwMode="auto">
          <a:xfrm>
            <a:off x="23417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07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Тематические 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локации посвященные 80-летию победы в ВОВ 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426512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426512"/>
            <a:ext cx="3960000" cy="288000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48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50184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«День Самоуправления»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9143998" cy="6858000"/>
          </a:xfrm>
          <a:prstGeom prst="rect">
            <a:avLst/>
          </a:prstGeom>
          <a:noFill/>
          <a:ln w="82550" cmpd="dbl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5" t="14279" r="2875" b="26279"/>
          <a:stretch/>
        </p:blipFill>
        <p:spPr bwMode="auto">
          <a:xfrm>
            <a:off x="234175" y="426512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8" b="5377"/>
          <a:stretch/>
        </p:blipFill>
        <p:spPr bwMode="auto">
          <a:xfrm>
            <a:off x="4917725" y="426512"/>
            <a:ext cx="3960000" cy="288000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17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7725" y="3910350"/>
            <a:ext cx="3960000" cy="288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357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3316</TotalTime>
  <Words>256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Calibri Light</vt:lpstr>
      <vt:lpstr>Тема Office</vt:lpstr>
      <vt:lpstr>Гражданско-патриотическое воспитание: устойчивые традиции и новые возможности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Савельев</dc:creator>
  <cp:lastModifiedBy>PC-FizikaTochkaRosta</cp:lastModifiedBy>
  <cp:revision>125</cp:revision>
  <dcterms:created xsi:type="dcterms:W3CDTF">2024-06-05T16:48:50Z</dcterms:created>
  <dcterms:modified xsi:type="dcterms:W3CDTF">2025-08-26T14:53:55Z</dcterms:modified>
</cp:coreProperties>
</file>