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</p:sldMasterIdLst>
  <p:sldIdLst>
    <p:sldId id="256" r:id="rId10"/>
    <p:sldId id="287" r:id="rId11"/>
    <p:sldId id="258" r:id="rId12"/>
    <p:sldId id="260" r:id="rId13"/>
    <p:sldId id="261" r:id="rId14"/>
    <p:sldId id="267" r:id="rId15"/>
    <p:sldId id="268" r:id="rId16"/>
    <p:sldId id="269" r:id="rId17"/>
    <p:sldId id="271" r:id="rId18"/>
    <p:sldId id="270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72" r:id="rId28"/>
    <p:sldId id="281" r:id="rId29"/>
    <p:sldId id="292" r:id="rId30"/>
    <p:sldId id="282" r:id="rId31"/>
    <p:sldId id="283" r:id="rId32"/>
    <p:sldId id="284" r:id="rId33"/>
    <p:sldId id="291" r:id="rId34"/>
    <p:sldId id="288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theme" Target="theme/theme1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Математика</c:v>
                </c:pt>
                <c:pt idx="1">
                  <c:v>физика</c:v>
                </c:pt>
                <c:pt idx="2">
                  <c:v>химия</c:v>
                </c:pt>
                <c:pt idx="3">
                  <c:v>биология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3.18</c:v>
                </c:pt>
                <c:pt idx="1">
                  <c:v>3</c:v>
                </c:pt>
                <c:pt idx="2">
                  <c:v>3.5</c:v>
                </c:pt>
                <c:pt idx="3">
                  <c:v>3.57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Математика</c:v>
                </c:pt>
                <c:pt idx="1">
                  <c:v>физика</c:v>
                </c:pt>
                <c:pt idx="2">
                  <c:v>химия</c:v>
                </c:pt>
                <c:pt idx="3">
                  <c:v>биология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3.14</c:v>
                </c:pt>
                <c:pt idx="1">
                  <c:v>3.33</c:v>
                </c:pt>
                <c:pt idx="2">
                  <c:v>3.5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4196480"/>
        <c:axId val="512591552"/>
      </c:barChart>
      <c:catAx>
        <c:axId val="514196480"/>
        <c:scaling>
          <c:orientation val="minMax"/>
        </c:scaling>
        <c:delete val="0"/>
        <c:axPos val="b"/>
        <c:majorTickMark val="out"/>
        <c:minorTickMark val="none"/>
        <c:tickLblPos val="nextTo"/>
        <c:crossAx val="512591552"/>
        <c:crosses val="autoZero"/>
        <c:auto val="1"/>
        <c:lblAlgn val="ctr"/>
        <c:lblOffset val="100"/>
        <c:noMultiLvlLbl val="0"/>
      </c:catAx>
      <c:valAx>
        <c:axId val="512591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141964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3AAB62E-9991-4C2E-B834-8CA73AE63B44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1D2B4D8-5CA3-465A-949D-55BF8EC9046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AB62E-9991-4C2E-B834-8CA73AE63B44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2B4D8-5CA3-465A-949D-55BF8EC904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AB62E-9991-4C2E-B834-8CA73AE63B44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2B4D8-5CA3-465A-949D-55BF8EC904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336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5172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314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588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4666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280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2770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298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3AAB62E-9991-4C2E-B834-8CA73AE63B44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1D2B4D8-5CA3-465A-949D-55BF8EC9046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4531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5939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1331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2799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6232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1456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6529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2714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5911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902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3AAB62E-9991-4C2E-B834-8CA73AE63B44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1D2B4D8-5CA3-465A-949D-55BF8EC9046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8382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850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3359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5507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9787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3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6113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7255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3166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514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AB62E-9991-4C2E-B834-8CA73AE63B44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2B4D8-5CA3-465A-949D-55BF8EC9046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3273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8552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4621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3139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5728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0971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3731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9837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89076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667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AB62E-9991-4C2E-B834-8CA73AE63B44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2B4D8-5CA3-465A-949D-55BF8EC9046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04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30043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6982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76205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23390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81972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7364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4608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284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86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3AAB62E-9991-4C2E-B834-8CA73AE63B44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1D2B4D8-5CA3-465A-949D-55BF8EC9046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65782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18301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98860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8033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65581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646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90284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2261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98534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507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AB62E-9991-4C2E-B834-8CA73AE63B44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2B4D8-5CA3-465A-949D-55BF8EC904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5214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28459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22238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83324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4573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10754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87259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11239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9531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516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3AAB62E-9991-4C2E-B834-8CA73AE63B44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1D2B4D8-5CA3-465A-949D-55BF8EC9046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76300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81024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0634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91613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9268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45504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87816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51298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89752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100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3AAB62E-9991-4C2E-B834-8CA73AE63B44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1D2B4D8-5CA3-465A-949D-55BF8EC9046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74528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16542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58988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49051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78429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73865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28885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96850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19888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6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3AAB62E-9991-4C2E-B834-8CA73AE63B44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1D2B4D8-5CA3-465A-949D-55BF8EC904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92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678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602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637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57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33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72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136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90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4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908720"/>
            <a:ext cx="6172200" cy="3384376"/>
          </a:xfrm>
        </p:spPr>
        <p:txBody>
          <a:bodyPr>
            <a:normAutofit/>
          </a:bodyPr>
          <a:lstStyle/>
          <a:p>
            <a:pPr indent="450215">
              <a:spcAft>
                <a:spcPts val="0"/>
              </a:spcAft>
            </a:pPr>
            <a:r>
              <a:rPr lang="ru-RU" sz="22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Повышение качества естественно-научного  и математического образования: планы и перспективы. Реализация комплексного плана мероприятий по повышению качества математического и  естественно-научного  образования на период до 2030года.</a:t>
            </a:r>
            <a:r>
              <a:rPr lang="ru-RU" sz="2200" dirty="0" smtClean="0">
                <a:effectLst/>
                <a:latin typeface="Times New Roman"/>
                <a:ea typeface="Calibri"/>
              </a:rPr>
              <a:t/>
            </a:r>
            <a:br>
              <a:rPr lang="ru-RU" sz="2200" dirty="0" smtClean="0">
                <a:effectLst/>
                <a:latin typeface="Times New Roman"/>
                <a:ea typeface="Calibri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4581128"/>
            <a:ext cx="3744416" cy="136174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Федорова Наталья Валентиновна,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аместитель директора по УР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Бурлинская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1761" y="0"/>
            <a:ext cx="1072239" cy="1442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1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1372" y="0"/>
            <a:ext cx="1011237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39"/>
            <a:ext cx="7991860" cy="597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295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83498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Участник регионального тура ВОШ по астрономии 2025г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Соколов Степан 7Б класс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Точка роста 2024-2025\Фото с олимпиады по астрономии 2025\20250115_15184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55"/>
          <a:stretch/>
        </p:blipFill>
        <p:spPr bwMode="auto">
          <a:xfrm>
            <a:off x="4283969" y="3805480"/>
            <a:ext cx="4248472" cy="286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Точка роста 2024-2025\Фото с олимпиады по астрономии 2025\20250115_15194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1" t="19997" r="7202"/>
          <a:stretch/>
        </p:blipFill>
        <p:spPr bwMode="auto">
          <a:xfrm>
            <a:off x="251520" y="1958136"/>
            <a:ext cx="4824536" cy="252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62313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971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6" y="0"/>
            <a:ext cx="3256860" cy="1087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201622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        Окружная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конференция для одаренных школьников и молодежи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Учимся. Исследуем. Создаем»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г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Славгород</a:t>
            </a:r>
            <a:b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октябрь 2024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501208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     </a:t>
            </a:r>
            <a:endParaRPr lang="ru-RU" dirty="0">
              <a:latin typeface="Times New Roman"/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10" y="2690996"/>
            <a:ext cx="7776864" cy="416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754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Победители и призеры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Победители -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Криворудченко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Никита ученик 9Б класса (руководитель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Скрипник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Л. И.),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Дейнега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Виктория ученица 9А класса (руководитель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Костырко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Л. А.), Демьяненко Тимофей ученик 10 класса (руководитель Иванова С. П.).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Призеры – Яковенко Даниил ученик 8Б класса (руководитель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Костырко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Л.А.),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Кашицкий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Кирилл ученик 9Б класса, Попов Руслан ученик 9Б класса,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Кашлякова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Александра ученица 10 класса, Воронина Эльвира ученица 10 класса,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Алисименко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Юлия ученица 11 класса, Медведева Анастасия ученица 11 класса (руководитель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Скрипник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Л. И.)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62313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828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3262313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584176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Муниципальная научно-практическая конференция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«Шаг в науку» ноябрь 2024г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User\Desktop\Шаг в науку 2024\Фото Шаг в науку 2024\20241129_15143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79"/>
          <a:stretch/>
        </p:blipFill>
        <p:spPr bwMode="auto">
          <a:xfrm>
            <a:off x="4932040" y="4091861"/>
            <a:ext cx="3750457" cy="24989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esktop\Шаг в науку 2024\Фото Шаг в науку 2024\20241129_15054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0" t="8341" r="5563"/>
          <a:stretch/>
        </p:blipFill>
        <p:spPr bwMode="auto">
          <a:xfrm>
            <a:off x="550860" y="4242510"/>
            <a:ext cx="3877123" cy="23177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User\Desktop\Шаг в науку 2024\Фото Шаг в науку 2024\20241129_15082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58" t="27785" r="8858" b="-24701"/>
          <a:stretch/>
        </p:blipFill>
        <p:spPr bwMode="auto">
          <a:xfrm rot="10800000" flipH="1" flipV="1">
            <a:off x="4392445" y="2132856"/>
            <a:ext cx="4488477" cy="25643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User\Desktop\Шаг в науку 2024\Фото Шаг в науку 2024\20241129_151158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0" t="20133" r="1100"/>
          <a:stretch/>
        </p:blipFill>
        <p:spPr bwMode="auto">
          <a:xfrm>
            <a:off x="390602" y="2204864"/>
            <a:ext cx="3987694" cy="18867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3861048"/>
            <a:ext cx="2088232" cy="381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Секция «Физика»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3861048"/>
            <a:ext cx="2232248" cy="381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Секция «Химия»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4644" y="6309320"/>
            <a:ext cx="211326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Секция «Биология»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6309320"/>
            <a:ext cx="194421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prstClr val="white"/>
                </a:solidFill>
              </a:rPr>
              <a:t>Руководтители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7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7" y="-32181"/>
            <a:ext cx="2878137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79208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Федерально-окружное соревнование молодых исследователей «Шаг в будущее» по Сибирскому и Дальневосточному федеральным округам в </a:t>
            </a:r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г. Барнаул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92896"/>
            <a:ext cx="7344815" cy="412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819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Региональная научно-практическая конференция «Будущее Алтая»  май 2025г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80320" cy="96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7232582" cy="406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234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8002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Р</a:t>
            </a:r>
            <a:r>
              <a:rPr lang="ru-RU" sz="40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егиональный  </a:t>
            </a:r>
            <a:r>
              <a:rPr lang="ru-RU" sz="4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конкурс «Большие гонки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» март 2024 года </a:t>
            </a:r>
            <a:b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                  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I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место</a:t>
            </a: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852936"/>
            <a:ext cx="5010795" cy="34392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074" name="Picture 2" descr="C:\Users\User\Desktop\Большие гонки 2025\Статья Большие Гонки 2025\20250301_12135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84338"/>
            <a:ext cx="4392488" cy="31176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3639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548986"/>
              </p:ext>
            </p:extLst>
          </p:nvPr>
        </p:nvGraphicFramePr>
        <p:xfrm>
          <a:off x="59499" y="44624"/>
          <a:ext cx="9084501" cy="6813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name="Acrobat Document" r:id="rId3" imgW="4572000" imgH="3429000" progId="Acrobat.Document.DC">
                  <p:embed/>
                </p:oleObj>
              </mc:Choice>
              <mc:Fallback>
                <p:oleObj name="Acrobat Document" r:id="rId3" imgW="4572000" imgH="342900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499" y="44624"/>
                        <a:ext cx="9084501" cy="68133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989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792088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Учебно-методическое обеспечение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9" y="476672"/>
            <a:ext cx="7992888" cy="6192688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9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ru-RU" sz="2900" b="1" u="sng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Методические объединения:</a:t>
            </a:r>
            <a:endParaRPr lang="ru-RU" sz="2600" b="1" u="sng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учителей русского языка и литературы, которое объединяет 6 педагогических работников;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учителей математики, которое объединяет 7 педагогических работников;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учителей истории и обществознания, которое объединяет 4 педагогических работника;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  учителей   естественно-научных   дисциплин,   которое   объединяет   7   педагогических работников;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учителей труда (технологии) и физической культуры, которое объединяет 6 педагогических работников;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-учителей иностранных языков, которое объединяет 4 педагогических работников;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учителей начальных классов, которое объединяет 12 педагогических работников;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классных руководителей, которое объединяет 37 педагогических работников.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763" y="0"/>
            <a:ext cx="1011237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522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sz="3600" b="1" cap="none" dirty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комплексного плана: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7673280" cy="5421216"/>
          </a:xfrm>
        </p:spPr>
        <p:txBody>
          <a:bodyPr>
            <a:normAutofit fontScale="92500" lnSpcReduction="10000"/>
          </a:bodyPr>
          <a:lstStyle/>
          <a:p>
            <a:pPr marL="365760" lvl="0" indent="-283464"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повышение качества преподавания математики и естественно-научных предметов;</a:t>
            </a:r>
          </a:p>
          <a:p>
            <a:pPr marL="365760" lvl="0" indent="-283464"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обеспечение укомплектованности учителями математики и естественно-научных предметов;</a:t>
            </a:r>
          </a:p>
          <a:p>
            <a:pPr marL="365760" lvl="0" indent="-283464"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доли учителей математики и естественно-научных предметов в возрасте до 35 лет;</a:t>
            </a:r>
          </a:p>
          <a:p>
            <a:pPr marL="365760" lvl="0" indent="-283464"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создание  условий  для  выбора  обучающимися  вариантов  углубленного  или профильного  изучения математики и естественно-научных предметов.</a:t>
            </a:r>
          </a:p>
          <a:p>
            <a:endParaRPr lang="ru-RU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850" y="0"/>
            <a:ext cx="1073150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3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5. Управление качеством образования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763" y="0"/>
            <a:ext cx="1011237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457200" y="722312"/>
            <a:ext cx="7859216" cy="575164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Реализация актуализированной концепции преподавания математики, физики, химии и биологии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диагностика профессиональных  компетенций  учителей математики,  физики,  химии  и  биологии  и  разработка индивидуальных  образовательных  маршрутов  по  преодолению профессиональных дефицитов.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Формирование  адресных  образовательных  программ  по  работе  с  обучающимися  с  трудностями  в обучении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Индивидуализация  обучения  как  инструмент  профилактики  школьной 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неуспешности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  в  том  числе, обучающихся с ограниченными возможностями здоровья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Повышение учебной мотивации обучающихся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Проведение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анализа качества преподавания и изучения математики, физики,  химии  и  биологии  в  системе  общего  образования  в  ОО.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45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5. Управление качеством образования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ГИА - 9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763" y="0"/>
            <a:ext cx="1011237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58254378"/>
              </p:ext>
            </p:extLst>
          </p:nvPr>
        </p:nvGraphicFramePr>
        <p:xfrm>
          <a:off x="539551" y="1052736"/>
          <a:ext cx="7593211" cy="4967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1140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dirty="0" smtClean="0"/>
              <a:t>                           ГИА-9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02308242"/>
              </p:ext>
            </p:extLst>
          </p:nvPr>
        </p:nvGraphicFramePr>
        <p:xfrm>
          <a:off x="611559" y="1196754"/>
          <a:ext cx="7416824" cy="3639249"/>
        </p:xfrm>
        <a:graphic>
          <a:graphicData uri="http://schemas.openxmlformats.org/drawingml/2006/table">
            <a:tbl>
              <a:tblPr firstRow="1" firstCol="1" bandRow="1"/>
              <a:tblGrid>
                <a:gridCol w="1862722"/>
                <a:gridCol w="1277823"/>
                <a:gridCol w="1517232"/>
                <a:gridCol w="1380010"/>
                <a:gridCol w="1379037"/>
              </a:tblGrid>
              <a:tr h="15596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Предмет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К-во обучающихся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 от общего числа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Успеваемость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Качество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Математика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88,14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23,73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Биология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88,24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17,65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Химия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33,33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Физика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33,33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763" y="0"/>
            <a:ext cx="1011237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238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ЕГЭ - 2025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49526608"/>
              </p:ext>
            </p:extLst>
          </p:nvPr>
        </p:nvGraphicFramePr>
        <p:xfrm>
          <a:off x="683567" y="1124743"/>
          <a:ext cx="7449195" cy="3456384"/>
        </p:xfrm>
        <a:graphic>
          <a:graphicData uri="http://schemas.openxmlformats.org/drawingml/2006/table">
            <a:tbl>
              <a:tblPr firstRow="1" firstCol="1" bandRow="1"/>
              <a:tblGrid>
                <a:gridCol w="3190304"/>
                <a:gridCol w="2021762"/>
                <a:gridCol w="2237129"/>
              </a:tblGrid>
              <a:tr h="896029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066800" algn="l"/>
                        </a:tabLs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Предмет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К-во обучающихся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 от общего числа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071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66800" algn="l"/>
                        </a:tabLs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Математика П  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66800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066800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071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66800" algn="l"/>
                        </a:tabLs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Математика Б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66800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066800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071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66800" algn="l"/>
                        </a:tabLs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Химия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66800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066800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071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66800" algn="l"/>
                        </a:tabLs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Физика 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66800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066800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071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66800" algn="l"/>
                        </a:tabLs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Биология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66800" algn="l"/>
                        </a:tabLs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066800" algn="l"/>
                        </a:tabLs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763" y="26818"/>
            <a:ext cx="1011237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95475" y="31559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68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797152"/>
            <a:ext cx="3157736" cy="1776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497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7917336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848" y="26252"/>
            <a:ext cx="1011237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526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6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Вступительные экзамены</a:t>
            </a:r>
            <a:r>
              <a:rPr lang="ru-RU" sz="1800" dirty="0"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467600" cy="5061176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 2026 года обязательные вступительные испытания по 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физике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для поступления на инженерные специальности в вузы, а также обязательные экзамены по профилям педагогической подготовки, включая 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математику, физику, химию и биологию,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для поступления в педагогические вузы.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12268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 fontScale="90000"/>
          </a:bodyPr>
          <a:lstStyle/>
          <a:p>
            <a:r>
              <a:rPr lang="ru-RU" sz="3100" b="1" cap="none" dirty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Ожидаемые результаты к 2030 году:</a:t>
            </a:r>
            <a:r>
              <a:rPr lang="ru-RU" sz="2000" b="1" cap="none" dirty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/>
            </a:r>
            <a:br>
              <a:rPr lang="ru-RU" sz="2000" b="1" cap="none" dirty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199" y="908720"/>
            <a:ext cx="7675563" cy="5565232"/>
          </a:xfrm>
        </p:spPr>
        <p:txBody>
          <a:bodyPr>
            <a:normAutofit fontScale="92500" lnSpcReduction="10000"/>
          </a:bodyPr>
          <a:lstStyle/>
          <a:p>
            <a:pPr marL="365760" lvl="0" indent="-283464"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Ежегодное увеличение не менее чем на 10% количества обучающихся по образовательным программам основного общего и среднего общего образования, изучающих математику и естественно-научные предметы углубленно или на профильном уровне;</a:t>
            </a:r>
          </a:p>
          <a:p>
            <a:pPr marL="365760" lvl="0" indent="-283464"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Увеличение до 35% к 2030 году доли школьников, выбравших единый государственный экзамен по профильной математике, информатике и естественно-научным предметам (химии, физике, биологии) по сравнению с 2023 годом;</a:t>
            </a:r>
          </a:p>
          <a:p>
            <a:pPr marL="365760" lvl="0" indent="-283464"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Повышение качества преподавания математики и естественно-научных предметов в образовательном учреждении (удовлетворенность родителей);</a:t>
            </a:r>
          </a:p>
          <a:p>
            <a:pPr marL="365760" lvl="0" indent="-283464"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устранение дефицита учителей математики и естественно-научных предметов в школе.</a:t>
            </a:r>
          </a:p>
          <a:p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763" y="0"/>
            <a:ext cx="1011237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412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551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04056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1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1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 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Модернизация </a:t>
            </a:r>
            <a:r>
              <a:rPr lang="ru-RU" sz="31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учебных программ</a:t>
            </a:r>
            <a:endParaRPr lang="ru-RU" sz="2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712968" cy="5832648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rgbClr val="FF0000"/>
                </a:solidFill>
                <a:effectLst/>
                <a:latin typeface="Segoe UI"/>
                <a:ea typeface="Times New Roman"/>
                <a:cs typeface="Times New Roman"/>
              </a:rPr>
              <a:t>                     С 1 сентября 2025г изменения в ФОП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 smtClean="0">
                <a:solidFill>
                  <a:srgbClr val="FF0000"/>
                </a:solidFill>
                <a:latin typeface="Segoe UI"/>
                <a:ea typeface="Calibri"/>
                <a:cs typeface="Times New Roman"/>
              </a:rPr>
              <a:t>ФРП НОО: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C00000"/>
                </a:solidFill>
                <a:effectLst/>
                <a:latin typeface="Segoe UI"/>
                <a:ea typeface="Times New Roman"/>
              </a:rPr>
              <a:t>по математике 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добавили кодификатор требований к результатам освоения ООП НОО,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effectLst/>
                <a:latin typeface="Segoe UI"/>
                <a:ea typeface="Times New Roman"/>
              </a:rPr>
              <a:t>по окружающему миру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: добавили  2 варианта поурочного планирования (по учебнику А.А. Плешакова). добавили кодификатор требований к результатам освоения ООП НОО</a:t>
            </a:r>
            <a:endParaRPr lang="ru-RU" sz="28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013176"/>
            <a:ext cx="2232248" cy="1672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763" y="0"/>
            <a:ext cx="1011237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760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04056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1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1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 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Модернизация </a:t>
            </a:r>
            <a:r>
              <a:rPr lang="ru-RU" sz="31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учебных программ</a:t>
            </a:r>
            <a:endParaRPr lang="ru-RU" sz="2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712968" cy="5832648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rgbClr val="FF0000"/>
                </a:solidFill>
                <a:effectLst/>
                <a:latin typeface="Segoe UI"/>
                <a:ea typeface="Times New Roman"/>
                <a:cs typeface="Times New Roman"/>
              </a:rPr>
              <a:t>                     С 1 сентября 2025г изменения в ФОП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 smtClean="0">
                <a:solidFill>
                  <a:srgbClr val="FF0000"/>
                </a:solidFill>
                <a:latin typeface="Segoe UI"/>
                <a:ea typeface="Calibri"/>
                <a:cs typeface="Times New Roman"/>
              </a:rPr>
              <a:t>ФРП ООО: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ФРП по </a:t>
            </a:r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математике, физике, химии, биологии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добавили кодификатор требований к результатам освоения ООП, отдельно выделили требования к результатам освоения ООП, проверяемые на  ОГЭ.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Clr>
                <a:srgbClr val="FE8637"/>
              </a:buClr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ФРП С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ОО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 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ФРП по </a:t>
            </a:r>
            <a:r>
              <a:rPr lang="ru-RU" sz="2800" b="1" u="sng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математике, физике, химии, биологии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добавили кодификатор требований к результатам освоения ООП с, отдельно выделили требования к результатам освоения ООП, проверяемые на  ОГЭ.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 </a:t>
            </a:r>
            <a:r>
              <a:rPr lang="ru-RU" sz="2800" b="1" u="sng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математике углубленного уровня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 возможность корректировки общего числа часов; новая редакция содержания по учебному курсу 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«Вероятность и статистика»,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требования и элементы, проверяемые на ЕГЭ.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Clr>
                <a:srgbClr val="FE8637"/>
              </a:buClr>
              <a:buNone/>
            </a:pPr>
            <a:endParaRPr lang="ru-RU" sz="28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2800" dirty="0" smtClean="0">
              <a:solidFill>
                <a:srgbClr val="FF0000"/>
              </a:solidFill>
              <a:latin typeface="Segoe U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763" y="0"/>
            <a:ext cx="1011237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475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04056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Segoe UI"/>
                <a:ea typeface="Times New Roman"/>
                <a:cs typeface="Times New Roman"/>
              </a:rPr>
            </a:br>
            <a:r>
              <a:rPr lang="ru-RU" sz="31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1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 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Модернизация </a:t>
            </a:r>
            <a:r>
              <a:rPr lang="ru-RU" sz="31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учебных программ</a:t>
            </a:r>
            <a:endParaRPr lang="ru-RU" sz="2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763" y="0"/>
            <a:ext cx="1011237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7200800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33056"/>
            <a:ext cx="7378354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348880"/>
            <a:ext cx="2019300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934" y="4831788"/>
            <a:ext cx="20764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181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47674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2. Подготовка учителей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722312"/>
            <a:ext cx="8424936" cy="5875040"/>
          </a:xfrm>
        </p:spPr>
        <p:txBody>
          <a:bodyPr>
            <a:normAutofit fontScale="925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Разработка и реализация программ повышения квалификации педагогических работников для формирования компетенций по эффективному преподаванию математики, развитию познавательной активности у обучающихся , активизации их исследовательского опыта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Организация  работы  по  заключению  договоров  о  целевом  обучении  по  педагогическим  специальностям  и направлениям подготовки  выпускников профильных психолого-педагогических классов (групп)…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научно-практических конференций и других образовательно-просветительных мероприятий, посвященных актуальным темам преподавания математики и естественно-научных предметов, информирование широкого круга педагогических работников о проведении данных мероприятий.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213" y="0"/>
            <a:ext cx="1011237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519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47667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/>
                <a:ea typeface="Times New Roman"/>
              </a:rPr>
              <a:t>профильный психолого- педагогический  класс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931224" cy="55652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5" name="Picture 3" descr="C:\Users\Admin951\Desktop\_32ggK-BDcyICr8HVniBq1O2yg0T-kDiqcdj7f69JHG7dZUGzUmrpEBBKSgtMKjPQMQKWHGSxWMsdB2Gf-Q2JeZ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85" y="4172299"/>
            <a:ext cx="4050794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Admin951\Desktop\zkbUWPR5GMBlBP6nzZGoMSw0NkzG0TEu8znWDP0XPkJw8VBw47j-Iaf9IiZpWorNW5-J6bFCYThPk0-Eh_0M9xS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180" y="4157700"/>
            <a:ext cx="4039160" cy="260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Admin951\Downloads\qbSUK15qf5lN88_HnRi1MODTWgbN1n_yqjvLPxBp-qHimtgyiyKObQLgq_iFWhryvKPYj-41GpIDVhLecu0zDyd_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81" y="381890"/>
            <a:ext cx="8136905" cy="3775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2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0"/>
            <a:ext cx="7653503" cy="980728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 Профориентация школьников</a:t>
            </a:r>
            <a:r>
              <a:rPr lang="ru-RU" sz="24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737623"/>
            <a:ext cx="8003232" cy="5736329"/>
          </a:xfrm>
        </p:spPr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МБОУ «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Бурлинская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СОШ»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</a:t>
            </a:r>
            <a:r>
              <a:rPr lang="ru-RU" u="sng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социально - экономический</a:t>
            </a:r>
          </a:p>
          <a:p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Обществознание</a:t>
            </a:r>
          </a:p>
          <a:p>
            <a:pPr marL="0" indent="0">
              <a:buNone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Филиал «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Новосельская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СОШ»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</a:t>
            </a:r>
            <a:r>
              <a:rPr lang="ru-RU" u="sng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естественно-научный</a:t>
            </a:r>
          </a:p>
          <a:p>
            <a:pPr marL="0" indent="0">
              <a:buNone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Химия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Биология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703" y="15311"/>
            <a:ext cx="1011237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2339752" y="1196752"/>
            <a:ext cx="201622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355976" y="1196752"/>
            <a:ext cx="252028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157536" y="3861048"/>
            <a:ext cx="273630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893840" y="3861048"/>
            <a:ext cx="2736304" cy="9721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8774">
            <a:off x="1569678" y="2079089"/>
            <a:ext cx="1540146" cy="1154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35378">
            <a:off x="4364930" y="2039654"/>
            <a:ext cx="1794125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34575">
            <a:off x="2005421" y="4815422"/>
            <a:ext cx="2028005" cy="1519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447" y="4724333"/>
            <a:ext cx="1368152" cy="1839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601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Учебные курсы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052736"/>
            <a:ext cx="3657600" cy="4572000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7-9 класс</a:t>
            </a:r>
            <a:endParaRPr lang="ru-RU" sz="33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«Трудные вопросы биологии»</a:t>
            </a:r>
            <a:endParaRPr lang="ru-RU" sz="33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Проектная мастерская (химия)</a:t>
            </a:r>
            <a:endParaRPr lang="ru-RU" sz="33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Химические основы экологии</a:t>
            </a:r>
            <a:endParaRPr lang="ru-RU" sz="33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Экспериментальная физика</a:t>
            </a:r>
            <a:endParaRPr lang="ru-RU" sz="33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211960" y="1052736"/>
            <a:ext cx="4176464" cy="5472608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10-11 класс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300" i="1" dirty="0"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3300" dirty="0">
                <a:latin typeface="Times New Roman" pitchFamily="18" charset="0"/>
                <a:ea typeface="Times New Roman"/>
                <a:cs typeface="Times New Roman" pitchFamily="18" charset="0"/>
              </a:rPr>
              <a:t>Финансовая грамотность: учимся для жизни»</a:t>
            </a:r>
            <a:endParaRPr lang="ru-RU" sz="25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3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«Актуальные </a:t>
            </a:r>
            <a:r>
              <a:rPr lang="ru-RU" sz="3300" dirty="0">
                <a:latin typeface="Times New Roman" pitchFamily="18" charset="0"/>
                <a:ea typeface="Times New Roman"/>
                <a:cs typeface="Times New Roman" pitchFamily="18" charset="0"/>
              </a:rPr>
              <a:t>вопросы географии мира</a:t>
            </a:r>
            <a:r>
              <a:rPr lang="ru-RU" sz="3300" dirty="0"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  <a:endParaRPr lang="ru-RU" sz="25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300" dirty="0" smtClean="0">
                <a:latin typeface="Times New Roman" pitchFamily="18" charset="0"/>
                <a:ea typeface="Calibri"/>
                <a:cs typeface="Times New Roman" pitchFamily="18" charset="0"/>
              </a:rPr>
              <a:t>«Решение </a:t>
            </a:r>
            <a:r>
              <a:rPr lang="ru-RU" sz="3300" dirty="0">
                <a:latin typeface="Times New Roman" pitchFamily="18" charset="0"/>
                <a:ea typeface="Calibri"/>
                <a:cs typeface="Times New Roman" pitchFamily="18" charset="0"/>
              </a:rPr>
              <a:t>задач повышенной сложности по физике»</a:t>
            </a:r>
            <a:endParaRPr lang="ru-RU" sz="25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latin typeface="Times New Roman" pitchFamily="18" charset="0"/>
                <a:ea typeface="Calibri"/>
                <a:cs typeface="Times New Roman" pitchFamily="18" charset="0"/>
              </a:rPr>
              <a:t>«Методы 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решения задач по физике»</a:t>
            </a:r>
            <a:endParaRPr lang="ru-RU" sz="2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latin typeface="Times New Roman" pitchFamily="18" charset="0"/>
                <a:ea typeface="Calibri"/>
                <a:cs typeface="Times New Roman" pitchFamily="18" charset="0"/>
              </a:rPr>
              <a:t>«Химическая 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галактика»</a:t>
            </a:r>
            <a:endParaRPr lang="ru-RU" sz="2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dirty="0" smtClean="0">
                <a:latin typeface="Times New Roman" pitchFamily="18" charset="0"/>
                <a:ea typeface="Calibri"/>
                <a:cs typeface="Times New Roman" pitchFamily="18" charset="0"/>
              </a:rPr>
              <a:t>«Уравнения </a:t>
            </a: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и неравенства в школьном курсе математики»</a:t>
            </a:r>
            <a:endParaRPr lang="ru-RU" sz="25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«Социально-экономическая география в вопросах и ответах»</a:t>
            </a:r>
            <a:endParaRPr lang="ru-RU" sz="25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«Изучение вопросов повышенной сложности по биологии»</a:t>
            </a:r>
            <a:endParaRPr lang="ru-RU" sz="25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763" y="0"/>
            <a:ext cx="1011237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985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346</TotalTime>
  <Words>994</Words>
  <Application>Microsoft Office PowerPoint</Application>
  <PresentationFormat>Экран (4:3)</PresentationFormat>
  <Paragraphs>138</Paragraphs>
  <Slides>27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9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7" baseType="lpstr">
      <vt:lpstr>Эркер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Acrobat Document</vt:lpstr>
      <vt:lpstr>Повышение качества естественно-научного  и математического образования: планы и перспективы. Реализация комплексного плана мероприятий по повышению качества математического и  естественно-научного  образования на период до 2030года. </vt:lpstr>
      <vt:lpstr>Задачи комплексного плана:</vt:lpstr>
      <vt:lpstr>                            1. Модернизация учебных программ</vt:lpstr>
      <vt:lpstr>                            1. Модернизация учебных программ</vt:lpstr>
      <vt:lpstr>                            1. Модернизация учебных программ</vt:lpstr>
      <vt:lpstr>2. Подготовка учителей</vt:lpstr>
      <vt:lpstr>профильный психолого- педагогический  класс</vt:lpstr>
      <vt:lpstr>3. Профориентация школьников </vt:lpstr>
      <vt:lpstr>Учебные курсы</vt:lpstr>
      <vt:lpstr>Презентация PowerPoint</vt:lpstr>
      <vt:lpstr>                      Участник регионального тура ВОШ по астрономии 2025г Соколов Степан 7Б класс</vt:lpstr>
      <vt:lpstr>         Окружная конференция для одаренных школьников и молодежи  «Учимся. Исследуем. Создаем» г. Славгород  октябрь 2024</vt:lpstr>
      <vt:lpstr>Победители и призеры</vt:lpstr>
      <vt:lpstr>     Муниципальная научно-практическая конференция  «Шаг в науку» ноябрь 2024г</vt:lpstr>
      <vt:lpstr>Федерально-окружное соревнование молодых исследователей «Шаг в будущее» по Сибирскому и Дальневосточному федеральным округам в г. Барнаул</vt:lpstr>
      <vt:lpstr>Региональная научно-практическая конференция «Будущее Алтая»  май 2025г</vt:lpstr>
      <vt:lpstr>Региональный  конкурс «Большие гонки» март 2024 года                         I место </vt:lpstr>
      <vt:lpstr>Презентация PowerPoint</vt:lpstr>
      <vt:lpstr> 4. Учебно-методическое обеспечение </vt:lpstr>
      <vt:lpstr>5. Управление качеством образования </vt:lpstr>
      <vt:lpstr>5. Управление качеством образования ГИА - 9</vt:lpstr>
      <vt:lpstr>                           ГИА-9</vt:lpstr>
      <vt:lpstr>ЕГЭ - 2025</vt:lpstr>
      <vt:lpstr>Презентация PowerPoint</vt:lpstr>
      <vt:lpstr>6. Вступительные экзамены </vt:lpstr>
      <vt:lpstr>Ожидаемые результаты к 2030 году: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Актуализация приоритетных задач по развитию естественно-научного  и математического образования в ОО. Повышение качества естественно-научного  и математического образования: планы и перспективы. Реализация комплексного плана мероприятий по повышению качества математического и  естественно-научного  образования на период до 2030года.</dc:title>
  <dc:creator>Admin951</dc:creator>
  <cp:lastModifiedBy>Admin951</cp:lastModifiedBy>
  <cp:revision>16</cp:revision>
  <dcterms:created xsi:type="dcterms:W3CDTF">2025-08-26T13:07:33Z</dcterms:created>
  <dcterms:modified xsi:type="dcterms:W3CDTF">2025-08-26T18:53:42Z</dcterms:modified>
</cp:coreProperties>
</file>