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329" r:id="rId19"/>
    <p:sldId id="274" r:id="rId20"/>
    <p:sldId id="275" r:id="rId21"/>
    <p:sldId id="276" r:id="rId22"/>
    <p:sldId id="330" r:id="rId23"/>
    <p:sldId id="331" r:id="rId24"/>
    <p:sldId id="280" r:id="rId25"/>
    <p:sldId id="281" r:id="rId26"/>
    <p:sldId id="282" r:id="rId27"/>
    <p:sldId id="283" r:id="rId28"/>
    <p:sldId id="284" r:id="rId29"/>
    <p:sldId id="285" r:id="rId30"/>
    <p:sldId id="334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3" r:id="rId48"/>
    <p:sldId id="302" r:id="rId49"/>
    <p:sldId id="304" r:id="rId50"/>
    <p:sldId id="305" r:id="rId51"/>
    <p:sldId id="306" r:id="rId52"/>
    <p:sldId id="307" r:id="rId53"/>
    <p:sldId id="308" r:id="rId54"/>
    <p:sldId id="320" r:id="rId55"/>
    <p:sldId id="321" r:id="rId56"/>
    <p:sldId id="322" r:id="rId57"/>
    <p:sldId id="323" r:id="rId58"/>
    <p:sldId id="324" r:id="rId59"/>
    <p:sldId id="325" r:id="rId60"/>
    <p:sldId id="311" r:id="rId61"/>
    <p:sldId id="317" r:id="rId62"/>
    <p:sldId id="318" r:id="rId63"/>
    <p:sldId id="326" r:id="rId64"/>
    <p:sldId id="327" r:id="rId65"/>
    <p:sldId id="328" r:id="rId66"/>
    <p:sldId id="309" r:id="rId67"/>
    <p:sldId id="332" r:id="rId68"/>
  </p:sldIdLst>
  <p:sldSz cx="12192000" cy="6858000"/>
  <p:notesSz cx="6858000" cy="9144000"/>
  <p:defaultTextStyle>
    <a:defPPr>
      <a:defRPr lang="ru"/>
    </a:defPPr>
    <a:lvl1pPr marL="0" algn="l" defTabSz="2857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2857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2857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2857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2857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2857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2857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2857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2857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524F"/>
    <a:srgbClr val="56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80" d="100"/>
          <a:sy n="80" d="100"/>
        </p:scale>
        <p:origin x="768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898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57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2857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2857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2857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2857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2857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2857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2857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2857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6585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0" y="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for title"/>
          <p:cNvSpPr>
            <a:spLocks noGrp="1"/>
          </p:cNvSpPr>
          <p:nvPr>
            <p:ph type="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</p:spPr>
        <p:txBody>
          <a:bodyPr lIns="91440" tIns="45720" rIns="91440" bIns="45720" rtlCol="0" anchor="b">
            <a:normAutofit/>
          </a:bodyPr>
          <a:lstStyle>
            <a:lvl1pPr>
              <a:buNone/>
              <a:defRPr sz="5400"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2" name="Placeholder for subTitle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>
            <a:lvl1pPr>
              <a:buNone/>
              <a:defRPr>
                <a:solidFill>
                  <a:srgbClr val="595959">
                    <a:alpha val="100000"/>
                  </a:srgbClr>
                </a:solidFill>
              </a:defRPr>
            </a:lvl1pPr>
          </a:lstStyle>
          <a:p>
            <a:r>
              <a:t>Нажмите, чтобы изменить основной стиль субтитров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323810"/>
            <a:ext cx="1744652" cy="778589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4" name="Placeholder for sldNum"/>
          <p:cNvSpPr>
            <a:spLocks noGrp="1"/>
          </p:cNvSpPr>
          <p:nvPr>
            <p:ph type="sldNum" idx="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77BBB43C-0D6C-9DDA-D746-0F3B166BC3E5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for title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>
              <a:buNone/>
              <a:defRPr sz="4800" b="0"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40" name="Placeholder for body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>
              <a:defRPr sz="1800">
                <a:solidFill>
                  <a:srgbClr val="595959">
                    <a:alpha val="100000"/>
                  </a:srgbClr>
                </a:solidFill>
              </a:defRPr>
            </a:lvl1pPr>
            <a:lvl2pPr>
              <a:defRPr sz="1800">
                <a:solidFill>
                  <a:srgbClr val="3F3F3F">
                    <a:alpha val="100000"/>
                  </a:srgbClr>
                </a:solidFill>
              </a:defRPr>
            </a:lvl2pPr>
            <a:lvl3pPr>
              <a:defRPr sz="1600">
                <a:solidFill>
                  <a:srgbClr val="3F3F3F">
                    <a:alpha val="100000"/>
                  </a:srgbClr>
                </a:solidFill>
              </a:defRPr>
            </a:lvl3pPr>
            <a:lvl4pPr>
              <a:defRPr sz="1400">
                <a:solidFill>
                  <a:srgbClr val="3F3F3F">
                    <a:alpha val="100000"/>
                  </a:srgbClr>
                </a:solidFill>
              </a:defRPr>
            </a:lvl4pPr>
            <a:lvl5pPr>
              <a:defRPr sz="1400">
                <a:solidFill>
                  <a:srgbClr val="3F3F3F">
                    <a:alpha val="100000"/>
                  </a:srgbClr>
                </a:solidFill>
              </a:defRPr>
            </a:lvl5pPr>
            <a:lvl6pPr>
              <a:defRPr sz="1400">
                <a:solidFill>
                  <a:srgbClr val="3F3F3F">
                    <a:alpha val="100000"/>
                  </a:srgbClr>
                </a:solidFill>
              </a:defRPr>
            </a:lvl6pPr>
            <a:lvl7pPr>
              <a:defRPr sz="1400">
                <a:solidFill>
                  <a:srgbClr val="3F3F3F">
                    <a:alpha val="100000"/>
                  </a:srgbClr>
                </a:solidFill>
              </a:defRPr>
            </a:lvl7pPr>
            <a:lvl8pPr>
              <a:defRPr sz="1400">
                <a:solidFill>
                  <a:srgbClr val="3F3F3F">
                    <a:alpha val="100000"/>
                  </a:srgbClr>
                </a:solidFill>
              </a:defRPr>
            </a:lvl8pPr>
            <a:lvl9pPr>
              <a:defRPr sz="1400">
                <a:solidFill>
                  <a:srgbClr val="3F3F3F">
                    <a:alpha val="100000"/>
                  </a:srgbClr>
                </a:solidFill>
              </a:defRPr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41" name="Прямоугольник 40"/>
          <p:cNvSpPr/>
          <p:nvPr/>
        </p:nvSpPr>
        <p:spPr>
          <a:xfrm flipV="1">
            <a:off x="-4189" y="31781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42" name="Placeholder for sldNum"/>
          <p:cNvSpPr>
            <a:spLocks noGrp="1"/>
          </p:cNvSpPr>
          <p:nvPr>
            <p:ph type="sldNum" idx="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7B5E18CD-C6B0-6DF2-5706-7564F5F8988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for title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>
              <a:buNone/>
              <a:defRPr sz="4800" b="0"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44" name="Placeholder for body"/>
          <p:cNvSpPr>
            <a:spLocks noGrp="1"/>
          </p:cNvSpPr>
          <p:nvPr>
            <p:ph type="body" idx="1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>
              <a:defRPr sz="1600">
                <a:solidFill>
                  <a:srgbClr val="7F7F7F">
                    <a:alpha val="100000"/>
                  </a:srgb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45" name="Placeholder for body"/>
          <p:cNvSpPr>
            <a:spLocks noGrp="1"/>
          </p:cNvSpPr>
          <p:nvPr>
            <p:ph type="body" idx="2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>
              <a:defRPr sz="1800">
                <a:solidFill>
                  <a:srgbClr val="595959">
                    <a:alpha val="100000"/>
                  </a:srgbClr>
                </a:solidFill>
              </a:defRPr>
            </a:lvl1pPr>
            <a:lvl2pPr>
              <a:defRPr sz="1800">
                <a:solidFill>
                  <a:srgbClr val="3F3F3F">
                    <a:alpha val="100000"/>
                  </a:srgbClr>
                </a:solidFill>
              </a:defRPr>
            </a:lvl2pPr>
            <a:lvl3pPr>
              <a:defRPr sz="1600">
                <a:solidFill>
                  <a:srgbClr val="3F3F3F">
                    <a:alpha val="100000"/>
                  </a:srgbClr>
                </a:solidFill>
              </a:defRPr>
            </a:lvl3pPr>
            <a:lvl4pPr>
              <a:defRPr sz="1400">
                <a:solidFill>
                  <a:srgbClr val="3F3F3F">
                    <a:alpha val="100000"/>
                  </a:srgbClr>
                </a:solidFill>
              </a:defRPr>
            </a:lvl4pPr>
            <a:lvl5pPr>
              <a:defRPr sz="1400">
                <a:solidFill>
                  <a:srgbClr val="3F3F3F">
                    <a:alpha val="100000"/>
                  </a:srgbClr>
                </a:solidFill>
              </a:defRPr>
            </a:lvl5pPr>
            <a:lvl6pPr>
              <a:defRPr sz="1400">
                <a:solidFill>
                  <a:srgbClr val="3F3F3F">
                    <a:alpha val="100000"/>
                  </a:srgbClr>
                </a:solidFill>
              </a:defRPr>
            </a:lvl6pPr>
            <a:lvl7pPr>
              <a:defRPr sz="1400">
                <a:solidFill>
                  <a:srgbClr val="3F3F3F">
                    <a:alpha val="100000"/>
                  </a:srgbClr>
                </a:solidFill>
              </a:defRPr>
            </a:lvl7pPr>
            <a:lvl8pPr>
              <a:defRPr sz="1400">
                <a:solidFill>
                  <a:srgbClr val="3F3F3F">
                    <a:alpha val="100000"/>
                  </a:srgbClr>
                </a:solidFill>
              </a:defRPr>
            </a:lvl8pPr>
            <a:lvl9pPr>
              <a:defRPr sz="1400">
                <a:solidFill>
                  <a:srgbClr val="3F3F3F">
                    <a:alpha val="100000"/>
                  </a:srgbClr>
                </a:solidFill>
              </a:defRPr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46" name="Прямоугольник 45"/>
          <p:cNvSpPr/>
          <p:nvPr/>
        </p:nvSpPr>
        <p:spPr>
          <a:xfrm flipV="1">
            <a:off x="-4189" y="31781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47" name="Placeholder for sldNum"/>
          <p:cNvSpPr>
            <a:spLocks noGrp="1"/>
          </p:cNvSpPr>
          <p:nvPr>
            <p:ph type="sldNum" idx="3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AC371AB6-5948-F6F3-9CE6-B7B9655E4494}" type="slidenum">
              <a:rPr/>
              <a:pPr/>
              <a:t>‹#›</a:t>
            </a:fld>
            <a:endParaRPr/>
          </a:p>
        </p:txBody>
      </p:sp>
      <p:sp>
        <p:nvSpPr>
          <p:cNvPr id="48" name="TextBox 47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</p:spPr>
        <p:txBody>
          <a:bodyPr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n-US" sz="8000">
                <a:solidFill>
                  <a:srgbClr val="A53010">
                    <a:alpha val="100000"/>
                  </a:srgbClr>
                </a:solidFill>
                <a:latin typeface="Arial"/>
                <a:ea typeface="Arial"/>
                <a:cs typeface="Arial"/>
              </a:rPr>
              <a:t>“</a:t>
            </a:r>
            <a:endParaRPr/>
          </a:p>
        </p:txBody>
      </p:sp>
      <p:sp>
        <p:nvSpPr>
          <p:cNvPr id="49" name="TextBox 48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</p:spPr>
        <p:txBody>
          <a:bodyPr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n-US" sz="8000">
                <a:solidFill>
                  <a:srgbClr val="A53010">
                    <a:alpha val="100000"/>
                  </a:srgbClr>
                </a:solidFill>
                <a:latin typeface="Arial"/>
                <a:ea typeface="Arial"/>
                <a:cs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for title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</p:spPr>
        <p:txBody>
          <a:bodyPr lIns="91440" tIns="45720" rIns="91440" bIns="45720" rtlCol="0" anchor="b">
            <a:normAutofit/>
          </a:bodyPr>
          <a:lstStyle>
            <a:lvl1pPr>
              <a:buNone/>
              <a:defRPr sz="4800" b="0"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51" name="Placeholder for body"/>
          <p:cNvSpPr>
            <a:spLocks noGrp="1"/>
          </p:cNvSpPr>
          <p:nvPr>
            <p:ph type="body" idx="1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>
            <a:lvl1pPr>
              <a:defRPr>
                <a:solidFill>
                  <a:srgbClr val="595959">
                    <a:alpha val="100000"/>
                  </a:srgb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52" name="Прямоугольник 51"/>
          <p:cNvSpPr/>
          <p:nvPr/>
        </p:nvSpPr>
        <p:spPr>
          <a:xfrm flipV="1">
            <a:off x="-4189" y="491172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53" name="Placeholder for sldNum"/>
          <p:cNvSpPr>
            <a:spLocks noGrp="1"/>
          </p:cNvSpPr>
          <p:nvPr>
            <p:ph type="sldNum" idx="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E56635FE-9C38-4BD9-7E68-136248EA917F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for title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>
              <a:buNone/>
              <a:defRPr sz="4800" b="0"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55" name="Placeholder for body"/>
          <p:cNvSpPr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</p:spPr>
        <p:txBody>
          <a:bodyPr lIns="91440" tIns="45720" rIns="91440" bIns="45720" rtlCol="0" anchor="b">
            <a:normAutofit/>
          </a:bodyPr>
          <a:lstStyle>
            <a:lvl1pPr>
              <a:defRPr sz="2400">
                <a:solidFill>
                  <a:srgbClr val="A53010">
                    <a:alpha val="100000"/>
                  </a:srgb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56" name="Placeholder for body"/>
          <p:cNvSpPr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>
            <a:lvl1pPr>
              <a:defRPr>
                <a:solidFill>
                  <a:srgbClr val="595959">
                    <a:alpha val="100000"/>
                  </a:srgb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57" name="Прямоугольник 56"/>
          <p:cNvSpPr/>
          <p:nvPr/>
        </p:nvSpPr>
        <p:spPr>
          <a:xfrm flipV="1">
            <a:off x="-4189" y="491172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58" name="Placeholder for sldNum"/>
          <p:cNvSpPr>
            <a:spLocks noGrp="1"/>
          </p:cNvSpPr>
          <p:nvPr>
            <p:ph type="sldNum" idx="3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5C693183-F2C7-F92E-79C6-0D39BA2EBCCB}" type="slidenum">
              <a:rPr/>
              <a:pPr/>
              <a:t>‹#›</a:t>
            </a:fld>
            <a:endParaRPr/>
          </a:p>
        </p:txBody>
      </p:sp>
      <p:sp>
        <p:nvSpPr>
          <p:cNvPr id="59" name="TextBox 58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</p:spPr>
        <p:txBody>
          <a:bodyPr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n-US" sz="8000">
                <a:solidFill>
                  <a:srgbClr val="A53010">
                    <a:alpha val="100000"/>
                  </a:srgbClr>
                </a:solidFill>
                <a:latin typeface="Arial"/>
                <a:ea typeface="Arial"/>
                <a:cs typeface="Arial"/>
              </a:rPr>
              <a:t>“</a:t>
            </a:r>
            <a:endParaRPr/>
          </a:p>
        </p:txBody>
      </p:sp>
      <p:sp>
        <p:nvSpPr>
          <p:cNvPr id="60" name="TextBox 59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</p:spPr>
        <p:txBody>
          <a:bodyPr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n-US" sz="8000">
                <a:solidFill>
                  <a:srgbClr val="A53010">
                    <a:alpha val="100000"/>
                  </a:srgbClr>
                </a:solidFill>
                <a:latin typeface="Arial"/>
                <a:ea typeface="Arial"/>
                <a:cs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for title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>
              <a:buNone/>
              <a:defRPr sz="4800" b="0"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62" name="Placeholder for body"/>
          <p:cNvSpPr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</p:spPr>
        <p:txBody>
          <a:bodyPr lIns="91440" tIns="45720" rIns="91440" bIns="45720" rtlCol="0" anchor="b">
            <a:normAutofit/>
          </a:bodyPr>
          <a:lstStyle>
            <a:lvl1pPr>
              <a:defRPr sz="2400">
                <a:solidFill>
                  <a:srgbClr val="A53010">
                    <a:alpha val="100000"/>
                  </a:srgb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63" name="Placeholder for body"/>
          <p:cNvSpPr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>
            <a:lvl1pPr>
              <a:defRPr>
                <a:solidFill>
                  <a:srgbClr val="595959">
                    <a:alpha val="100000"/>
                  </a:srgb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64" name="Прямоугольник 63"/>
          <p:cNvSpPr/>
          <p:nvPr/>
        </p:nvSpPr>
        <p:spPr>
          <a:xfrm flipV="1">
            <a:off x="-4189" y="491172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65" name="Placeholder for sldNum"/>
          <p:cNvSpPr>
            <a:spLocks noGrp="1"/>
          </p:cNvSpPr>
          <p:nvPr>
            <p:ph type="sldNum" idx="3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F025016D-9901-E33E-A556-4899ECBEF92E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for 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67" name="Placeholder for body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68" name="Прямоугольник 67"/>
          <p:cNvSpPr/>
          <p:nvPr/>
        </p:nvSpPr>
        <p:spPr>
          <a:xfrm flipV="1">
            <a:off x="-4189" y="7143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69" name="Placeholder for sldNum"/>
          <p:cNvSpPr>
            <a:spLocks noGrp="1"/>
          </p:cNvSpPr>
          <p:nvPr>
            <p:ph type="sldNum" idx="2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BF68D914-3D2F-623F-EAFC-C04FCAC7EC51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for title"/>
          <p:cNvSpPr>
            <a:spLocks noGrp="1"/>
          </p:cNvSpPr>
          <p:nvPr>
            <p:ph type="title"/>
          </p:nvPr>
        </p:nvSpPr>
        <p:spPr>
          <a:xfrm>
            <a:off x="9294812" y="627405"/>
            <a:ext cx="2207601" cy="5283817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>
              <a:buNone/>
              <a:defRPr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71" name="Placeholder for body"/>
          <p:cNvSpPr>
            <a:spLocks noGrp="1"/>
          </p:cNvSpPr>
          <p:nvPr>
            <p:ph type="body" idx="1"/>
          </p:nvPr>
        </p:nvSpPr>
        <p:spPr>
          <a:xfrm>
            <a:off x="2589212" y="627405"/>
            <a:ext cx="6477000" cy="5283817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72" name="Прямоугольник 71"/>
          <p:cNvSpPr/>
          <p:nvPr/>
        </p:nvSpPr>
        <p:spPr>
          <a:xfrm flipV="1">
            <a:off x="-4189" y="7143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73" name="Placeholder for sldNum"/>
          <p:cNvSpPr>
            <a:spLocks noGrp="1"/>
          </p:cNvSpPr>
          <p:nvPr>
            <p:ph type="sldNum" idx="2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5C1135E7-E63E-1B35-81C7-7D4B6DD9BC3A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for title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6" name="Placeholder for body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-4189" y="7143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" name="Placeholder for sldNum"/>
          <p:cNvSpPr>
            <a:spLocks noGrp="1"/>
          </p:cNvSpPr>
          <p:nvPr>
            <p:ph type="sldNum" idx="2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3E8A66DE-35DE-F5F0-BB7B-B146C9F090D5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for title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</p:spPr>
        <p:txBody>
          <a:bodyPr lIns="91440" tIns="45720" rIns="91440" bIns="45720" rtlCol="0" anchor="b">
            <a:normAutofit/>
          </a:bodyPr>
          <a:lstStyle>
            <a:lvl1pPr>
              <a:buNone/>
              <a:defRPr sz="4000" b="0"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10" name="Placeholder for body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>
            <a:lvl1pPr>
              <a:defRPr sz="2000">
                <a:solidFill>
                  <a:srgbClr val="595959">
                    <a:alpha val="100000"/>
                  </a:srgbClr>
                </a:solidFill>
              </a:defRPr>
            </a:lvl1pPr>
            <a:lvl2pPr>
              <a:defRPr sz="1800">
                <a:solidFill>
                  <a:srgbClr val="3F3F3F">
                    <a:alpha val="100000"/>
                  </a:srgbClr>
                </a:solidFill>
              </a:defRPr>
            </a:lvl2pPr>
            <a:lvl3pPr>
              <a:defRPr sz="1600">
                <a:solidFill>
                  <a:srgbClr val="3F3F3F">
                    <a:alpha val="100000"/>
                  </a:srgbClr>
                </a:solidFill>
              </a:defRPr>
            </a:lvl3pPr>
            <a:lvl4pPr>
              <a:defRPr sz="1400">
                <a:solidFill>
                  <a:srgbClr val="3F3F3F">
                    <a:alpha val="100000"/>
                  </a:srgbClr>
                </a:solidFill>
              </a:defRPr>
            </a:lvl4pPr>
            <a:lvl5pPr>
              <a:defRPr sz="1400">
                <a:solidFill>
                  <a:srgbClr val="3F3F3F">
                    <a:alpha val="100000"/>
                  </a:srgbClr>
                </a:solidFill>
              </a:defRPr>
            </a:lvl5pPr>
            <a:lvl6pPr>
              <a:defRPr sz="1400">
                <a:solidFill>
                  <a:srgbClr val="3F3F3F">
                    <a:alpha val="100000"/>
                  </a:srgbClr>
                </a:solidFill>
              </a:defRPr>
            </a:lvl6pPr>
            <a:lvl7pPr>
              <a:defRPr sz="1400">
                <a:solidFill>
                  <a:srgbClr val="3F3F3F">
                    <a:alpha val="100000"/>
                  </a:srgbClr>
                </a:solidFill>
              </a:defRPr>
            </a:lvl7pPr>
            <a:lvl8pPr>
              <a:defRPr sz="1400">
                <a:solidFill>
                  <a:srgbClr val="3F3F3F">
                    <a:alpha val="100000"/>
                  </a:srgbClr>
                </a:solidFill>
              </a:defRPr>
            </a:lvl8pPr>
            <a:lvl9pPr>
              <a:defRPr sz="1400">
                <a:solidFill>
                  <a:srgbClr val="3F3F3F">
                    <a:alpha val="100000"/>
                  </a:srgbClr>
                </a:solidFill>
              </a:defRPr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-4189" y="31781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2" name="Placeholder for sldNum"/>
          <p:cNvSpPr>
            <a:spLocks noGrp="1"/>
          </p:cNvSpPr>
          <p:nvPr>
            <p:ph type="sldNum" idx="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E57809CE-F8AC-CE80-D263-26AFB2DC2F6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for 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14" name="Placeholder for body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15" name="Placeholder for body"/>
          <p:cNvSpPr>
            <a:spLocks noGrp="1"/>
          </p:cNvSpPr>
          <p:nvPr>
            <p:ph type="body" idx="2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16" name="Прямоугольник 15"/>
          <p:cNvSpPr/>
          <p:nvPr/>
        </p:nvSpPr>
        <p:spPr>
          <a:xfrm flipV="1">
            <a:off x="-4189" y="7143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7" name="Placeholder for sldNum"/>
          <p:cNvSpPr>
            <a:spLocks noGrp="1"/>
          </p:cNvSpPr>
          <p:nvPr>
            <p:ph type="sldNum" idx="3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24A2EBE2-B9CE-8365-EB57-FEC015A8C1DE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for 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19" name="Placeholder for body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</p:spPr>
        <p:txBody>
          <a:bodyPr lIns="91440" tIns="45720" rIns="91440" bIns="45720" rtlCol="0" anchor="b">
            <a:normAutofit/>
          </a:bodyPr>
          <a:lstStyle>
            <a:lvl1pPr>
              <a:defRPr sz="2400" b="0"/>
            </a:lvl1pPr>
            <a:lvl2pPr>
              <a:defRPr sz="2000" b="1"/>
            </a:lvl2pPr>
            <a:lvl3pPr>
              <a:defRPr sz="1800" b="1"/>
            </a:lvl3pPr>
            <a:lvl4pPr>
              <a:defRPr sz="1600" b="1"/>
            </a:lvl4pPr>
            <a:lvl5pPr>
              <a:defRPr sz="1600" b="1"/>
            </a:lvl5pPr>
            <a:lvl6pPr>
              <a:defRPr sz="1600" b="1"/>
            </a:lvl6pPr>
            <a:lvl7pPr>
              <a:defRPr sz="1600" b="1"/>
            </a:lvl7pPr>
            <a:lvl8pPr>
              <a:defRPr sz="1600" b="1"/>
            </a:lvl8pPr>
            <a:lvl9pPr>
              <a:defRPr sz="1600" b="1"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20" name="Placeholder for body"/>
          <p:cNvSpPr>
            <a:spLocks noGrp="1"/>
          </p:cNvSpPr>
          <p:nvPr>
            <p:ph type="body" idx="2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21" name="Placeholder for body"/>
          <p:cNvSpPr>
            <a:spLocks noGrp="1"/>
          </p:cNvSpPr>
          <p:nvPr>
            <p:ph type="body" idx="3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</p:spPr>
        <p:txBody>
          <a:bodyPr lIns="91440" tIns="45720" rIns="91440" bIns="45720" rtlCol="0" anchor="b">
            <a:normAutofit/>
          </a:bodyPr>
          <a:lstStyle>
            <a:lvl1pPr>
              <a:defRPr sz="2400" b="0"/>
            </a:lvl1pPr>
            <a:lvl2pPr>
              <a:defRPr sz="2000" b="1"/>
            </a:lvl2pPr>
            <a:lvl3pPr>
              <a:defRPr sz="1800" b="1"/>
            </a:lvl3pPr>
            <a:lvl4pPr>
              <a:defRPr sz="1600" b="1"/>
            </a:lvl4pPr>
            <a:lvl5pPr>
              <a:defRPr sz="1600" b="1"/>
            </a:lvl5pPr>
            <a:lvl6pPr>
              <a:defRPr sz="1600" b="1"/>
            </a:lvl6pPr>
            <a:lvl7pPr>
              <a:defRPr sz="1600" b="1"/>
            </a:lvl7pPr>
            <a:lvl8pPr>
              <a:defRPr sz="1600" b="1"/>
            </a:lvl8pPr>
            <a:lvl9pPr>
              <a:defRPr sz="1600" b="1"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22" name="Placeholder for body"/>
          <p:cNvSpPr>
            <a:spLocks noGrp="1"/>
          </p:cNvSpPr>
          <p:nvPr>
            <p:ph type="body" idx="4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23" name="Прямоугольник 22"/>
          <p:cNvSpPr/>
          <p:nvPr/>
        </p:nvSpPr>
        <p:spPr>
          <a:xfrm flipV="1">
            <a:off x="-4189" y="7143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24" name="Placeholder for sldNum"/>
          <p:cNvSpPr>
            <a:spLocks noGrp="1"/>
          </p:cNvSpPr>
          <p:nvPr>
            <p:ph type="sldNum" idx="5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391B5653-3094-E167-B19C-0C256339411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for 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-4189" y="7143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27" name="Placeholder for sldNum"/>
          <p:cNvSpPr>
            <a:spLocks noGrp="1"/>
          </p:cNvSpPr>
          <p:nvPr>
            <p:ph type="sldNum" idx="1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3E612480-C432-4D37-EF77-E5036E90129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 flipV="1">
            <a:off x="-4189" y="7143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29" name="Placeholder for sldNum"/>
          <p:cNvSpPr>
            <a:spLocks noGrp="1"/>
          </p:cNvSpPr>
          <p:nvPr>
            <p:ph type="sldNum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12D9E08E-053D-B17B-915F-CD048B3B0596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for title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</p:spPr>
        <p:txBody>
          <a:bodyPr lIns="91440" tIns="45720" rIns="91440" bIns="45720" rtlCol="0" anchor="b">
            <a:normAutofit/>
          </a:bodyPr>
          <a:lstStyle>
            <a:lvl1pPr>
              <a:buNone/>
              <a:defRPr sz="2000" b="0"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31" name="Placeholder for body"/>
          <p:cNvSpPr>
            <a:spLocks noGrp="1"/>
          </p:cNvSpPr>
          <p:nvPr>
            <p:ph type="body" idx="1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32" name="Placeholder for body"/>
          <p:cNvSpPr>
            <a:spLocks noGrp="1"/>
          </p:cNvSpPr>
          <p:nvPr>
            <p:ph type="body" idx="2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33" name="Прямоугольник 32"/>
          <p:cNvSpPr/>
          <p:nvPr/>
        </p:nvSpPr>
        <p:spPr>
          <a:xfrm flipV="1">
            <a:off x="-4189" y="71437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34" name="Placeholder for sldNum"/>
          <p:cNvSpPr>
            <a:spLocks noGrp="1"/>
          </p:cNvSpPr>
          <p:nvPr>
            <p:ph type="sldNum" idx="3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4ED42338-FAB7-D740-799F-DC32F1D3AD91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SOFFICE_LAYOUT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for title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</p:spPr>
        <p:txBody>
          <a:bodyPr lIns="91440" tIns="45720" rIns="91440" bIns="45720" rtlCol="0" anchor="b">
            <a:normAutofit/>
          </a:bodyPr>
          <a:lstStyle>
            <a:lvl1pPr>
              <a:buNone/>
              <a:defRPr sz="2400" b="0"/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36" name="Placeholder for body"/>
          <p:cNvSpPr>
            <a:spLocks noGrp="1"/>
          </p:cNvSpPr>
          <p:nvPr>
            <p:ph type="body" idx="1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37" name="Прямоугольник 36"/>
          <p:cNvSpPr/>
          <p:nvPr/>
        </p:nvSpPr>
        <p:spPr>
          <a:xfrm flipV="1">
            <a:off x="-4189" y="4911725"/>
            <a:ext cx="1588527" cy="507297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38" name="Placeholder for sldNum"/>
          <p:cNvSpPr>
            <a:spLocks noGrp="1"/>
          </p:cNvSpPr>
          <p:nvPr>
            <p:ph type="sldNum" idx="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>
            <a:lvl1pPr>
              <a:buNone/>
              <a:defRPr/>
            </a:lvl1pPr>
          </a:lstStyle>
          <a:p>
            <a:fld id="{6FE29474-9839-F842-A328-9151921DEA89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E3BD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1"/>
          <p:cNvGrpSpPr/>
          <p:nvPr/>
        </p:nvGrpSpPr>
        <p:grpSpPr>
          <a:xfrm>
            <a:off x="1" y="228600"/>
            <a:ext cx="2851516" cy="6638628"/>
            <a:chOff x="1" y="228600"/>
            <a:chExt cx="2851516" cy="66386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" y="2575044"/>
              <a:ext cx="100642" cy="626215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28599" y="3156529"/>
              <a:ext cx="646717" cy="2322215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06999" y="5447060"/>
              <a:ext cx="609442" cy="1420167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959826" y="6503799"/>
              <a:ext cx="171464" cy="363429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0643" y="3201259"/>
              <a:ext cx="821908" cy="3328632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2366" y="228600"/>
              <a:ext cx="106234" cy="2927929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8278" y="2944064"/>
              <a:ext cx="78277" cy="493891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69725" y="5478744"/>
              <a:ext cx="190101" cy="1025055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75315" y="1399026"/>
              <a:ext cx="2076202" cy="4048034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922551" y="6529891"/>
              <a:ext cx="162146" cy="337337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69725" y="5359465"/>
              <a:ext cx="37275" cy="221785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 fontScale="92500" lnSpcReduction="20000"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849865" y="6244739"/>
              <a:ext cx="238558" cy="622488"/>
            </a:xfrm>
            <a:prstGeom prst="rect">
              <a:avLst/>
            </a:prstGeom>
            <a:solidFill>
              <a:srgbClr val="766F54">
                <a:alpha val="2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7221" y="-786"/>
            <a:ext cx="2356674" cy="6854039"/>
            <a:chOff x="27221" y="-786"/>
            <a:chExt cx="2356674" cy="6854039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7221" y="-786"/>
              <a:ext cx="494327" cy="4401045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50288" y="4316472"/>
              <a:ext cx="423436" cy="1580698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06295" y="5862682"/>
              <a:ext cx="431100" cy="990571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21548" y="4364373"/>
              <a:ext cx="551807" cy="2235968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67900" y="1289198"/>
              <a:ext cx="174356" cy="3027274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111674" y="6571601"/>
              <a:ext cx="134120" cy="281652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02388" y="4107629"/>
              <a:ext cx="82388" cy="511572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973723" y="3145799"/>
              <a:ext cx="1410172" cy="2716883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073354" y="6600340"/>
              <a:ext cx="120708" cy="252912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 lnSpcReduction="10000"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973723" y="5897170"/>
              <a:ext cx="137952" cy="674431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973723" y="5772630"/>
              <a:ext cx="38320" cy="228004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 fontScale="92500" lnSpcReduction="20000"/>
            </a:bodyPr>
            <a:lstStyle/>
            <a:p>
              <a:pPr marL="0" indent="0">
                <a:buNone/>
              </a:pPr>
              <a:endParaRPr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006295" y="6322521"/>
              <a:ext cx="210759" cy="530732"/>
            </a:xfrm>
            <a:prstGeom prst="rect">
              <a:avLst/>
            </a:prstGeom>
            <a:solidFill>
              <a:srgbClr val="766F54">
                <a:alpha val="100000"/>
              </a:srgbClr>
            </a:solidFill>
          </p:spPr>
          <p:txBody>
            <a:bodyPr lIns="91440" tIns="45720" rIns="91440" bIns="45720" rtlCol="0" anchor="t">
              <a:normAutofit/>
            </a:bodyPr>
            <a:lstStyle/>
            <a:p>
              <a:pPr marL="0" indent="0">
                <a:buNone/>
              </a:pPr>
              <a:endParaRPr/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766F54">
              <a:alpha val="100000"/>
            </a:srgbClr>
          </a:solidFill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28" name="Placeholder for title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>
            <a:lvl1pPr>
              <a:buNone/>
              <a:defRPr sz="3600">
                <a:solidFill>
                  <a:srgbClr val="262626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1pPr>
          </a:lstStyle>
          <a:p>
            <a:r>
              <a:t>Изменить стиль заголовка</a:t>
            </a:r>
          </a:p>
        </p:txBody>
      </p:sp>
      <p:sp>
        <p:nvSpPr>
          <p:cNvPr id="29" name="Placeholder for body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>
            <a:lvl1pPr>
              <a:spcBef>
                <a:spcPts val="1000"/>
              </a:spcBef>
              <a:spcAft>
                <a:spcPts val="0"/>
              </a:spcAft>
              <a:defRPr sz="1800">
                <a:solidFill>
                  <a:srgbClr val="3F3F3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1pPr>
            <a:lvl2pPr>
              <a:spcBef>
                <a:spcPts val="1000"/>
              </a:spcBef>
              <a:spcAft>
                <a:spcPts val="0"/>
              </a:spcAft>
              <a:defRPr sz="1600">
                <a:solidFill>
                  <a:srgbClr val="3F3F3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2pPr>
            <a:lvl3pPr>
              <a:spcBef>
                <a:spcPts val="1000"/>
              </a:spcBef>
              <a:spcAft>
                <a:spcPts val="0"/>
              </a:spcAft>
              <a:defRPr sz="1400">
                <a:solidFill>
                  <a:srgbClr val="3F3F3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3pPr>
            <a:lvl4pPr>
              <a:spcBef>
                <a:spcPts val="1000"/>
              </a:spcBef>
              <a:spcAft>
                <a:spcPts val="0"/>
              </a:spcAft>
              <a:defRPr sz="1200">
                <a:solidFill>
                  <a:srgbClr val="3F3F3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4pPr>
            <a:lvl5pPr>
              <a:spcBef>
                <a:spcPts val="1000"/>
              </a:spcBef>
              <a:spcAft>
                <a:spcPts val="0"/>
              </a:spcAft>
              <a:defRPr sz="1200">
                <a:solidFill>
                  <a:srgbClr val="3F3F3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5pPr>
            <a:lvl6pPr>
              <a:spcBef>
                <a:spcPts val="1000"/>
              </a:spcBef>
              <a:spcAft>
                <a:spcPts val="0"/>
              </a:spcAft>
              <a:defRPr sz="1200">
                <a:solidFill>
                  <a:srgbClr val="3F3F3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6pPr>
            <a:lvl7pPr>
              <a:spcBef>
                <a:spcPts val="1000"/>
              </a:spcBef>
              <a:spcAft>
                <a:spcPts val="0"/>
              </a:spcAft>
              <a:defRPr sz="1200">
                <a:solidFill>
                  <a:srgbClr val="3F3F3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7pPr>
            <a:lvl8pPr>
              <a:spcBef>
                <a:spcPts val="1000"/>
              </a:spcBef>
              <a:spcAft>
                <a:spcPts val="0"/>
              </a:spcAft>
              <a:defRPr sz="1200">
                <a:solidFill>
                  <a:srgbClr val="3F3F3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8pPr>
            <a:lvl9pPr>
              <a:spcBef>
                <a:spcPts val="1000"/>
              </a:spcBef>
              <a:spcAft>
                <a:spcPts val="0"/>
              </a:spcAft>
              <a:defRPr sz="1200">
                <a:solidFill>
                  <a:srgbClr val="3F3F3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9pPr>
          </a:lstStyle>
          <a:p>
            <a:r>
              <a:t>Первый уровень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  <a:p>
            <a:pPr lvl="5"/>
            <a:r>
              <a:t>Шестой уровень</a:t>
            </a:r>
          </a:p>
          <a:p>
            <a:pPr lvl="6"/>
            <a:r>
              <a:t>Седьмой уровень</a:t>
            </a:r>
          </a:p>
          <a:p>
            <a:pPr lvl="7"/>
            <a:r>
              <a:t>Восьмой уровень</a:t>
            </a:r>
          </a:p>
          <a:p>
            <a:pPr lvl="8"/>
            <a:r>
              <a:t>Девятый уровень</a:t>
            </a:r>
          </a:p>
        </p:txBody>
      </p:sp>
      <p:sp>
        <p:nvSpPr>
          <p:cNvPr id="30" name="Placeholder for sldNum"/>
          <p:cNvSpPr>
            <a:spLocks noGrp="1"/>
          </p:cNvSpPr>
          <p:nvPr>
            <p:ph type="sldNum" idx="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>
            <a:lvl1pPr algn="r">
              <a:buNone/>
              <a:defRPr sz="2000">
                <a:solidFill>
                  <a:srgbClr val="FEFFFF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defRPr>
            </a:lvl1pPr>
          </a:lstStyle>
          <a:p>
            <a:fld id="{BFE8D797-8F28-330E-43E4-467B6EE54E27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445154542" r:id="rId1"/>
    <p:sldLayoutId id="2445154543" r:id="rId2"/>
    <p:sldLayoutId id="2445154544" r:id="rId3"/>
    <p:sldLayoutId id="2445154545" r:id="rId4"/>
    <p:sldLayoutId id="2445154546" r:id="rId5"/>
    <p:sldLayoutId id="2445154547" r:id="rId6"/>
    <p:sldLayoutId id="2445154548" r:id="rId7"/>
    <p:sldLayoutId id="2445154549" r:id="rId8"/>
    <p:sldLayoutId id="2445154550" r:id="rId9"/>
    <p:sldLayoutId id="2445154551" r:id="rId10"/>
    <p:sldLayoutId id="2445154552" r:id="rId11"/>
    <p:sldLayoutId id="2445154553" r:id="rId12"/>
    <p:sldLayoutId id="2445154554" r:id="rId13"/>
    <p:sldLayoutId id="2445154555" r:id="rId14"/>
    <p:sldLayoutId id="2445154556" r:id="rId15"/>
    <p:sldLayoutId id="2445154557" r:id="rId16"/>
  </p:sldLayoutIdLst>
  <p:txStyles>
    <p:titleStyle>
      <a:lvl1pPr marL="0" algn="l" defTabSz="914400">
        <a:buNone/>
        <a:defRPr sz="3600">
          <a:solidFill>
            <a:srgbClr val="262626">
              <a:alpha val="100000"/>
            </a:srgbClr>
          </a:solidFill>
          <a:latin typeface="Century Gothic"/>
          <a:ea typeface="Century Gothic"/>
          <a:cs typeface="Century Gothic"/>
        </a:defRPr>
      </a:lvl1pPr>
      <a:lvl2pPr marL="0" algn="l" defTabSz="914400">
        <a:buNone/>
        <a:defRPr sz="3600">
          <a:solidFill>
            <a:srgbClr val="262626">
              <a:alpha val="100000"/>
            </a:srgbClr>
          </a:solidFill>
          <a:latin typeface="Century Gothic"/>
          <a:ea typeface="Century Gothic"/>
          <a:cs typeface="Century Gothic"/>
        </a:defRPr>
      </a:lvl2pPr>
      <a:lvl3pPr marL="0" algn="l" defTabSz="914400">
        <a:buNone/>
        <a:defRPr sz="3600">
          <a:solidFill>
            <a:srgbClr val="262626">
              <a:alpha val="100000"/>
            </a:srgbClr>
          </a:solidFill>
          <a:latin typeface="Century Gothic"/>
          <a:ea typeface="Century Gothic"/>
          <a:cs typeface="Century Gothic"/>
        </a:defRPr>
      </a:lvl3pPr>
      <a:lvl4pPr marL="0" algn="l" defTabSz="914400">
        <a:buNone/>
        <a:defRPr sz="3600">
          <a:solidFill>
            <a:srgbClr val="262626">
              <a:alpha val="100000"/>
            </a:srgbClr>
          </a:solidFill>
          <a:latin typeface="Century Gothic"/>
          <a:ea typeface="Century Gothic"/>
          <a:cs typeface="Century Gothic"/>
        </a:defRPr>
      </a:lvl4pPr>
      <a:lvl5pPr marL="0" algn="l" defTabSz="914400">
        <a:buNone/>
        <a:defRPr sz="3600">
          <a:solidFill>
            <a:srgbClr val="262626">
              <a:alpha val="100000"/>
            </a:srgbClr>
          </a:solidFill>
          <a:latin typeface="Century Gothic"/>
          <a:ea typeface="Century Gothic"/>
          <a:cs typeface="Century Gothic"/>
        </a:defRPr>
      </a:lvl5pPr>
      <a:lvl6pPr marL="0" algn="l" defTabSz="914400">
        <a:buNone/>
        <a:defRPr sz="3600">
          <a:solidFill>
            <a:srgbClr val="262626">
              <a:alpha val="100000"/>
            </a:srgbClr>
          </a:solidFill>
          <a:latin typeface="Century Gothic"/>
          <a:ea typeface="Century Gothic"/>
          <a:cs typeface="Century Gothic"/>
        </a:defRPr>
      </a:lvl6pPr>
      <a:lvl7pPr marL="0" algn="l" defTabSz="914400">
        <a:buNone/>
        <a:defRPr sz="3600">
          <a:solidFill>
            <a:srgbClr val="262626">
              <a:alpha val="100000"/>
            </a:srgbClr>
          </a:solidFill>
          <a:latin typeface="Century Gothic"/>
          <a:ea typeface="Century Gothic"/>
          <a:cs typeface="Century Gothic"/>
        </a:defRPr>
      </a:lvl7pPr>
      <a:lvl8pPr marL="0" algn="l" defTabSz="914400">
        <a:buNone/>
        <a:defRPr sz="3600">
          <a:solidFill>
            <a:srgbClr val="262626">
              <a:alpha val="100000"/>
            </a:srgbClr>
          </a:solidFill>
          <a:latin typeface="Century Gothic"/>
          <a:ea typeface="Century Gothic"/>
          <a:cs typeface="Century Gothic"/>
        </a:defRPr>
      </a:lvl8pPr>
      <a:lvl9pPr marL="0" algn="l" defTabSz="914400">
        <a:buNone/>
        <a:defRPr sz="3600">
          <a:solidFill>
            <a:srgbClr val="262626">
              <a:alpha val="100000"/>
            </a:srgbClr>
          </a:solidFill>
          <a:latin typeface="Century Gothic"/>
          <a:ea typeface="Century Gothic"/>
          <a:cs typeface="Century Gothic"/>
        </a:defRPr>
      </a:lvl9pPr>
      <a:extLst/>
    </p:titleStyle>
    <p:bodyStyle>
      <a:lvl1pPr marL="285750" marR="0" indent="-285750" algn="l" defTabSz="914400">
        <a:spcBef>
          <a:spcPts val="1000"/>
        </a:spcBef>
        <a:spcAft>
          <a:spcPts val="0"/>
        </a:spcAft>
        <a:buClr>
          <a:srgbClr val="A53010">
            <a:alpha val="100000"/>
          </a:srgbClr>
        </a:buClr>
        <a:buFont typeface="Wingdings 3"/>
        <a:buChar char=""/>
        <a:defRPr sz="1800">
          <a:solidFill>
            <a:srgbClr val="3F3F3F">
              <a:alpha val="100000"/>
            </a:srgbClr>
          </a:solidFill>
          <a:latin typeface="Century Gothic"/>
          <a:ea typeface="Century Gothic"/>
          <a:cs typeface="Century Gothic"/>
        </a:defRPr>
      </a:lvl1pPr>
      <a:lvl2pPr marL="571500" marR="0" indent="-285750" algn="l" defTabSz="914400">
        <a:spcBef>
          <a:spcPts val="1000"/>
        </a:spcBef>
        <a:spcAft>
          <a:spcPts val="0"/>
        </a:spcAft>
        <a:buClr>
          <a:srgbClr val="A53010">
            <a:alpha val="100000"/>
          </a:srgbClr>
        </a:buClr>
        <a:buFont typeface="Wingdings 3"/>
        <a:buChar char=""/>
        <a:defRPr sz="1600">
          <a:solidFill>
            <a:srgbClr val="3F3F3F">
              <a:alpha val="100000"/>
            </a:srgbClr>
          </a:solidFill>
          <a:latin typeface="Century Gothic"/>
          <a:ea typeface="Century Gothic"/>
          <a:cs typeface="Century Gothic"/>
        </a:defRPr>
      </a:lvl2pPr>
      <a:lvl3pPr marL="857250" marR="0" indent="-285750" algn="l" defTabSz="914400">
        <a:spcBef>
          <a:spcPts val="1000"/>
        </a:spcBef>
        <a:spcAft>
          <a:spcPts val="0"/>
        </a:spcAft>
        <a:buClr>
          <a:srgbClr val="A53010">
            <a:alpha val="100000"/>
          </a:srgbClr>
        </a:buClr>
        <a:buFont typeface="Wingdings 3"/>
        <a:buChar char=""/>
        <a:defRPr sz="1400">
          <a:solidFill>
            <a:srgbClr val="3F3F3F">
              <a:alpha val="100000"/>
            </a:srgbClr>
          </a:solidFill>
          <a:latin typeface="Century Gothic"/>
          <a:ea typeface="Century Gothic"/>
          <a:cs typeface="Century Gothic"/>
        </a:defRPr>
      </a:lvl3pPr>
      <a:lvl4pPr marL="1143000" marR="0" indent="-285750" algn="l" defTabSz="914400">
        <a:spcBef>
          <a:spcPts val="1000"/>
        </a:spcBef>
        <a:spcAft>
          <a:spcPts val="0"/>
        </a:spcAft>
        <a:buClr>
          <a:srgbClr val="A53010">
            <a:alpha val="100000"/>
          </a:srgbClr>
        </a:buClr>
        <a:buFont typeface="Wingdings 3"/>
        <a:buChar char=""/>
        <a:defRPr sz="1200">
          <a:solidFill>
            <a:srgbClr val="3F3F3F">
              <a:alpha val="100000"/>
            </a:srgbClr>
          </a:solidFill>
          <a:latin typeface="Century Gothic"/>
          <a:ea typeface="Century Gothic"/>
          <a:cs typeface="Century Gothic"/>
        </a:defRPr>
      </a:lvl4pPr>
      <a:lvl5pPr marL="1428750" marR="0" indent="-285750" algn="l" defTabSz="914400">
        <a:spcBef>
          <a:spcPts val="1000"/>
        </a:spcBef>
        <a:spcAft>
          <a:spcPts val="0"/>
        </a:spcAft>
        <a:buClr>
          <a:srgbClr val="A53010">
            <a:alpha val="100000"/>
          </a:srgbClr>
        </a:buClr>
        <a:buFont typeface="Wingdings 3"/>
        <a:buChar char=""/>
        <a:defRPr sz="1200">
          <a:solidFill>
            <a:srgbClr val="3F3F3F">
              <a:alpha val="100000"/>
            </a:srgbClr>
          </a:solidFill>
          <a:latin typeface="Century Gothic"/>
          <a:ea typeface="Century Gothic"/>
          <a:cs typeface="Century Gothic"/>
        </a:defRPr>
      </a:lvl5pPr>
      <a:lvl6pPr marL="1714500" marR="0" indent="-285750" algn="l" defTabSz="914400">
        <a:spcBef>
          <a:spcPts val="1000"/>
        </a:spcBef>
        <a:spcAft>
          <a:spcPts val="0"/>
        </a:spcAft>
        <a:buClr>
          <a:srgbClr val="A53010">
            <a:alpha val="100000"/>
          </a:srgbClr>
        </a:buClr>
        <a:buFont typeface="Wingdings 3"/>
        <a:buChar char=""/>
        <a:defRPr sz="1200">
          <a:solidFill>
            <a:srgbClr val="3F3F3F">
              <a:alpha val="100000"/>
            </a:srgbClr>
          </a:solidFill>
          <a:latin typeface="Century Gothic"/>
          <a:ea typeface="Century Gothic"/>
          <a:cs typeface="Century Gothic"/>
        </a:defRPr>
      </a:lvl6pPr>
      <a:lvl7pPr marL="2000250" marR="0" indent="-285750" algn="l" defTabSz="914400">
        <a:spcBef>
          <a:spcPts val="1000"/>
        </a:spcBef>
        <a:spcAft>
          <a:spcPts val="0"/>
        </a:spcAft>
        <a:buClr>
          <a:srgbClr val="A53010">
            <a:alpha val="100000"/>
          </a:srgbClr>
        </a:buClr>
        <a:buFont typeface="Wingdings 3"/>
        <a:buChar char=""/>
        <a:defRPr sz="1200">
          <a:solidFill>
            <a:srgbClr val="3F3F3F">
              <a:alpha val="100000"/>
            </a:srgbClr>
          </a:solidFill>
          <a:latin typeface="Century Gothic"/>
          <a:ea typeface="Century Gothic"/>
          <a:cs typeface="Century Gothic"/>
        </a:defRPr>
      </a:lvl7pPr>
      <a:lvl8pPr marL="2286000" marR="0" indent="-285750" algn="l" defTabSz="914400">
        <a:spcBef>
          <a:spcPts val="1000"/>
        </a:spcBef>
        <a:spcAft>
          <a:spcPts val="0"/>
        </a:spcAft>
        <a:buClr>
          <a:srgbClr val="A53010">
            <a:alpha val="100000"/>
          </a:srgbClr>
        </a:buClr>
        <a:buFont typeface="Wingdings 3"/>
        <a:buChar char=""/>
        <a:defRPr sz="1200">
          <a:solidFill>
            <a:srgbClr val="3F3F3F">
              <a:alpha val="100000"/>
            </a:srgbClr>
          </a:solidFill>
          <a:latin typeface="Century Gothic"/>
          <a:ea typeface="Century Gothic"/>
          <a:cs typeface="Century Gothic"/>
        </a:defRPr>
      </a:lvl8pPr>
      <a:lvl9pPr marL="2571750" marR="0" indent="-285750" algn="l" defTabSz="914400">
        <a:spcBef>
          <a:spcPts val="1000"/>
        </a:spcBef>
        <a:spcAft>
          <a:spcPts val="0"/>
        </a:spcAft>
        <a:buClr>
          <a:srgbClr val="A53010">
            <a:alpha val="100000"/>
          </a:srgbClr>
        </a:buClr>
        <a:buFont typeface="Wingdings 3"/>
        <a:buChar char=""/>
        <a:defRPr sz="1200">
          <a:solidFill>
            <a:srgbClr val="3F3F3F">
              <a:alpha val="100000"/>
            </a:srgbClr>
          </a:solidFill>
          <a:latin typeface="Century Gothic"/>
          <a:ea typeface="Century Gothic"/>
          <a:cs typeface="Century Gothic"/>
        </a:defRPr>
      </a:lvl9pPr>
      <a:extLst/>
    </p:bodyStyle>
    <p:otherStyle>
      <a:lvl1pPr marL="0" algn="l" defTabSz="914400">
        <a:buNone/>
        <a:defRPr sz="1100" kern="1200"/>
      </a:lvl1pPr>
      <a:lvl2pPr marL="285750" algn="l" defTabSz="914400">
        <a:buNone/>
        <a:defRPr sz="1100" kern="1200"/>
      </a:lvl2pPr>
      <a:lvl3pPr marL="571500" algn="l" defTabSz="914400">
        <a:buNone/>
        <a:defRPr sz="1100" kern="1200"/>
      </a:lvl3pPr>
      <a:lvl4pPr marL="857250" algn="l" defTabSz="914400">
        <a:buNone/>
        <a:defRPr sz="1100" kern="1200"/>
      </a:lvl4pPr>
      <a:lvl5pPr marL="1143000" algn="l" defTabSz="914400">
        <a:buNone/>
        <a:defRPr sz="1100" kern="1200"/>
      </a:lvl5pPr>
      <a:lvl6pPr marL="1428750" algn="l" defTabSz="914400">
        <a:buNone/>
        <a:defRPr sz="1100" kern="1200"/>
      </a:lvl6pPr>
      <a:lvl7pPr marL="1714500" algn="l" defTabSz="914400">
        <a:buNone/>
        <a:defRPr sz="1100" kern="1200"/>
      </a:lvl7pPr>
      <a:lvl8pPr marL="2000250" algn="l" defTabSz="914400">
        <a:buNone/>
        <a:defRPr sz="1100" kern="1200"/>
      </a:lvl8pPr>
      <a:lvl9pPr marL="2286000" algn="l" defTabSz="914400">
        <a:buNone/>
        <a:defRPr sz="1100" kern="1200"/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340319" y="385543"/>
          <a:ext cx="12192000" cy="7181165"/>
          <a:chOff x="2340319" y="385543"/>
          <a:chExt cx="12192000" cy="7181165"/>
        </a:xfrm>
      </p:grpSpPr>
      <p:sp>
        <p:nvSpPr>
          <p:cNvPr id="2" name="Placeholder for title"/>
          <p:cNvSpPr>
            <a:spLocks noGrp="1"/>
          </p:cNvSpPr>
          <p:nvPr>
            <p:ph type="title"/>
          </p:nvPr>
        </p:nvSpPr>
        <p:spPr>
          <a:xfrm>
            <a:off x="2279576" y="1958451"/>
            <a:ext cx="9433047" cy="341476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13335" indent="359410" algn="ctr">
              <a:lnSpc>
                <a:spcPct val="111000"/>
              </a:lnSpc>
              <a:spcAft>
                <a:spcPts val="55"/>
              </a:spcAft>
              <a:buNone/>
            </a:pP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Стратегии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системы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образования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Бурлинского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района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актуальные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результаты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задачи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приоритеты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2025-2026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учебном</a:t>
            </a:r>
            <a:r>
              <a:rPr lang="en-US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году</a:t>
            </a:r>
            <a:endParaRPr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3848" y="385543"/>
            <a:ext cx="8198152" cy="8246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74169" y="6534834"/>
            <a:ext cx="2243662" cy="646331"/>
          </a:xfrm>
          <a:prstGeom prst="rect">
            <a:avLst/>
          </a:prstGeom>
          <a:noFill/>
        </p:spPr>
        <p:txBody>
          <a:bodyPr lIns="91440" tIns="45720" rIns="91440" bIns="45720" rtlCol="0" anchor="t">
            <a:spAutoFit/>
          </a:bodyPr>
          <a:lstStyle/>
          <a:p>
            <a:pPr marL="0" indent="0">
              <a:buNone/>
            </a:pPr>
            <a:r>
              <a:rPr lang="en-US" sz="1800" b="1">
                <a:solidFill>
                  <a:srgbClr val="FFFFFF">
                    <a:alpha val="100000"/>
                  </a:srgbClr>
                </a:solidFill>
                <a:highlight>
                  <a:srgbClr val="0000FF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27августа 2025</a:t>
            </a:r>
            <a:endParaRPr/>
          </a:p>
          <a:p>
            <a:pPr marL="0" indent="0"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783771" y="170329"/>
          <a:ext cx="12192000" cy="6858000"/>
          <a:chOff x="783771" y="170329"/>
          <a:chExt cx="12192000" cy="6858000"/>
        </a:xfrm>
      </p:grpSpPr>
      <p:sp>
        <p:nvSpPr>
          <p:cNvPr id="53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Дошкольное образование</a:t>
            </a:r>
            <a:endParaRPr/>
          </a:p>
        </p:txBody>
      </p:sp>
      <p:sp>
        <p:nvSpPr>
          <p:cNvPr id="54" name="Placeholder for body"/>
          <p:cNvSpPr>
            <a:spLocks noGrp="1"/>
          </p:cNvSpPr>
          <p:nvPr>
            <p:ph type="body" idx="1"/>
          </p:nvPr>
        </p:nvSpPr>
        <p:spPr>
          <a:xfrm>
            <a:off x="2639617" y="1772816"/>
            <a:ext cx="9433048" cy="4580964"/>
          </a:xfrm>
          <a:prstGeom prst="rect">
            <a:avLst/>
          </a:prstGeom>
          <a:noFill/>
        </p:spPr>
        <p:txBody>
          <a:bodyPr lIns="91440" tIns="45720" rIns="91440" bIns="45720" rtlCol="0">
            <a:normAutofit fontScale="92500" lnSpcReduction="20000"/>
          </a:bodyPr>
          <a:lstStyle/>
          <a:p>
            <a:pPr marL="285750" indent="-285750">
              <a:buFont typeface="Arial"/>
              <a:buChar char="●"/>
            </a:pP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Единое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расписание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уроков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;</a:t>
            </a:r>
            <a:endParaRPr sz="3200" dirty="0"/>
          </a:p>
          <a:p>
            <a:pPr marL="285750" indent="-285750">
              <a:buFont typeface="Arial"/>
              <a:buChar char="●"/>
            </a:pP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Изменение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содержания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учебных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предметов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История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»: в 5-7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3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часа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неделю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«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Обществознание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»: в 6-7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обществознание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изучается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3200" dirty="0"/>
          </a:p>
          <a:p>
            <a:pPr marL="285750" indent="-285750">
              <a:buFont typeface="Arial"/>
              <a:buChar char="●"/>
            </a:pP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Нормативное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закрепление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кодификаторов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3200" dirty="0"/>
          </a:p>
          <a:p>
            <a:pPr marL="285750" indent="-285750">
              <a:buFont typeface="Arial"/>
              <a:buChar char="●"/>
            </a:pP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Эксперимент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введению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оценок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поведение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3200" dirty="0"/>
          </a:p>
          <a:p>
            <a:pPr marL="285750" indent="-285750">
              <a:buFont typeface="Arial"/>
              <a:buChar char="●"/>
            </a:pP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ГОСТ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школьную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форму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sz="3200" dirty="0"/>
          </a:p>
          <a:p>
            <a:pPr marL="0" indent="0">
              <a:buNone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</a:t>
            </a:r>
            <a:endParaRPr dirty="0"/>
          </a:p>
          <a:p>
            <a:pPr marL="0" indent="0">
              <a:buNone/>
            </a:pPr>
            <a:r>
              <a:rPr lang="en-US" sz="2800" dirty="0">
                <a:latin typeface="Times New Roman"/>
                <a:ea typeface="Times New Roman"/>
                <a:cs typeface="Times New Roman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604911" y="170329"/>
          <a:ext cx="12192000" cy="7439844"/>
          <a:chOff x="604911" y="170329"/>
          <a:chExt cx="12192000" cy="7439844"/>
        </a:xfrm>
      </p:grpSpPr>
      <p:sp>
        <p:nvSpPr>
          <p:cNvPr id="57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58" name="TextBox 57"/>
          <p:cNvSpPr txBox="1"/>
          <p:nvPr/>
        </p:nvSpPr>
        <p:spPr>
          <a:xfrm>
            <a:off x="479376" y="311519"/>
            <a:ext cx="4872553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indent="0">
              <a:buNone/>
            </a:pP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Проект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 «Я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считаю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» -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конкурс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школьных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проектов</a:t>
            </a:r>
            <a:endParaRPr sz="14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5943600" y="2847156"/>
            <a:ext cx="304800" cy="304800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60" name="Placeholder for body"/>
          <p:cNvSpPr>
            <a:spLocks noGrp="1"/>
          </p:cNvSpPr>
          <p:nvPr>
            <p:ph type="body" idx="1"/>
          </p:nvPr>
        </p:nvSpPr>
        <p:spPr>
          <a:xfrm>
            <a:off x="2398873" y="762000"/>
            <a:ext cx="8915400" cy="74131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/>
                <a:ea typeface="Times New Roman"/>
                <a:cs typeface="Times New Roman"/>
              </a:rPr>
              <a:t>МБОУ «</a:t>
            </a:r>
            <a:r>
              <a:rPr lang="en-US" sz="2400" dirty="0" err="1">
                <a:latin typeface="Times New Roman"/>
                <a:ea typeface="Times New Roman"/>
                <a:cs typeface="Times New Roman"/>
              </a:rPr>
              <a:t>Новопесчанская</a:t>
            </a:r>
            <a:r>
              <a:rPr lang="en-US" sz="2400" dirty="0">
                <a:latin typeface="Times New Roman"/>
                <a:ea typeface="Times New Roman"/>
                <a:cs typeface="Times New Roman"/>
              </a:rPr>
              <a:t> СОШ»- </a:t>
            </a:r>
            <a:r>
              <a:rPr lang="en-US" sz="2400" dirty="0" err="1">
                <a:latin typeface="Times New Roman"/>
                <a:ea typeface="Times New Roman"/>
                <a:cs typeface="Times New Roman"/>
              </a:rPr>
              <a:t>Медиатека</a:t>
            </a:r>
            <a:endParaRPr dirty="0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400" y="1353992"/>
            <a:ext cx="4202606" cy="3151955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5964" y="1353671"/>
            <a:ext cx="4572000" cy="3429000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63719" y="3602741"/>
            <a:ext cx="3888539" cy="2916405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40216" y="3708163"/>
            <a:ext cx="3969621" cy="297721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93895" y="170329"/>
          <a:ext cx="12588914" cy="6942200"/>
          <a:chOff x="393895" y="170329"/>
          <a:chExt cx="12588914" cy="6942200"/>
        </a:xfrm>
      </p:grpSpPr>
      <p:sp>
        <p:nvSpPr>
          <p:cNvPr id="66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67" name="TextBox 66"/>
          <p:cNvSpPr txBox="1"/>
          <p:nvPr/>
        </p:nvSpPr>
        <p:spPr>
          <a:xfrm>
            <a:off x="621994" y="306846"/>
            <a:ext cx="532160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indent="0">
              <a:buNone/>
            </a:pP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Проект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 «Я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считаю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» -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конкурс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школьных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highlight>
                  <a:srgbClr val="FFFF00">
                    <a:alpha val="100000"/>
                  </a:srgbClr>
                </a:highlight>
                <a:latin typeface="Century Gothic"/>
                <a:ea typeface="Century Gothic"/>
                <a:cs typeface="Century Gothic"/>
              </a:rPr>
              <a:t>проектов</a:t>
            </a:r>
            <a:endParaRPr sz="14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5943600" y="2847156"/>
            <a:ext cx="304800" cy="304800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69" name="Placeholder for body"/>
          <p:cNvSpPr>
            <a:spLocks noGrp="1"/>
          </p:cNvSpPr>
          <p:nvPr>
            <p:ph type="body" idx="1"/>
          </p:nvPr>
        </p:nvSpPr>
        <p:spPr>
          <a:xfrm>
            <a:off x="2398873" y="762000"/>
            <a:ext cx="8915400" cy="74131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/>
                <a:ea typeface="Times New Roman"/>
                <a:cs typeface="Times New Roman"/>
              </a:rPr>
              <a:t>МБОУ «</a:t>
            </a:r>
            <a:r>
              <a:rPr lang="en-US" sz="2400" dirty="0" err="1">
                <a:latin typeface="Times New Roman"/>
                <a:ea typeface="Times New Roman"/>
                <a:cs typeface="Times New Roman"/>
              </a:rPr>
              <a:t>Устьянская</a:t>
            </a:r>
            <a:r>
              <a:rPr lang="en-US" sz="2400" dirty="0">
                <a:latin typeface="Times New Roman"/>
                <a:ea typeface="Times New Roman"/>
                <a:cs typeface="Times New Roman"/>
              </a:rPr>
              <a:t> СОШ»- </a:t>
            </a:r>
            <a:r>
              <a:rPr lang="en-US" sz="2400" dirty="0" err="1">
                <a:latin typeface="Times New Roman"/>
                <a:ea typeface="Times New Roman"/>
                <a:cs typeface="Times New Roman"/>
              </a:rPr>
              <a:t>Современный</a:t>
            </a:r>
            <a:r>
              <a:rPr lang="en-US" sz="24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  <a:cs typeface="Times New Roman"/>
              </a:rPr>
              <a:t>спортивный</a:t>
            </a:r>
            <a:r>
              <a:rPr lang="en-US" sz="24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  <a:cs typeface="Times New Roman"/>
              </a:rPr>
              <a:t>зал</a:t>
            </a:r>
            <a:endParaRPr dirty="0"/>
          </a:p>
        </p:txBody>
      </p:sp>
      <p:pic>
        <p:nvPicPr>
          <p:cNvPr id="70" name="Рисунок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352" y="1353671"/>
            <a:ext cx="5387928" cy="3670290"/>
          </a:xfrm>
          <a:prstGeom prst="rect">
            <a:avLst/>
          </a:prstGeom>
        </p:spPr>
      </p:pic>
      <p:pic>
        <p:nvPicPr>
          <p:cNvPr id="71" name="Рисунок 7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8004" y="1497428"/>
            <a:ext cx="3593960" cy="4791947"/>
          </a:xfrm>
          <a:prstGeom prst="rect">
            <a:avLst/>
          </a:prstGeom>
        </p:spPr>
      </p:pic>
      <p:pic>
        <p:nvPicPr>
          <p:cNvPr id="72" name="Рисунок 7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46649" y="1838735"/>
            <a:ext cx="3081999" cy="4109332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0216" y="4508488"/>
            <a:ext cx="4414498" cy="243371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85008" y="170329"/>
          <a:ext cx="12192000" cy="6858000"/>
          <a:chOff x="285008" y="170329"/>
          <a:chExt cx="12192000" cy="6858000"/>
        </a:xfrm>
      </p:grpSpPr>
      <p:sp>
        <p:nvSpPr>
          <p:cNvPr id="75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76" name="Placeholder for body"/>
          <p:cNvSpPr>
            <a:spLocks noGrp="1"/>
          </p:cNvSpPr>
          <p:nvPr>
            <p:ph type="body" idx="1"/>
          </p:nvPr>
        </p:nvSpPr>
        <p:spPr>
          <a:xfrm>
            <a:off x="783771" y="1192307"/>
            <a:ext cx="10189029" cy="4580964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</p:txBody>
      </p:sp>
      <p:sp>
        <p:nvSpPr>
          <p:cNvPr id="78" name="Прямоугольник 77"/>
          <p:cNvSpPr/>
          <p:nvPr/>
        </p:nvSpPr>
        <p:spPr>
          <a:xfrm>
            <a:off x="382812" y="266109"/>
            <a:ext cx="4969117" cy="400110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Проект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Школа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Минпросвещения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России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» </a:t>
            </a:r>
            <a:endParaRPr dirty="0">
              <a:highlight>
                <a:srgbClr val="FFFF00"/>
              </a:highlight>
            </a:endParaRPr>
          </a:p>
        </p:txBody>
      </p:sp>
      <p:pic>
        <p:nvPicPr>
          <p:cNvPr id="79" name="Рисунок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90947" y="1469931"/>
            <a:ext cx="2672807" cy="1781175"/>
          </a:xfrm>
          <a:prstGeom prst="rect">
            <a:avLst/>
          </a:prstGeom>
        </p:spPr>
      </p:pic>
      <p:pic>
        <p:nvPicPr>
          <p:cNvPr id="80" name="Рисунок 7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59151" y="1481158"/>
            <a:ext cx="2655959" cy="1769948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3934" y="2557667"/>
            <a:ext cx="2532248" cy="2213882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5914" y="1611972"/>
            <a:ext cx="2729016" cy="1876301"/>
          </a:xfrm>
          <a:prstGeom prst="rect">
            <a:avLst/>
          </a:prstGeom>
        </p:spPr>
      </p:pic>
      <p:sp>
        <p:nvSpPr>
          <p:cNvPr id="83" name="Прямоугольник 82"/>
          <p:cNvSpPr/>
          <p:nvPr/>
        </p:nvSpPr>
        <p:spPr>
          <a:xfrm>
            <a:off x="717434" y="1182884"/>
            <a:ext cx="4677496" cy="707886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6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магистральное</a:t>
            </a:r>
            <a:r>
              <a:rPr lang="en-US" sz="16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направление</a:t>
            </a:r>
            <a:r>
              <a:rPr lang="en-US" sz="16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:«</a:t>
            </a:r>
            <a:r>
              <a:rPr lang="en-US" sz="16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Творчество</a:t>
            </a:r>
            <a:r>
              <a:rPr lang="en-US" sz="16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»-МБОУ «</a:t>
            </a:r>
            <a:r>
              <a:rPr lang="en-US" sz="16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Устьянская</a:t>
            </a:r>
            <a:r>
              <a:rPr lang="en-US" sz="16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</a:t>
            </a:r>
            <a:endParaRPr sz="1600" dirty="0"/>
          </a:p>
        </p:txBody>
      </p:sp>
      <p:pic>
        <p:nvPicPr>
          <p:cNvPr id="84" name="Рисунок 8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1384" y="4815231"/>
            <a:ext cx="2889541" cy="1824877"/>
          </a:xfrm>
          <a:prstGeom prst="rect">
            <a:avLst/>
          </a:prstGeom>
        </p:spPr>
      </p:pic>
      <p:sp>
        <p:nvSpPr>
          <p:cNvPr id="85" name="Прямоугольник 84"/>
          <p:cNvSpPr/>
          <p:nvPr/>
        </p:nvSpPr>
        <p:spPr>
          <a:xfrm>
            <a:off x="7032104" y="3267658"/>
            <a:ext cx="5002276" cy="707886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6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магистральное</a:t>
            </a:r>
            <a:r>
              <a:rPr lang="en-US" sz="16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направление</a:t>
            </a:r>
            <a:r>
              <a:rPr lang="en-US" sz="16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:«</a:t>
            </a:r>
            <a:r>
              <a:rPr lang="en-US" sz="16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Воспитание</a:t>
            </a:r>
            <a:r>
              <a:rPr lang="en-US" sz="16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»-</a:t>
            </a:r>
            <a:r>
              <a:rPr lang="en-US" sz="16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МБОУ«Новопесчанская</a:t>
            </a:r>
            <a:r>
              <a:rPr lang="en-US" sz="16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</a:t>
            </a:r>
            <a:endParaRPr sz="1600" dirty="0"/>
          </a:p>
        </p:txBody>
      </p:sp>
      <p:pic>
        <p:nvPicPr>
          <p:cNvPr id="86" name="Рисунок 8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52384" y="4986491"/>
            <a:ext cx="2522632" cy="1681098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2735" y="3940658"/>
            <a:ext cx="2630688" cy="2185282"/>
          </a:xfrm>
          <a:prstGeom prst="rect">
            <a:avLst/>
          </a:prstGeom>
        </p:spPr>
      </p:pic>
      <p:pic>
        <p:nvPicPr>
          <p:cNvPr id="88" name="Рисунок 8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41454" y="4227530"/>
            <a:ext cx="3255729" cy="228583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0057" y="170329"/>
          <a:ext cx="12192000" cy="6907482"/>
          <a:chOff x="210057" y="170329"/>
          <a:chExt cx="12192000" cy="6907482"/>
        </a:xfrm>
      </p:grpSpPr>
      <p:sp>
        <p:nvSpPr>
          <p:cNvPr id="90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91" name="Placeholder for body"/>
          <p:cNvSpPr>
            <a:spLocks noGrp="1"/>
          </p:cNvSpPr>
          <p:nvPr>
            <p:ph type="body" idx="1"/>
          </p:nvPr>
        </p:nvSpPr>
        <p:spPr>
          <a:xfrm>
            <a:off x="783771" y="1192307"/>
            <a:ext cx="10189029" cy="4580964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</p:txBody>
      </p:sp>
      <p:sp>
        <p:nvSpPr>
          <p:cNvPr id="93" name="Прямоугольник 92"/>
          <p:cNvSpPr/>
          <p:nvPr/>
        </p:nvSpPr>
        <p:spPr>
          <a:xfrm>
            <a:off x="443665" y="266109"/>
            <a:ext cx="4935454" cy="400110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Проект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Школа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Минпросвещения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России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</a:rPr>
              <a:t>» </a:t>
            </a:r>
            <a:endParaRPr dirty="0">
              <a:highlight>
                <a:srgbClr val="FFFF00"/>
              </a:highlight>
            </a:endParaRPr>
          </a:p>
        </p:txBody>
      </p:sp>
      <p:pic>
        <p:nvPicPr>
          <p:cNvPr id="94" name="Рисунок 9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1392" y="2389288"/>
            <a:ext cx="3542888" cy="2604511"/>
          </a:xfrm>
          <a:prstGeom prst="rect">
            <a:avLst/>
          </a:prstGeom>
        </p:spPr>
      </p:pic>
      <p:pic>
        <p:nvPicPr>
          <p:cNvPr id="95" name="Рисунок 9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466" y="4305948"/>
            <a:ext cx="3542887" cy="2552051"/>
          </a:xfrm>
          <a:prstGeom prst="rect">
            <a:avLst/>
          </a:prstGeom>
        </p:spPr>
      </p:pic>
      <p:pic>
        <p:nvPicPr>
          <p:cNvPr id="96" name="Рисунок 9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82735" y="1003260"/>
            <a:ext cx="3542888" cy="2202752"/>
          </a:xfrm>
          <a:prstGeom prst="rect">
            <a:avLst/>
          </a:prstGeom>
        </p:spPr>
      </p:pic>
      <p:pic>
        <p:nvPicPr>
          <p:cNvPr id="97" name="Рисунок 9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0800000" flipV="1">
            <a:off x="907139" y="1916354"/>
            <a:ext cx="2580385" cy="1719585"/>
          </a:xfrm>
          <a:prstGeom prst="rect">
            <a:avLst/>
          </a:prstGeom>
        </p:spPr>
      </p:pic>
      <p:pic>
        <p:nvPicPr>
          <p:cNvPr id="98" name="Рисунок 9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43244" y="4288125"/>
            <a:ext cx="3640162" cy="2378192"/>
          </a:xfrm>
          <a:prstGeom prst="rect">
            <a:avLst/>
          </a:prstGeom>
        </p:spPr>
      </p:pic>
      <p:pic>
        <p:nvPicPr>
          <p:cNvPr id="99" name="Рисунок 9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7986" y="4113030"/>
            <a:ext cx="2827606" cy="2601534"/>
          </a:xfrm>
          <a:prstGeom prst="rect">
            <a:avLst/>
          </a:prstGeom>
        </p:spPr>
      </p:pic>
      <p:sp>
        <p:nvSpPr>
          <p:cNvPr id="100" name="Прямоугольник 99"/>
          <p:cNvSpPr/>
          <p:nvPr/>
        </p:nvSpPr>
        <p:spPr>
          <a:xfrm>
            <a:off x="2063552" y="1092990"/>
            <a:ext cx="5819887" cy="707886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магистральное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направление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:«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Знание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»-МБОУ «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Михайловская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</a:t>
            </a:r>
            <a:endParaRPr sz="1800" dirty="0"/>
          </a:p>
        </p:txBody>
      </p:sp>
      <p:sp>
        <p:nvSpPr>
          <p:cNvPr id="101" name="Прямоугольник 100"/>
          <p:cNvSpPr/>
          <p:nvPr/>
        </p:nvSpPr>
        <p:spPr>
          <a:xfrm>
            <a:off x="6534228" y="3270056"/>
            <a:ext cx="5549178" cy="1015663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магистральное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направление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Профориентация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»- МБОУ «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</a:t>
            </a: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73444" y="170329"/>
          <a:ext cx="12192000" cy="6858002"/>
          <a:chOff x="373444" y="170329"/>
          <a:chExt cx="12192000" cy="6858002"/>
        </a:xfrm>
      </p:grpSpPr>
      <p:sp>
        <p:nvSpPr>
          <p:cNvPr id="103" name="Placeholder for title"/>
          <p:cNvSpPr>
            <a:spLocks noGrp="1"/>
          </p:cNvSpPr>
          <p:nvPr>
            <p:ph type="title"/>
          </p:nvPr>
        </p:nvSpPr>
        <p:spPr>
          <a:xfrm>
            <a:off x="5351929" y="189802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graphicFrame>
        <p:nvGraphicFramePr>
          <p:cNvPr id="104" name="Таблица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093379"/>
              </p:ext>
            </p:extLst>
          </p:nvPr>
        </p:nvGraphicFramePr>
        <p:xfrm>
          <a:off x="4223792" y="1078608"/>
          <a:ext cx="7632159" cy="5589590"/>
        </p:xfrm>
        <a:graphic>
          <a:graphicData uri="http://schemas.openxmlformats.org/drawingml/2006/table">
            <a:tbl>
              <a:tblPr firstRow="1" bandRow="1"/>
              <a:tblGrid>
                <a:gridCol w="1485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3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3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0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86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89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1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70541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Организация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>
                        <a:lnSpc>
                          <a:spcPct val="107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Открытость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и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доступность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информации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организации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Комфортность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условий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предоставления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услуг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Доступность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услуг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для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инвалидов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>
                        <a:lnSpc>
                          <a:spcPct val="107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  <a:p>
                      <a:pPr marL="71755" marR="71755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Доброжелательность, вежливость работников организации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Удовлетворенность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условиями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оказания</a:t>
                      </a:r>
                      <a:r>
                        <a:rPr lang="en-US" sz="14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услуг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ИТОГОВАЯ ОЦЕНКА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484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"Устьянская СОШ" 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99,24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84,00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96,65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484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"Бурлинская СОШ" 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98,16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95,53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84,00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94,98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94,02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93,34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484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"НовопесчанскаяСОШ" 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97,71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66,00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92,74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484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"Михайловская СОШ" 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99,49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98,77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73,71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94,39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098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МБДОУ детский сад "Одуванчик"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97,50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92,00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62,00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99,20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93,20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88,78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6" name="Прямоугольник 105"/>
          <p:cNvSpPr/>
          <p:nvPr/>
        </p:nvSpPr>
        <p:spPr>
          <a:xfrm>
            <a:off x="623392" y="1484784"/>
            <a:ext cx="3882298" cy="3024336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Независимая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оценка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качества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условий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осуществления</a:t>
            </a:r>
            <a:endParaRPr dirty="0"/>
          </a:p>
          <a:p>
            <a:pPr marL="0" indent="0">
              <a:buNone/>
            </a:pP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образовательной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деятельности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организациями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(«НОКО»)</a:t>
            </a: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98346" y="170329"/>
          <a:ext cx="12192000" cy="5500816"/>
          <a:chOff x="298346" y="170329"/>
          <a:chExt cx="12192000" cy="5500816"/>
        </a:xfrm>
      </p:grpSpPr>
      <p:sp>
        <p:nvSpPr>
          <p:cNvPr id="108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924BD9-4393-49C6-B685-DEB88AF7E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" y="1772816"/>
            <a:ext cx="7563344" cy="41044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7AECB76-2C6D-424D-860F-EE10190DBA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1426468"/>
            <a:ext cx="4797152" cy="479715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008094" y="170329"/>
          <a:ext cx="12192000" cy="5911222"/>
          <a:chOff x="2008094" y="170329"/>
          <a:chExt cx="12192000" cy="5911222"/>
        </a:xfrm>
      </p:grpSpPr>
      <p:sp>
        <p:nvSpPr>
          <p:cNvPr id="112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13" name="Placeholder for body"/>
          <p:cNvSpPr>
            <a:spLocks noGrp="1"/>
          </p:cNvSpPr>
          <p:nvPr>
            <p:ph type="body" idx="1"/>
          </p:nvPr>
        </p:nvSpPr>
        <p:spPr>
          <a:xfrm>
            <a:off x="2567608" y="1412776"/>
            <a:ext cx="9644644" cy="4718916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936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уч-ся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dirty="0"/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аттестовано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– 862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обучающихся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dirty="0"/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обучающихся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«5» — 56;</a:t>
            </a:r>
            <a:endParaRPr dirty="0"/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обучающихся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«4» и «5» — 310;</a:t>
            </a:r>
            <a:endParaRPr dirty="0"/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успевающих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32,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оставлены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пересдачу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ОГЭ в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осенние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сроки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- 13;</a:t>
            </a:r>
            <a:endParaRPr dirty="0"/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Качество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знаний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42,4%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Успеваемость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96,2 %</a:t>
            </a:r>
            <a:endParaRPr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932039" y="85164"/>
          <a:ext cx="12192000" cy="21943726"/>
          <a:chOff x="1932039" y="85164"/>
          <a:chExt cx="12192000" cy="21943726"/>
        </a:xfrm>
      </p:grpSpPr>
      <p:sp>
        <p:nvSpPr>
          <p:cNvPr id="110" name="Placeholder for title"/>
          <p:cNvSpPr>
            <a:spLocks noGrp="1"/>
          </p:cNvSpPr>
          <p:nvPr>
            <p:ph type="title"/>
          </p:nvPr>
        </p:nvSpPr>
        <p:spPr>
          <a:xfrm>
            <a:off x="5351929" y="85164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graphicFrame>
        <p:nvGraphicFramePr>
          <p:cNvPr id="111" name="Таблица 110"/>
          <p:cNvGraphicFramePr>
            <a:graphicFrameLocks noGrp="1"/>
          </p:cNvGraphicFramePr>
          <p:nvPr/>
        </p:nvGraphicFramePr>
        <p:xfrm>
          <a:off x="6679802" y="15264052"/>
          <a:ext cx="977900" cy="6905744"/>
        </p:xfrm>
        <a:graphic>
          <a:graphicData uri="http://schemas.openxmlformats.org/drawingml/2006/table">
            <a:tbl>
              <a:tblPr firstRow="1" bandRow="1"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Количество сдававших/процент от количества ВТГ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170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Русский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МП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30,95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71,42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22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Физика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06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Химия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640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Информатика и ИКТ (КЕГЭ)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15,15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Биология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История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11,9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802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География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4,76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5561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Английский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9,09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6441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Обществознание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26,19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36,36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Литература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112" name="Таблица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329700"/>
              </p:ext>
            </p:extLst>
          </p:nvPr>
        </p:nvGraphicFramePr>
        <p:xfrm>
          <a:off x="2909938" y="1267935"/>
          <a:ext cx="8658670" cy="5580956"/>
        </p:xfrm>
        <a:graphic>
          <a:graphicData uri="http://schemas.openxmlformats.org/drawingml/2006/table">
            <a:tbl>
              <a:tblPr firstRow="1" bandRow="1"/>
              <a:tblGrid>
                <a:gridCol w="1798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42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6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96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24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50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6915">
                <a:tc row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Количество</a:t>
                      </a:r>
                      <a:r>
                        <a:rPr lang="en-US" sz="12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сдававших</a:t>
                      </a:r>
                      <a:r>
                        <a:rPr lang="en-US" sz="12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/</a:t>
                      </a:r>
                      <a:r>
                        <a:rPr lang="en-US" sz="12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процент</a:t>
                      </a:r>
                      <a:r>
                        <a:rPr lang="en-US" sz="12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от</a:t>
                      </a:r>
                      <a:r>
                        <a:rPr lang="en-US" sz="12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количества</a:t>
                      </a:r>
                      <a:r>
                        <a:rPr lang="en-US" sz="12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ВТГ </a:t>
                      </a:r>
                      <a:endParaRPr dirty="0"/>
                    </a:p>
                    <a:p>
                      <a:pPr marL="0" indent="0">
                        <a:buNone/>
                      </a:pPr>
                      <a:r>
                        <a:rPr lang="en-US" sz="12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endParaRPr dirty="0"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9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09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Русский язык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42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40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33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0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МП 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13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30,95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33,33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0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30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71,42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24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60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66,66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00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Физика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772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Химия 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91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Информатика и ИКТ (КЕГЭ) 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15,15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00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Биология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 dirty="0"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12,12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00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История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11,9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400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География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4,76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691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Английский язык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9,09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691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Обществознание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26,19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12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36,36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400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Литература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7,5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r>
                        <a:rPr lang="en-US" sz="16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3,03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3" name="Прямоугольник 112"/>
          <p:cNvSpPr/>
          <p:nvPr/>
        </p:nvSpPr>
        <p:spPr>
          <a:xfrm>
            <a:off x="3917950" y="787719"/>
            <a:ext cx="5335820" cy="369332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Участие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ЕГЭ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общеобразовательным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предметам</a:t>
            </a: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28800" y="85164"/>
          <a:ext cx="16271875" cy="21943726"/>
          <a:chOff x="1828800" y="85164"/>
          <a:chExt cx="16271875" cy="21943726"/>
        </a:xfrm>
      </p:grpSpPr>
      <p:sp>
        <p:nvSpPr>
          <p:cNvPr id="115" name="Placeholder for title"/>
          <p:cNvSpPr>
            <a:spLocks noGrp="1"/>
          </p:cNvSpPr>
          <p:nvPr>
            <p:ph type="title"/>
          </p:nvPr>
        </p:nvSpPr>
        <p:spPr>
          <a:xfrm>
            <a:off x="5351929" y="85164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graphicFrame>
        <p:nvGraphicFramePr>
          <p:cNvPr id="116" name="Таблица 115"/>
          <p:cNvGraphicFramePr>
            <a:graphicFrameLocks noGrp="1"/>
          </p:cNvGraphicFramePr>
          <p:nvPr/>
        </p:nvGraphicFramePr>
        <p:xfrm>
          <a:off x="6679802" y="15264052"/>
          <a:ext cx="977900" cy="6905744"/>
        </p:xfrm>
        <a:graphic>
          <a:graphicData uri="http://schemas.openxmlformats.org/drawingml/2006/table">
            <a:tbl>
              <a:tblPr firstRow="1" bandRow="1"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Количество сдававших/процент от количества ВТГ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170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Русский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МП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30,95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71,42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22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Физика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06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Химия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640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Информатика и ИКТ (КЕГЭ)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15,15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Биология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История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11,9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802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География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4,76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5561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Английский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9,09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6441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Обществознание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26,19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36,36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Литература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7" name="Прямоугольник 116"/>
          <p:cNvSpPr/>
          <p:nvPr/>
        </p:nvSpPr>
        <p:spPr>
          <a:xfrm>
            <a:off x="2145792" y="839716"/>
            <a:ext cx="10556396" cy="369332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800" b="0" i="0" u="none" strike="noStrike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Доля участников, не набравших минимальный балл по общеобразовательному предмету.</a:t>
            </a:r>
            <a:endParaRPr/>
          </a:p>
        </p:txBody>
      </p:sp>
      <p:graphicFrame>
        <p:nvGraphicFramePr>
          <p:cNvPr id="118" name="Таблица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749135"/>
              </p:ext>
            </p:extLst>
          </p:nvPr>
        </p:nvGraphicFramePr>
        <p:xfrm>
          <a:off x="2145792" y="1365285"/>
          <a:ext cx="9811816" cy="5407551"/>
        </p:xfrm>
        <a:graphic>
          <a:graphicData uri="http://schemas.openxmlformats.org/drawingml/2006/table">
            <a:tbl>
              <a:tblPr firstRow="1" bandRow="1"/>
              <a:tblGrid>
                <a:gridCol w="1865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4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7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99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996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7336">
                <a:tc row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Количество / процент участников, не преодолевших    </a:t>
                      </a:r>
                      <a:endParaRPr/>
                    </a:p>
                    <a:p>
                      <a:pPr marL="0" indent="0" algn="just">
                        <a:buNone/>
                      </a:pPr>
                      <a:r>
                        <a:rPr lang="en-US"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                            минимальную границу, % 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869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 dirty="0"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04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Русский язык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86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МП 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7,69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86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186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Физика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86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Химия 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16,67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31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Информатика и ИКТ (КЕГЭ) 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16,67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186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Биология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14,29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186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История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186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География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72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Английский язык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072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Обществознание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18,18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25,00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489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Литература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15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15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15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15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1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 dirty="0"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9" name="Прямоугольник 118"/>
          <p:cNvSpPr/>
          <p:nvPr/>
        </p:nvSpPr>
        <p:spPr>
          <a:xfrm>
            <a:off x="4079875" y="2435225"/>
            <a:ext cx="12192000" cy="457200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638300" y="1540189"/>
          <a:ext cx="12270178" cy="6858000"/>
          <a:chOff x="1638300" y="1540189"/>
          <a:chExt cx="12270178" cy="6858000"/>
        </a:xfrm>
      </p:grpSpPr>
      <p:sp>
        <p:nvSpPr>
          <p:cNvPr id="7" name="Placeholder for body"/>
          <p:cNvSpPr>
            <a:spLocks noGrp="1"/>
          </p:cNvSpPr>
          <p:nvPr>
            <p:ph type="body" idx="1"/>
          </p:nvPr>
        </p:nvSpPr>
        <p:spPr>
          <a:xfrm>
            <a:off x="2855640" y="1540189"/>
            <a:ext cx="9217024" cy="37776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>
              <a:buFont typeface="Arial"/>
              <a:buChar char="●"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4 -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образовательных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учреждений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5 -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филиалов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1</a:t>
            </a:r>
            <a:r>
              <a:rPr lang="en-US" sz="3200" dirty="0">
                <a:solidFill>
                  <a:srgbClr val="FF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en-US" sz="3200" dirty="0">
                <a:solidFill>
                  <a:srgbClr val="FF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дошкольное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образовательное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учреждение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7 -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структурных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подразделений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1-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учреждение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дополнительного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образования</a:t>
            </a:r>
            <a:endParaRPr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51906" y="85164"/>
          <a:ext cx="12192000" cy="21943726"/>
          <a:chOff x="1151906" y="85164"/>
          <a:chExt cx="12192000" cy="21943726"/>
        </a:xfrm>
      </p:grpSpPr>
      <p:sp>
        <p:nvSpPr>
          <p:cNvPr id="121" name="Placeholder for title"/>
          <p:cNvSpPr>
            <a:spLocks noGrp="1"/>
          </p:cNvSpPr>
          <p:nvPr>
            <p:ph type="title"/>
          </p:nvPr>
        </p:nvSpPr>
        <p:spPr>
          <a:xfrm>
            <a:off x="5351929" y="85164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graphicFrame>
        <p:nvGraphicFramePr>
          <p:cNvPr id="122" name="Таблица 121"/>
          <p:cNvGraphicFramePr>
            <a:graphicFrameLocks noGrp="1"/>
          </p:cNvGraphicFramePr>
          <p:nvPr/>
        </p:nvGraphicFramePr>
        <p:xfrm>
          <a:off x="6679802" y="15264052"/>
          <a:ext cx="977900" cy="6905744"/>
        </p:xfrm>
        <a:graphic>
          <a:graphicData uri="http://schemas.openxmlformats.org/drawingml/2006/table">
            <a:tbl>
              <a:tblPr firstRow="1" bandRow="1"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Количество сдававших/процент от количества ВТГ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170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Русский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МП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30,95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71,42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22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Физика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06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Химия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640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Информатика и ИКТ (КЕГЭ)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15,15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Биология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История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11,9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802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География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4,76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5561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Английский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9,09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6441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Обществознание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26,19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36,36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Литература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23" name="Прямоугольник 122"/>
          <p:cNvSpPr/>
          <p:nvPr/>
        </p:nvSpPr>
        <p:spPr>
          <a:xfrm>
            <a:off x="3719736" y="1293263"/>
            <a:ext cx="7549412" cy="538609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6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Средний</a:t>
            </a:r>
            <a:r>
              <a:rPr lang="en-US" sz="16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6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балл</a:t>
            </a:r>
            <a:r>
              <a:rPr lang="en-US" sz="16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ЕГЭ </a:t>
            </a:r>
            <a:r>
              <a:rPr lang="en-US" sz="16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16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6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русскому</a:t>
            </a:r>
            <a:r>
              <a:rPr lang="en-US" sz="16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6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языку</a:t>
            </a:r>
            <a:r>
              <a:rPr lang="en-US" sz="16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2025, 2024 и 2023 </a:t>
            </a:r>
            <a:r>
              <a:rPr lang="en-US" sz="16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годы</a:t>
            </a:r>
            <a:r>
              <a:rPr lang="en-US" sz="16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en-US" sz="1300" b="0" i="0" u="none" strike="noStrike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endParaRPr dirty="0"/>
          </a:p>
          <a:p>
            <a:pPr marL="0" indent="0">
              <a:buNone/>
            </a:pPr>
            <a:r>
              <a:rPr lang="en-US" sz="1300" b="0" i="0" u="none" strike="noStrike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endParaRPr dirty="0"/>
          </a:p>
        </p:txBody>
      </p:sp>
      <p:graphicFrame>
        <p:nvGraphicFramePr>
          <p:cNvPr id="124" name="Таблица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850627"/>
              </p:ext>
            </p:extLst>
          </p:nvPr>
        </p:nvGraphicFramePr>
        <p:xfrm>
          <a:off x="1929073" y="1831872"/>
          <a:ext cx="9563270" cy="3194256"/>
        </p:xfrm>
        <a:graphic>
          <a:graphicData uri="http://schemas.openxmlformats.org/drawingml/2006/table">
            <a:tbl>
              <a:tblPr firstRow="1" bandRow="1"/>
              <a:tblGrid>
                <a:gridCol w="1912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6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89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2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126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1619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год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"Бурлинская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"Михайловская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"Новопесчанская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"Устьянская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935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Ср.балл 2025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59,25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48,00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62,75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42,40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935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Ср.балл 2024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61,91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55,13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37,00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64,25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935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Ср.балл 2023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67,11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56,67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58,00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56,50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5" name="Прямоугольник 124"/>
          <p:cNvSpPr/>
          <p:nvPr/>
        </p:nvSpPr>
        <p:spPr>
          <a:xfrm>
            <a:off x="2423592" y="5165628"/>
            <a:ext cx="9058335" cy="923330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Высокие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результаты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русскому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языку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 МБОУ «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СОШ»-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Круподерова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Виктория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-81 б,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Алисименко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Юлия-81 б,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Кирпу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Анна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- 81 б, МБОУ «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Новопесчанская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Зайцев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Данил-81 б, МБОУ «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Михайловская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Кинжибалова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Виктория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    83 б.</a:t>
            </a:r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427363" y="85164"/>
          <a:ext cx="12192000" cy="21943726"/>
          <a:chOff x="1427363" y="85164"/>
          <a:chExt cx="12192000" cy="21943726"/>
        </a:xfrm>
      </p:grpSpPr>
      <p:sp>
        <p:nvSpPr>
          <p:cNvPr id="127" name="Placeholder for title"/>
          <p:cNvSpPr>
            <a:spLocks noGrp="1"/>
          </p:cNvSpPr>
          <p:nvPr>
            <p:ph type="title"/>
          </p:nvPr>
        </p:nvSpPr>
        <p:spPr>
          <a:xfrm>
            <a:off x="5351929" y="85164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graphicFrame>
        <p:nvGraphicFramePr>
          <p:cNvPr id="128" name="Таблица 127"/>
          <p:cNvGraphicFramePr>
            <a:graphicFrameLocks noGrp="1"/>
          </p:cNvGraphicFramePr>
          <p:nvPr/>
        </p:nvGraphicFramePr>
        <p:xfrm>
          <a:off x="6679802" y="15264052"/>
          <a:ext cx="977900" cy="6905744"/>
        </p:xfrm>
        <a:graphic>
          <a:graphicData uri="http://schemas.openxmlformats.org/drawingml/2006/table">
            <a:tbl>
              <a:tblPr firstRow="1" bandRow="1"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Количество сдававших/процент от количества ВТГ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170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Русский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МП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30,95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71,42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22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Физика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06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Химия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640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Информатика и ИКТ (КЕГЭ)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15,15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Биология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История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11,9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802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География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4,76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5561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Английский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9,09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6441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Обществознание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26,19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36,36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Литература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29" name="Прямоугольник 128"/>
          <p:cNvSpPr/>
          <p:nvPr/>
        </p:nvSpPr>
        <p:spPr>
          <a:xfrm>
            <a:off x="2669435" y="1533632"/>
            <a:ext cx="8998634" cy="846386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Средний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балл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ЕГЭ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по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математике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профильного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уровня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в 2025, 2024 и 2023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годы</a:t>
            </a:r>
            <a:endParaRPr dirty="0"/>
          </a:p>
          <a:p>
            <a:pPr marL="0" indent="0" algn="just">
              <a:buNone/>
            </a:pPr>
            <a:r>
              <a:rPr lang="en-US" sz="1300" b="0" i="0" u="none" strike="noStrike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endParaRPr dirty="0"/>
          </a:p>
          <a:p>
            <a:pPr marL="0" indent="0" algn="just">
              <a:buNone/>
            </a:pPr>
            <a:endParaRPr dirty="0"/>
          </a:p>
        </p:txBody>
      </p:sp>
      <p:graphicFrame>
        <p:nvGraphicFramePr>
          <p:cNvPr id="130" name="Таблица 1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695054"/>
              </p:ext>
            </p:extLst>
          </p:nvPr>
        </p:nvGraphicFramePr>
        <p:xfrm>
          <a:off x="2135560" y="2156860"/>
          <a:ext cx="9408525" cy="3167508"/>
        </p:xfrm>
        <a:graphic>
          <a:graphicData uri="http://schemas.openxmlformats.org/drawingml/2006/table">
            <a:tbl>
              <a:tblPr firstRow="1" bandRow="1"/>
              <a:tblGrid>
                <a:gridCol w="1881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1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7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17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81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9198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год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"Бурлинская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"Михайловская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"Новопесчанская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"Устьянская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928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Ср.балл 2025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60,75</a:t>
                      </a:r>
                      <a:endParaRPr dirty="0"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69,00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61,00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928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Ср.балл 2024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52,44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69,33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40,00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51,33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928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Ср.балл 2023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53,00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65,00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46,00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27,00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1" name="Прямоугольник 130"/>
          <p:cNvSpPr/>
          <p:nvPr/>
        </p:nvSpPr>
        <p:spPr>
          <a:xfrm>
            <a:off x="2283655" y="5521326"/>
            <a:ext cx="9112333" cy="369332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Высокие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результаты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МП: 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МБОУ «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СОШ»-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Круподерова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Виктория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86 б.</a:t>
            </a:r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746065" y="0"/>
          <a:ext cx="12192000" cy="21943726"/>
          <a:chOff x="1746065" y="0"/>
          <a:chExt cx="12192000" cy="21943726"/>
        </a:xfrm>
      </p:grpSpPr>
      <p:sp>
        <p:nvSpPr>
          <p:cNvPr id="133" name="Placeholder for title"/>
          <p:cNvSpPr>
            <a:spLocks noGrp="1"/>
          </p:cNvSpPr>
          <p:nvPr>
            <p:ph type="title"/>
          </p:nvPr>
        </p:nvSpPr>
        <p:spPr>
          <a:xfrm>
            <a:off x="5351929" y="0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graphicFrame>
        <p:nvGraphicFramePr>
          <p:cNvPr id="134" name="Таблица 133"/>
          <p:cNvGraphicFramePr>
            <a:graphicFrameLocks noGrp="1"/>
          </p:cNvGraphicFramePr>
          <p:nvPr/>
        </p:nvGraphicFramePr>
        <p:xfrm>
          <a:off x="6679802" y="15264052"/>
          <a:ext cx="977900" cy="6905744"/>
        </p:xfrm>
        <a:graphic>
          <a:graphicData uri="http://schemas.openxmlformats.org/drawingml/2006/table">
            <a:tbl>
              <a:tblPr firstRow="1" bandRow="1"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Количество сдававших/процент от количества ВТГ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170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Русский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МП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30,95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71,42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22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Физика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06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Химия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640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Информатика и ИКТ (КЕГЭ)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15,15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Биология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История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11,9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802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География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4,76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5561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Английский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9,09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6441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Обществознание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26,19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36,36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Литература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35" name="Прямоугольник 134"/>
          <p:cNvSpPr/>
          <p:nvPr/>
        </p:nvSpPr>
        <p:spPr>
          <a:xfrm>
            <a:off x="3359696" y="1484784"/>
            <a:ext cx="9129933" cy="1046440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Средняя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отметка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математике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базового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уровня</a:t>
            </a:r>
            <a:r>
              <a:rPr lang="en-US" sz="1800" b="0" i="0" u="none" strike="noStrike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2025, 2024 и 2023 </a:t>
            </a:r>
            <a:r>
              <a:rPr lang="en-US" sz="1800" b="0" i="0" u="none" strike="noStrike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</a:t>
            </a:r>
            <a:endParaRPr dirty="0"/>
          </a:p>
          <a:p>
            <a:pPr marL="0" indent="0" algn="just">
              <a:buNone/>
            </a:pPr>
            <a:endParaRPr dirty="0"/>
          </a:p>
          <a:p>
            <a:pPr marL="0" indent="0" algn="just">
              <a:buNone/>
            </a:pPr>
            <a:endParaRPr dirty="0"/>
          </a:p>
          <a:p>
            <a:pPr marL="0" indent="0" algn="just">
              <a:buNone/>
            </a:pPr>
            <a:endParaRPr dirty="0"/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824173"/>
              </p:ext>
            </p:extLst>
          </p:nvPr>
        </p:nvGraphicFramePr>
        <p:xfrm>
          <a:off x="2711052" y="2204864"/>
          <a:ext cx="8915400" cy="3938954"/>
        </p:xfrm>
        <a:graphic>
          <a:graphicData uri="http://schemas.openxmlformats.org/drawingml/2006/table">
            <a:tbl>
              <a:tblPr firstRow="1" bandRow="1"/>
              <a:tblGrid>
                <a:gridCol w="1783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29793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год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</a:t>
                      </a:r>
                      <a:r>
                        <a:rPr lang="en-US" sz="13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Бурлинская</a:t>
                      </a:r>
                      <a:r>
                        <a:rPr lang="en-US" sz="13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СОШ"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"Михайловская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"Новопесчанская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"Устьянская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38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4,63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3,71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4,50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3,20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638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4,15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4,00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4,00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638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4,67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3,50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4,00</a:t>
                      </a:r>
                      <a:endParaRPr/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4,33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532831" y="0"/>
          <a:ext cx="12037621" cy="21943726"/>
          <a:chOff x="1532831" y="0"/>
          <a:chExt cx="12037621" cy="21943726"/>
        </a:xfrm>
      </p:grpSpPr>
      <p:sp>
        <p:nvSpPr>
          <p:cNvPr id="138" name="Placeholder for title"/>
          <p:cNvSpPr>
            <a:spLocks noGrp="1"/>
          </p:cNvSpPr>
          <p:nvPr>
            <p:ph type="title"/>
          </p:nvPr>
        </p:nvSpPr>
        <p:spPr>
          <a:xfrm>
            <a:off x="5197550" y="0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graphicFrame>
        <p:nvGraphicFramePr>
          <p:cNvPr id="139" name="Таблица 138"/>
          <p:cNvGraphicFramePr>
            <a:graphicFrameLocks noGrp="1"/>
          </p:cNvGraphicFramePr>
          <p:nvPr/>
        </p:nvGraphicFramePr>
        <p:xfrm>
          <a:off x="6679802" y="15264052"/>
          <a:ext cx="977900" cy="6905744"/>
        </p:xfrm>
        <a:graphic>
          <a:graphicData uri="http://schemas.openxmlformats.org/drawingml/2006/table">
            <a:tbl>
              <a:tblPr firstRow="1" bandRow="1"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Количество сдававших/процент от количества ВТГ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170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Русский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МП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30,95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71,42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22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Физика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06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Химия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640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Информатика и ИКТ (КЕГЭ)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14,28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15,15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Биология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16,66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62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История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11,9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12,5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802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География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4,76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6,06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5561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Английский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9,09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6441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Обществознание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26,19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36,36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46817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Литература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7,5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 3,03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40" name="Прямоугольник 139"/>
          <p:cNvSpPr/>
          <p:nvPr/>
        </p:nvSpPr>
        <p:spPr>
          <a:xfrm>
            <a:off x="479376" y="222339"/>
            <a:ext cx="8998634" cy="369332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Динамика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изменения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среднего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тестового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балла</a:t>
            </a:r>
            <a:endParaRPr dirty="0"/>
          </a:p>
        </p:txBody>
      </p:sp>
      <p:graphicFrame>
        <p:nvGraphicFramePr>
          <p:cNvPr id="141" name="Таблица 1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934311"/>
              </p:ext>
            </p:extLst>
          </p:nvPr>
        </p:nvGraphicFramePr>
        <p:xfrm>
          <a:off x="696704" y="623882"/>
          <a:ext cx="7920881" cy="6101991"/>
        </p:xfrm>
        <a:graphic>
          <a:graphicData uri="http://schemas.openxmlformats.org/drawingml/2006/table">
            <a:tbl>
              <a:tblPr firstRow="1" bandRow="1"/>
              <a:tblGrid>
                <a:gridCol w="2602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6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1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1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>
                        <a:buNone/>
                      </a:pP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173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Средний</a:t>
                      </a:r>
                      <a:r>
                        <a:rPr lang="en-US" sz="1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балл</a:t>
                      </a:r>
                      <a:r>
                        <a:rPr lang="en-US" sz="1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по</a:t>
                      </a:r>
                      <a:r>
                        <a:rPr lang="en-US" sz="1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годам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431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Наименование предмета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 dirty="0"/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/>
                    </a:p>
                    <a:p>
                      <a:pPr marL="0" indent="0"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Русский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62,82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59,78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55,17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МП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52,18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54,63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59,08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4,32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4,08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4,17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Физика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60,00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50,40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63,00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Химия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37,50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41,17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431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Информатика и ИКТ (КЕГЭ) 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57,80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45,67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54,67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Биология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50,50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48,00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49,00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История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72,00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72,20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География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53,50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72,00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32,50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Английский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69,00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9431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Обществознание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52,58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60,30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52,27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870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Литература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49,00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66,00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66,33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42" name="Прямоугольник 141"/>
          <p:cNvSpPr/>
          <p:nvPr/>
        </p:nvSpPr>
        <p:spPr>
          <a:xfrm>
            <a:off x="8718372" y="3074712"/>
            <a:ext cx="3319249" cy="1200329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Высокие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результаты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Информатике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ИКТ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(КЕГЭ): МБОУ «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СОШ»-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Круподерова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Виктория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80 б. </a:t>
            </a:r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255059" y="170329"/>
          <a:ext cx="12192000" cy="5911222"/>
          <a:chOff x="1255059" y="170329"/>
          <a:chExt cx="12192000" cy="5911222"/>
        </a:xfrm>
      </p:grpSpPr>
      <p:sp>
        <p:nvSpPr>
          <p:cNvPr id="14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50" name="Placeholder for body"/>
          <p:cNvSpPr>
            <a:spLocks noGrp="1"/>
          </p:cNvSpPr>
          <p:nvPr>
            <p:ph type="body" idx="1"/>
          </p:nvPr>
        </p:nvSpPr>
        <p:spPr>
          <a:xfrm>
            <a:off x="2423591" y="1192306"/>
            <a:ext cx="9624973" cy="4718916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100 %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выпускников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11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допущены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к ГИА. 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97,62 % (41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чел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выпускников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11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сдали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ГИА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Аттестат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среднего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общего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образования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отличием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медаль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успехи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5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выпускников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3 –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медаль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успехи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I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степени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dirty="0"/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 –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медаль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успехи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II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степени</a:t>
            </a:r>
            <a:endParaRPr dirty="0"/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МБОУ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СОШ»-2,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МБОУ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Михайловская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СОШ»-1, МБОУ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Новопесчанская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СОШ»- 2 </a:t>
            </a:r>
            <a:endParaRPr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43435" y="170329"/>
          <a:ext cx="12192000" cy="6687670"/>
          <a:chOff x="143435" y="170329"/>
          <a:chExt cx="12192000" cy="6687670"/>
        </a:xfrm>
      </p:grpSpPr>
      <p:sp>
        <p:nvSpPr>
          <p:cNvPr id="152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53" name="Placeholder for body"/>
          <p:cNvSpPr>
            <a:spLocks noGrp="1"/>
          </p:cNvSpPr>
          <p:nvPr>
            <p:ph type="body" idx="1"/>
          </p:nvPr>
        </p:nvSpPr>
        <p:spPr>
          <a:xfrm>
            <a:off x="1255059" y="1192305"/>
            <a:ext cx="10793506" cy="5495365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40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/>
          </a:p>
        </p:txBody>
      </p:sp>
      <p:pic>
        <p:nvPicPr>
          <p:cNvPr id="154" name="Рисунок 1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193" y="764740"/>
            <a:ext cx="6386660" cy="4257348"/>
          </a:xfrm>
          <a:prstGeom prst="rect">
            <a:avLst/>
          </a:prstGeom>
        </p:spPr>
      </p:pic>
      <p:pic>
        <p:nvPicPr>
          <p:cNvPr id="155" name="Рисунок 1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27968" y="2549077"/>
            <a:ext cx="6464032" cy="430892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266092" y="170329"/>
          <a:ext cx="12192000" cy="5911222"/>
          <a:chOff x="1266092" y="170329"/>
          <a:chExt cx="12192000" cy="5911222"/>
        </a:xfrm>
      </p:grpSpPr>
      <p:sp>
        <p:nvSpPr>
          <p:cNvPr id="157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58" name="Placeholder for body"/>
          <p:cNvSpPr>
            <a:spLocks noGrp="1"/>
          </p:cNvSpPr>
          <p:nvPr>
            <p:ph type="body" idx="1"/>
          </p:nvPr>
        </p:nvSpPr>
        <p:spPr>
          <a:xfrm>
            <a:off x="2639616" y="1412776"/>
            <a:ext cx="8864996" cy="482801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/>
              <a:buChar char="●"/>
              <a:tabLst>
                <a:tab pos="457200" algn="l"/>
              </a:tabLst>
            </a:pP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Средний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балл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ЕГЭ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русскому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языку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среди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медалистов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72,8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баллов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dirty="0"/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/>
              <a:buChar char="●"/>
              <a:tabLst>
                <a:tab pos="457200" algn="l"/>
              </a:tabLst>
            </a:pP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3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претендента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медали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  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набрали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нужное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количество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баллов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сдаваемым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предметам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русский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- 52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балла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физика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-59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баллов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химия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-55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баллов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42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балла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dirty="0"/>
          </a:p>
          <a:p>
            <a:pPr marL="285750" indent="-285750" algn="just">
              <a:buFont typeface="Arial"/>
              <a:buChar char="●"/>
            </a:pP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Доля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выпускников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удостоенных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медалями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особые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успехи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учении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  11,9 %.</a:t>
            </a:r>
            <a:endParaRPr dirty="0"/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386635" y="170329"/>
          <a:ext cx="12192000" cy="6569611"/>
          <a:chOff x="1386635" y="170329"/>
          <a:chExt cx="12192000" cy="6569611"/>
        </a:xfrm>
      </p:grpSpPr>
      <p:sp>
        <p:nvSpPr>
          <p:cNvPr id="160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61" name="Placeholder for body"/>
          <p:cNvSpPr>
            <a:spLocks noGrp="1"/>
          </p:cNvSpPr>
          <p:nvPr>
            <p:ph type="body" idx="1"/>
          </p:nvPr>
        </p:nvSpPr>
        <p:spPr>
          <a:xfrm>
            <a:off x="2459995" y="1412776"/>
            <a:ext cx="9696400" cy="4868803"/>
          </a:xfrm>
          <a:prstGeom prst="rect">
            <a:avLst/>
          </a:prstGeom>
          <a:noFill/>
        </p:spPr>
        <p:txBody>
          <a:bodyPr lIns="91440" tIns="45720" rIns="91440" bIns="45720" rtlCol="0">
            <a:normAutofit fontScale="92500"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 ГИА- 9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допущены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99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выпускников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(98,02%)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Доля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обучающихся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прошедших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ГИА 9-86,87 % (86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чел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).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Доля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обучающихся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прошедших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ГИА 9- 13,13%  ( 13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чел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).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Аттестат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получили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86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выпускников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  86,87 % ),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них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6 </a:t>
            </a:r>
            <a:r>
              <a:rPr lang="en-US" sz="2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выпускников</a:t>
            </a:r>
            <a:r>
              <a:rPr lang="en-US" sz="2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2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получили</a:t>
            </a:r>
            <a:r>
              <a:rPr lang="en-US" sz="2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аттестат</a:t>
            </a:r>
            <a:r>
              <a:rPr lang="en-US" sz="2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</a:t>
            </a:r>
            <a:r>
              <a:rPr lang="en-US" sz="2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отличием</a:t>
            </a:r>
            <a:r>
              <a:rPr lang="en-US" sz="2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(2-МБОУ "</a:t>
            </a:r>
            <a:r>
              <a:rPr lang="en-US" sz="2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2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СОШ", 2- МБОУ  "</a:t>
            </a:r>
            <a:r>
              <a:rPr lang="en-US" sz="2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Новопесчанская</a:t>
            </a:r>
            <a:r>
              <a:rPr lang="en-US" sz="2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СОШ", 2 - МБОУ "</a:t>
            </a:r>
            <a:r>
              <a:rPr lang="en-US" sz="28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Устьянская</a:t>
            </a:r>
            <a:r>
              <a:rPr lang="en-US" sz="28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СОШ")</a:t>
            </a:r>
            <a:endParaRPr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386635" y="170329"/>
          <a:ext cx="12192000" cy="6569611"/>
          <a:chOff x="1386635" y="170329"/>
          <a:chExt cx="12192000" cy="6569611"/>
        </a:xfrm>
      </p:grpSpPr>
      <p:sp>
        <p:nvSpPr>
          <p:cNvPr id="163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graphicFrame>
        <p:nvGraphicFramePr>
          <p:cNvPr id="165" name="Таблица 1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264086"/>
              </p:ext>
            </p:extLst>
          </p:nvPr>
        </p:nvGraphicFramePr>
        <p:xfrm>
          <a:off x="1919536" y="952388"/>
          <a:ext cx="10153126" cy="5897900"/>
        </p:xfrm>
        <a:graphic>
          <a:graphicData uri="http://schemas.openxmlformats.org/drawingml/2006/table">
            <a:tbl>
              <a:tblPr firstRow="1" bandRow="1"/>
              <a:tblGrid>
                <a:gridCol w="2815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4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04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0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04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04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26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426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71173"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ОО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Количество выпускников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Прошли ГИА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Не прошли ГИА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9393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Всего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Допущено к ГИА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Всего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%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Всего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%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449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чел.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%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9393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Всего по МОУО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98,02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86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86,87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13,13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1173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"Бурлинская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59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83,05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16,95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1173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"Михайловская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95,45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4,55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1173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 "Новопесчанская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66,67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9393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"Устьянская 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100,00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85,71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14,29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886265" y="170329"/>
          <a:ext cx="12192000" cy="6569611"/>
          <a:chOff x="886265" y="170329"/>
          <a:chExt cx="12192000" cy="6569611"/>
        </a:xfrm>
      </p:grpSpPr>
      <p:sp>
        <p:nvSpPr>
          <p:cNvPr id="167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68" name="Placeholder for body"/>
          <p:cNvSpPr>
            <a:spLocks noGrp="1"/>
          </p:cNvSpPr>
          <p:nvPr>
            <p:ph type="body" idx="1"/>
          </p:nvPr>
        </p:nvSpPr>
        <p:spPr>
          <a:xfrm>
            <a:off x="1386635" y="910970"/>
            <a:ext cx="10805365" cy="5658641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1700" b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</p:txBody>
      </p:sp>
      <p:sp>
        <p:nvSpPr>
          <p:cNvPr id="169" name="TextBox 168"/>
          <p:cNvSpPr txBox="1"/>
          <p:nvPr/>
        </p:nvSpPr>
        <p:spPr>
          <a:xfrm>
            <a:off x="2829907" y="1304625"/>
            <a:ext cx="9129932" cy="390684"/>
          </a:xfrm>
          <a:prstGeom prst="rect">
            <a:avLst/>
          </a:prstGeom>
          <a:noFill/>
        </p:spPr>
        <p:txBody>
          <a:bodyPr lIns="91440" tIns="45720" rIns="91440" bIns="45720" rtlCol="0" anchor="t">
            <a:sp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Сравнительные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данные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средних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отметок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русскому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языку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2025, 2024 и 2023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годы</a:t>
            </a:r>
            <a:endParaRPr dirty="0"/>
          </a:p>
        </p:txBody>
      </p:sp>
      <p:graphicFrame>
        <p:nvGraphicFramePr>
          <p:cNvPr id="170" name="Таблица 1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756797"/>
              </p:ext>
            </p:extLst>
          </p:nvPr>
        </p:nvGraphicFramePr>
        <p:xfrm>
          <a:off x="2855640" y="1829780"/>
          <a:ext cx="9000999" cy="4191507"/>
        </p:xfrm>
        <a:graphic>
          <a:graphicData uri="http://schemas.openxmlformats.org/drawingml/2006/table">
            <a:tbl>
              <a:tblPr firstRow="1" bandRow="1"/>
              <a:tblGrid>
                <a:gridCol w="1584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46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52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3753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106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</a:t>
                      </a:r>
                      <a:r>
                        <a:rPr lang="en-US" sz="18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Михайловская</a:t>
                      </a: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 СОШ"</a:t>
                      </a:r>
                      <a:endParaRPr dirty="0"/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 "Новопесчанская СОШ"</a:t>
                      </a:r>
                      <a:endParaRPr/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"Устьянская  СОШ"</a:t>
                      </a:r>
                      <a:endParaRPr/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460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endParaRPr/>
                    </a:p>
                  </a:txBody>
                  <a:tcPr marL="57150" marR="57150" anchor="b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7425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buNone/>
                      </a:pP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МБОУ "Бурлинская СОШ"</a:t>
                      </a:r>
                      <a:endParaRPr/>
                    </a:p>
                    <a:p>
                      <a:pPr marL="0" indent="0"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92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3,31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3,50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3,64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292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3,32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4,10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3,33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3,44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DBAC9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292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A5301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4,12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3,89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3,42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entury Gothic"/>
                          <a:ea typeface="Century Gothic"/>
                          <a:cs typeface="Century Gothic"/>
                        </a:rPr>
                        <a:t>3,46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solidFill>
                      <a:srgbClr val="EDD5CF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008094" y="170329"/>
          <a:ext cx="12192000" cy="6858000"/>
          <a:chOff x="2008094" y="170329"/>
          <a:chExt cx="12192000" cy="6858000"/>
        </a:xfrm>
      </p:grpSpPr>
      <p:sp>
        <p:nvSpPr>
          <p:cNvPr id="14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Дошкольное образование</a:t>
            </a:r>
            <a:endParaRPr/>
          </a:p>
        </p:txBody>
      </p:sp>
      <p:sp>
        <p:nvSpPr>
          <p:cNvPr id="15" name="Placeholder for body"/>
          <p:cNvSpPr>
            <a:spLocks noGrp="1"/>
          </p:cNvSpPr>
          <p:nvPr>
            <p:ph type="body" idx="1"/>
          </p:nvPr>
        </p:nvSpPr>
        <p:spPr>
          <a:xfrm>
            <a:off x="2783632" y="1192306"/>
            <a:ext cx="8720980" cy="5333038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Охвачены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услугами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дошкольного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образования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– 226,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2400"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2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мес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3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лет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- 31</a:t>
            </a:r>
            <a:endParaRPr sz="2400" dirty="0"/>
          </a:p>
          <a:p>
            <a:pPr marL="285750" indent="-285750"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3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7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лет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- 191</a:t>
            </a:r>
            <a:endParaRPr sz="2400" dirty="0"/>
          </a:p>
          <a:p>
            <a:pPr marL="285750" indent="-285750"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старше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7 лет-4</a:t>
            </a:r>
            <a:endParaRPr sz="2400"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Поступивших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школу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ДОУ в 2024 г.-60 </a:t>
            </a:r>
            <a:endParaRPr sz="2400" dirty="0"/>
          </a:p>
          <a:p>
            <a:pPr marL="285750" indent="-285750"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Детей-инвалидов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ОВЗ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дошкольного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возраста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-5</a:t>
            </a:r>
            <a:endParaRPr sz="2400" dirty="0"/>
          </a:p>
          <a:p>
            <a:pPr marL="285750" indent="-285750">
              <a:buFont typeface="Arial"/>
              <a:buChar char="●"/>
            </a:pP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2 в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семейного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образования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</a:t>
            </a:r>
            <a:endParaRPr sz="2400"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Охват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дошкольным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образованием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составил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72 %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численности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возрасте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7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лет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</a:t>
            </a:r>
            <a:endParaRPr sz="2400"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01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сентября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2025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lang="en-US" sz="2400" dirty="0">
                <a:solidFill>
                  <a:srgbClr val="FF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218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воспитанника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12192000" cy="6569611"/>
          <a:chOff x="0" y="0"/>
          <a:chExt cx="12192000" cy="6569611"/>
        </a:xfrm>
      </p:grpSpPr>
      <p:sp>
        <p:nvSpPr>
          <p:cNvPr id="167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68" name="Placeholder for body"/>
          <p:cNvSpPr>
            <a:spLocks noGrp="1"/>
          </p:cNvSpPr>
          <p:nvPr>
            <p:ph type="body" idx="1"/>
          </p:nvPr>
        </p:nvSpPr>
        <p:spPr>
          <a:xfrm>
            <a:off x="1386635" y="910970"/>
            <a:ext cx="10805365" cy="5658641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1700" b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</p:txBody>
      </p:sp>
      <p:sp>
        <p:nvSpPr>
          <p:cNvPr id="169" name="TextBox 168"/>
          <p:cNvSpPr txBox="1"/>
          <p:nvPr/>
        </p:nvSpPr>
        <p:spPr>
          <a:xfrm>
            <a:off x="2096086" y="910971"/>
            <a:ext cx="9129932" cy="292388"/>
          </a:xfrm>
          <a:prstGeom prst="rect">
            <a:avLst/>
          </a:prstGeom>
          <a:noFill/>
        </p:spPr>
        <p:txBody>
          <a:bodyPr lIns="91440" tIns="45720" rIns="91440" bIns="45720" rtlCol="0" anchor="t">
            <a:spAutoFit/>
          </a:bodyPr>
          <a:lstStyle/>
          <a:p>
            <a:pPr marL="0" indent="0" algn="just">
              <a:buNone/>
            </a:pPr>
            <a:r>
              <a:rPr lang="ru-RU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ыбор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выпускниками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текущего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года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учебных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предметов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участия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ГИА-9 в 2025 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году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13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сравнении</a:t>
            </a:r>
            <a:r>
              <a:rPr lang="en-US" sz="13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2024, 2023</a:t>
            </a:r>
            <a:endParaRPr dirty="0"/>
          </a:p>
        </p:txBody>
      </p:sp>
      <p:graphicFrame>
        <p:nvGraphicFramePr>
          <p:cNvPr id="170" name="Таблица 169"/>
          <p:cNvGraphicFramePr>
            <a:graphicFrameLocks noGrp="1"/>
          </p:cNvGraphicFramePr>
          <p:nvPr/>
        </p:nvGraphicFramePr>
        <p:xfrm>
          <a:off x="0" y="0"/>
          <a:ext cx="676275" cy="274320"/>
        </p:xfrm>
        <a:graphic>
          <a:graphicData uri="http://schemas.openxmlformats.org/drawingml/2006/table">
            <a:tbl>
              <a:tblPr firstRow="1" bandRow="1"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serif"/>
                          <a:ea typeface="serif"/>
                          <a:cs typeface="serif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1" name="Таблица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435958"/>
              </p:ext>
            </p:extLst>
          </p:nvPr>
        </p:nvGraphicFramePr>
        <p:xfrm>
          <a:off x="2999656" y="1340768"/>
          <a:ext cx="7676011" cy="9784080"/>
        </p:xfrm>
        <a:graphic>
          <a:graphicData uri="http://schemas.openxmlformats.org/drawingml/2006/table">
            <a:tbl>
              <a:tblPr firstRow="1" bandRow="1"/>
              <a:tblGrid>
                <a:gridCol w="12205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5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94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827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dirty="0"/>
                    </a:p>
                    <a:p>
                      <a:pPr marL="0" indent="0">
                        <a:buNone/>
                      </a:pPr>
                      <a:r>
                        <a:rPr lang="ru-RU" sz="10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en-US" sz="10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редмет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serif"/>
                          <a:ea typeface="serif"/>
                          <a:cs typeface="serif"/>
                        </a:rPr>
                        <a:t>Год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  "Бурлинская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"Михайловская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"Новопесчанская  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"Устьянская СОШ"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395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Физик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395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395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химия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dirty="0"/>
                    </a:p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395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395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информатика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395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2395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история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395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2395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2395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география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2395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2395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литература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392614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52395">
                <a:tc rowSpan="3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Английский язык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52395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52395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/>
                    </a:p>
                  </a:txBody>
                  <a:tcPr marL="57150" marR="57150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noFill/>
                      <a:prstDash val="solid"/>
                      <a:round/>
                    </a:lnR>
                    <a:lnT w="12700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noFill/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dirty="0"/>
                    </a:p>
                  </a:txBody>
                  <a:tcPr marL="57150" marR="57150" anchor="ctr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364567" y="-7448"/>
          <a:ext cx="12192001" cy="6569612"/>
          <a:chOff x="1364567" y="-7448"/>
          <a:chExt cx="12192001" cy="6569612"/>
        </a:xfrm>
      </p:grpSpPr>
      <p:sp>
        <p:nvSpPr>
          <p:cNvPr id="172" name="Placeholder for title"/>
          <p:cNvSpPr>
            <a:spLocks noGrp="1"/>
          </p:cNvSpPr>
          <p:nvPr>
            <p:ph type="title"/>
          </p:nvPr>
        </p:nvSpPr>
        <p:spPr>
          <a:xfrm>
            <a:off x="5351929" y="-7448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73" name="Placeholder for body"/>
          <p:cNvSpPr>
            <a:spLocks noGrp="1"/>
          </p:cNvSpPr>
          <p:nvPr>
            <p:ph type="body" idx="1"/>
          </p:nvPr>
        </p:nvSpPr>
        <p:spPr>
          <a:xfrm>
            <a:off x="2711624" y="1052736"/>
            <a:ext cx="10827434" cy="5168878"/>
          </a:xfrm>
          <a:prstGeom prst="rect">
            <a:avLst/>
          </a:prstGeom>
          <a:noFill/>
        </p:spPr>
        <p:txBody>
          <a:bodyPr lIns="91440" tIns="45720" rIns="91440" bIns="45720" rtlCol="0">
            <a:noAutofit/>
          </a:bodyPr>
          <a:lstStyle/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ШЭ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ВсОШ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- 20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предметов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участие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515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учащихся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Призеры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победители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- 312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учащихся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Призеры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победители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  МЭ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ВсОШ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- 51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учащихся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участие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214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учащихся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биология-37 (7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победителей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призеров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), 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русский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-59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участников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(8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победителей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призеров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), 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физкультура-34 (9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победителей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призеров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), 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география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- 22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(1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), 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обществознание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- 49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( 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победителей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нет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),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история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-42 (2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победителя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призера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),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литература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-50 (13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победителей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призеров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), 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право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- 22 (2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победителя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призера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),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математика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-54 (1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),</a:t>
            </a:r>
            <a:endParaRPr sz="1400" dirty="0"/>
          </a:p>
          <a:p>
            <a:pPr marL="285750" indent="-285750" algn="just">
              <a:spcAft>
                <a:spcPts val="1000"/>
              </a:spcAft>
              <a:buFont typeface="Arial"/>
              <a:buChar char="●"/>
            </a:pP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ОБЗР-30 (4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победителя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призера</a:t>
            </a:r>
            <a:r>
              <a:rPr lang="en-US" sz="1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).</a:t>
            </a:r>
            <a:endParaRPr sz="1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866899" y="-7448"/>
          <a:ext cx="12192001" cy="6569612"/>
          <a:chOff x="866899" y="-7448"/>
          <a:chExt cx="12192001" cy="6569612"/>
        </a:xfrm>
      </p:grpSpPr>
      <p:sp>
        <p:nvSpPr>
          <p:cNvPr id="175" name="Placeholder for title"/>
          <p:cNvSpPr>
            <a:spLocks noGrp="1"/>
          </p:cNvSpPr>
          <p:nvPr>
            <p:ph type="title"/>
          </p:nvPr>
        </p:nvSpPr>
        <p:spPr>
          <a:xfrm>
            <a:off x="5351929" y="-7448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76" name="Placeholder for body"/>
          <p:cNvSpPr>
            <a:spLocks noGrp="1"/>
          </p:cNvSpPr>
          <p:nvPr>
            <p:ph type="body" idx="1"/>
          </p:nvPr>
        </p:nvSpPr>
        <p:spPr>
          <a:xfrm>
            <a:off x="1364567" y="492370"/>
            <a:ext cx="10827434" cy="607724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1700" b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</p:txBody>
      </p:sp>
      <p:pic>
        <p:nvPicPr>
          <p:cNvPr id="177" name="Рисунок 17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84232" y="1347162"/>
            <a:ext cx="3850555" cy="5018468"/>
          </a:xfrm>
          <a:prstGeom prst="rect">
            <a:avLst/>
          </a:prstGeom>
        </p:spPr>
      </p:pic>
      <p:sp>
        <p:nvSpPr>
          <p:cNvPr id="178" name="Прямоугольник 177"/>
          <p:cNvSpPr/>
          <p:nvPr/>
        </p:nvSpPr>
        <p:spPr>
          <a:xfrm>
            <a:off x="2999656" y="2422755"/>
            <a:ext cx="4952010" cy="2308324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Кирпу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Анна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11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МБОУ «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 (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русский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Решетило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Юлия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11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МБОУ "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Михайловская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СОШ" (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русский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Крот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Елизавета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10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классМБОУ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 (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русский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706109" y="-7448"/>
          <a:ext cx="12192001" cy="6569612"/>
          <a:chOff x="706109" y="-7448"/>
          <a:chExt cx="12192001" cy="6569612"/>
        </a:xfrm>
      </p:grpSpPr>
      <p:sp>
        <p:nvSpPr>
          <p:cNvPr id="180" name="Placeholder for title"/>
          <p:cNvSpPr>
            <a:spLocks noGrp="1"/>
          </p:cNvSpPr>
          <p:nvPr>
            <p:ph type="title"/>
          </p:nvPr>
        </p:nvSpPr>
        <p:spPr>
          <a:xfrm>
            <a:off x="5351929" y="-7448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81" name="Placeholder for body"/>
          <p:cNvSpPr>
            <a:spLocks noGrp="1"/>
          </p:cNvSpPr>
          <p:nvPr>
            <p:ph type="body" idx="1"/>
          </p:nvPr>
        </p:nvSpPr>
        <p:spPr>
          <a:xfrm>
            <a:off x="1364567" y="492370"/>
            <a:ext cx="10827434" cy="607724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1700" b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</p:txBody>
      </p:sp>
      <p:sp>
        <p:nvSpPr>
          <p:cNvPr id="183" name="Прямоугольник 182"/>
          <p:cNvSpPr/>
          <p:nvPr/>
        </p:nvSpPr>
        <p:spPr>
          <a:xfrm>
            <a:off x="119336" y="1736238"/>
            <a:ext cx="5016523" cy="1015663"/>
          </a:xfrm>
          <a:prstGeom prst="rect">
            <a:avLst/>
          </a:prstGeom>
          <a:noFill/>
        </p:spPr>
        <p:txBody>
          <a:bodyPr lIns="91440" tIns="45720" rIns="91440" bIns="45720" rtlCol="0" anchor="ctr">
            <a:normAutofit/>
          </a:bodyPr>
          <a:lstStyle/>
          <a:p>
            <a:pPr marL="457200" indent="0" algn="just">
              <a:buNone/>
            </a:pPr>
            <a:r>
              <a:rPr lang="en-US" sz="2000" b="0" i="0" u="none" strike="noStrike" dirty="0" err="1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Соколов</a:t>
            </a:r>
            <a:r>
              <a:rPr lang="en-US" sz="2000" b="0" i="0" u="none" strike="noStrike" dirty="0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2000" b="0" i="0" u="none" strike="noStrike" dirty="0" err="1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Степан</a:t>
            </a:r>
            <a:r>
              <a:rPr lang="en-US" sz="2000" b="0" i="0" u="none" strike="noStrike" dirty="0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7 </a:t>
            </a:r>
            <a:r>
              <a:rPr lang="en-US" sz="2000" b="0" i="0" u="none" strike="noStrike" dirty="0" err="1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</a:t>
            </a:r>
            <a:r>
              <a:rPr lang="en-US" sz="2000" b="0" i="0" u="none" strike="noStrike" dirty="0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МБОУ «</a:t>
            </a:r>
            <a:r>
              <a:rPr lang="en-US" sz="2000" b="0" i="0" u="none" strike="noStrike" dirty="0" err="1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2000" b="0" i="0" u="none" strike="noStrike" dirty="0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 (</a:t>
            </a:r>
            <a:r>
              <a:rPr lang="en-US" sz="2000" b="0" i="0" u="none" strike="noStrike" dirty="0" err="1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астрономия</a:t>
            </a:r>
            <a:r>
              <a:rPr lang="en-US" sz="2000" b="0" i="0" u="none" strike="noStrike" dirty="0">
                <a:solidFill>
                  <a:srgbClr val="222222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dirty="0"/>
          </a:p>
        </p:txBody>
      </p:sp>
      <p:pic>
        <p:nvPicPr>
          <p:cNvPr id="184" name="Рисунок 1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1882" y="4447248"/>
            <a:ext cx="3370599" cy="2344959"/>
          </a:xfrm>
          <a:prstGeom prst="rect">
            <a:avLst/>
          </a:prstGeom>
        </p:spPr>
      </p:pic>
      <p:pic>
        <p:nvPicPr>
          <p:cNvPr id="185" name="Рисунок 18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56240" y="2847922"/>
            <a:ext cx="2816854" cy="3681349"/>
          </a:xfrm>
          <a:prstGeom prst="rect">
            <a:avLst/>
          </a:prstGeom>
        </p:spPr>
      </p:pic>
      <p:sp>
        <p:nvSpPr>
          <p:cNvPr id="186" name="Прямоугольник 185"/>
          <p:cNvSpPr/>
          <p:nvPr/>
        </p:nvSpPr>
        <p:spPr>
          <a:xfrm>
            <a:off x="7374819" y="1890127"/>
            <a:ext cx="4579695" cy="707886"/>
          </a:xfrm>
          <a:prstGeom prst="rect">
            <a:avLst/>
          </a:prstGeom>
          <a:noFill/>
        </p:spPr>
        <p:txBody>
          <a:bodyPr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Коренюгин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Арман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филиал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Новосельская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 МБОУ «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СОШ» (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география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dirty="0"/>
          </a:p>
        </p:txBody>
      </p:sp>
      <p:pic>
        <p:nvPicPr>
          <p:cNvPr id="182" name="Рисунок 18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479" y="2598013"/>
            <a:ext cx="4550703" cy="2920737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041010" y="170329"/>
          <a:ext cx="12192000" cy="6150340"/>
          <a:chOff x="1041010" y="170329"/>
          <a:chExt cx="12192000" cy="6150340"/>
        </a:xfrm>
      </p:grpSpPr>
      <p:sp>
        <p:nvSpPr>
          <p:cNvPr id="188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pic>
        <p:nvPicPr>
          <p:cNvPr id="189" name="Рисунок 18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1424" y="170329"/>
            <a:ext cx="4310920" cy="2628728"/>
          </a:xfrm>
          <a:prstGeom prst="rect">
            <a:avLst/>
          </a:prstGeom>
        </p:spPr>
      </p:pic>
      <p:pic>
        <p:nvPicPr>
          <p:cNvPr id="191" name="Рисунок 1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403" y="2720521"/>
            <a:ext cx="6298595" cy="4001430"/>
          </a:xfrm>
          <a:prstGeom prst="rect">
            <a:avLst/>
          </a:prstGeom>
        </p:spPr>
      </p:pic>
      <p:pic>
        <p:nvPicPr>
          <p:cNvPr id="190" name="Рисунок 18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1929" y="2720520"/>
            <a:ext cx="6192133" cy="4001429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9483" y="170329"/>
          <a:ext cx="12192000" cy="6143679"/>
          <a:chOff x="1139483" y="170329"/>
          <a:chExt cx="12192000" cy="6143679"/>
        </a:xfrm>
      </p:grpSpPr>
      <p:sp>
        <p:nvSpPr>
          <p:cNvPr id="193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94" name="Placeholder for body"/>
          <p:cNvSpPr>
            <a:spLocks noGrp="1"/>
          </p:cNvSpPr>
          <p:nvPr>
            <p:ph type="body" idx="1"/>
          </p:nvPr>
        </p:nvSpPr>
        <p:spPr>
          <a:xfrm>
            <a:off x="1543447" y="919883"/>
            <a:ext cx="9792353" cy="4476869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2000"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 marL="0" indent="0" algn="just">
              <a:buNone/>
            </a:pPr>
            <a:endParaRPr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/>
          </a:p>
        </p:txBody>
      </p:sp>
      <p:pic>
        <p:nvPicPr>
          <p:cNvPr id="195" name="Рисунок 19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166" y="1689837"/>
            <a:ext cx="6120680" cy="4021981"/>
          </a:xfrm>
          <a:prstGeom prst="rect">
            <a:avLst/>
          </a:prstGeom>
        </p:spPr>
      </p:pic>
      <p:pic>
        <p:nvPicPr>
          <p:cNvPr id="196" name="Рисунок 19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3992" y="2708920"/>
            <a:ext cx="5885012" cy="379339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50930" y="170329"/>
          <a:ext cx="12192000" cy="6052426"/>
          <a:chOff x="1150930" y="170329"/>
          <a:chExt cx="12192000" cy="6052426"/>
        </a:xfrm>
      </p:grpSpPr>
      <p:sp>
        <p:nvSpPr>
          <p:cNvPr id="198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199" name="Placeholder for body"/>
          <p:cNvSpPr>
            <a:spLocks noGrp="1"/>
          </p:cNvSpPr>
          <p:nvPr>
            <p:ph type="body" idx="1"/>
          </p:nvPr>
        </p:nvSpPr>
        <p:spPr>
          <a:xfrm>
            <a:off x="2495600" y="1340768"/>
            <a:ext cx="9217024" cy="5246852"/>
          </a:xfrm>
          <a:prstGeom prst="rect">
            <a:avLst/>
          </a:prstGeom>
          <a:noFill/>
        </p:spPr>
        <p:txBody>
          <a:bodyPr lIns="91440" tIns="45720" rIns="91440" bIns="45720" rtlCol="0">
            <a:normAutofit fontScale="925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МБОУ "</a:t>
            </a:r>
            <a:r>
              <a:rPr lang="en-US" sz="2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2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"(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Костырко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Л. А.)</a:t>
            </a:r>
            <a:r>
              <a:rPr lang="en-US" sz="1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заочный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региональный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"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Наука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объектике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номинация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"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Наука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вокруг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Диплом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III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степени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ученица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7А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Колбасина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Анастасия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руководитель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физики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Костырко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Л. А.)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региональный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"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Большие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гонки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Дипломом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I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степени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ученик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9Б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руководитель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физики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Костырко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Л.А.)                                                                    -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краевой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детских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творческих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"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Сохраним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биосферу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посвященный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80-й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годовщине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Победы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Великой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Отечественной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войне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1941-1945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годов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номинация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Экологический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рисунок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", 3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место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ученик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5Б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Круподеров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Александр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руководитель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химии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Скрипник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Л.И.)                                                                           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краевая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научно-практическая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конференция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"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Будущее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Алтая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Похвальный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лист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ученик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10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Ковальцов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Дмитрий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(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Костырко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Л.А.) </a:t>
            </a:r>
            <a:endParaRPr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6863" y="170329"/>
          <a:ext cx="12192000" cy="5821644"/>
          <a:chOff x="1136863" y="170329"/>
          <a:chExt cx="12192000" cy="5821644"/>
        </a:xfrm>
      </p:grpSpPr>
      <p:sp>
        <p:nvSpPr>
          <p:cNvPr id="201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202" name="Placeholder for body"/>
          <p:cNvSpPr>
            <a:spLocks noGrp="1"/>
          </p:cNvSpPr>
          <p:nvPr>
            <p:ph type="body" idx="1"/>
          </p:nvPr>
        </p:nvSpPr>
        <p:spPr>
          <a:xfrm>
            <a:off x="2711624" y="1484784"/>
            <a:ext cx="9145016" cy="4742796"/>
          </a:xfrm>
          <a:prstGeom prst="rect">
            <a:avLst/>
          </a:prstGeom>
          <a:noFill/>
        </p:spPr>
        <p:txBody>
          <a:bodyPr lIns="91440" tIns="45720" rIns="91440" bIns="45720" rtlCol="0">
            <a:normAutofit fontScale="70000" lnSpcReduction="20000"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400" b="1" dirty="0"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24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МБОУ"МихайловскаяСОШ</a:t>
            </a:r>
            <a:r>
              <a:rPr lang="en-US" sz="24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Масаков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А.Ж.) </a:t>
            </a:r>
            <a:r>
              <a:rPr lang="en-US" sz="1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заочный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региональный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"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Наука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объективе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номинация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"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Микроизображения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",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Диплом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I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степени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ученицы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10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Кеникеева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Арина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Туртулова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Айзара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Диплом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II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степени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ученица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11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Кинжибалова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Виктория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  (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руководитель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химии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биологии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Чумадевская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Л.А.)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Всероссийская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конференция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Юность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наука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культура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–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Сибирь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»,  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Диплом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лауреата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I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степени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Медаль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и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диплом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лучшую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работу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секции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Технические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науки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информатика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ученик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11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Цапков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Анатолий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руководитель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труда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Масаков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А.Ж.)  .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1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МБОУ "</a:t>
            </a:r>
            <a:r>
              <a:rPr lang="en-US" sz="2100" b="1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Устьянская</a:t>
            </a:r>
            <a:r>
              <a:rPr lang="en-US" sz="2100" b="1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СОШ"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Хромова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С.И)     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региональный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"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Наука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объективе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 1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место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Коваленко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Виктория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8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руководитель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Хромова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С.И.,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физики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 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место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Насырова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Асия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7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руководитель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Тур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А.С.,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химии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биологии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Региональный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открытый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юных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1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физиков</a:t>
            </a:r>
            <a:r>
              <a:rPr lang="en-US" sz="21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endParaRPr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731520" y="170329"/>
          <a:ext cx="12192000" cy="6135229"/>
          <a:chOff x="731520" y="170329"/>
          <a:chExt cx="12192000" cy="6135229"/>
        </a:xfrm>
      </p:grpSpPr>
      <p:sp>
        <p:nvSpPr>
          <p:cNvPr id="204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pic>
        <p:nvPicPr>
          <p:cNvPr id="205" name="Рисунок 20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7447" y="1068130"/>
            <a:ext cx="4872517" cy="4158104"/>
          </a:xfrm>
          <a:prstGeom prst="rect">
            <a:avLst/>
          </a:prstGeom>
        </p:spPr>
      </p:pic>
      <p:pic>
        <p:nvPicPr>
          <p:cNvPr id="206" name="Рисунок 20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3992" y="1068129"/>
            <a:ext cx="6055547" cy="4152170"/>
          </a:xfrm>
          <a:prstGeom prst="rect">
            <a:avLst/>
          </a:prstGeom>
        </p:spPr>
      </p:pic>
      <p:sp>
        <p:nvSpPr>
          <p:cNvPr id="207" name="TextBox 206"/>
          <p:cNvSpPr txBox="1"/>
          <p:nvPr/>
        </p:nvSpPr>
        <p:spPr>
          <a:xfrm>
            <a:off x="2567608" y="5445224"/>
            <a:ext cx="9191313" cy="9149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олимпиадах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конкурсах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различных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уровней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приняли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участие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75%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учащихся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общеобразовательных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организаций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00665" y="170329"/>
          <a:ext cx="12192000" cy="6491990"/>
          <a:chOff x="1800665" y="170329"/>
          <a:chExt cx="12192000" cy="6491990"/>
        </a:xfrm>
      </p:grpSpPr>
      <p:sp>
        <p:nvSpPr>
          <p:cNvPr id="20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210" name="Placeholder for body"/>
          <p:cNvSpPr>
            <a:spLocks noGrp="1"/>
          </p:cNvSpPr>
          <p:nvPr>
            <p:ph type="body" idx="1"/>
          </p:nvPr>
        </p:nvSpPr>
        <p:spPr>
          <a:xfrm>
            <a:off x="2279576" y="1464441"/>
            <a:ext cx="9721081" cy="5223230"/>
          </a:xfrm>
          <a:prstGeom prst="rect">
            <a:avLst/>
          </a:prstGeom>
          <a:noFill/>
        </p:spPr>
        <p:txBody>
          <a:bodyPr lIns="91440" tIns="45720" rIns="91440" bIns="45720" rtlCol="0">
            <a:normAutofit fontScale="85000" lnSpcReduction="10000"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экологическАЯ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квест-игрА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День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Земли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»,   (ММО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учителей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естественных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наук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рук.Скрипник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Л.И.)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ученических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посвященный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80-летию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Победы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Великой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Отечественной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войне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1941-1945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гг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.,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научно-исследовательская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конференция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обучающихся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5-11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классов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теме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Мой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герой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».( ММО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учителей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истории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обществознания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Веревкина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Е.В.)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Таинственный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космос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»,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ученических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проектных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исследовательских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Мир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науки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( ММО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учителей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физики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астрономии:рук.Костырко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Л.А.)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конкурсы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«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Математика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всех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»,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методических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разработок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«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Рабочий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лист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–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способ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повышения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эффективности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уроков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математики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»,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внеурочное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мероприятие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математике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Мама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папа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я –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математическая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семья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».( ММО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учителей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математики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рук.Федорова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Н.В.)</a:t>
            </a:r>
            <a:endParaRPr dirty="0"/>
          </a:p>
          <a:p>
            <a:pPr marL="285750" indent="-285750" algn="just">
              <a:buFont typeface="Arial"/>
              <a:buChar char="●"/>
            </a:pP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Всероссийский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сочиненй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«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Без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срока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давности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( ММО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учителей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русского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языка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литературы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рук.Ляпко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К.Е</a:t>
            </a:r>
            <a:endParaRPr dirty="0"/>
          </a:p>
          <a:p>
            <a:pPr marL="285750" indent="-285750" algn="just">
              <a:buFont typeface="Arial"/>
              <a:buChar char="●"/>
            </a:pP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чтецов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«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Школьные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годы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чудесные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1-4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классов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олимпиада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младших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школьников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 ММО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учителей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начальных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классов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en-US" sz="19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Грушевская</a:t>
            </a:r>
            <a:r>
              <a:rPr lang="en-US" sz="19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В.А)</a:t>
            </a:r>
            <a:endParaRPr dirty="0"/>
          </a:p>
          <a:p>
            <a:pPr marL="0" indent="0" algn="just">
              <a:buNone/>
            </a:pPr>
            <a:endParaRPr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008094" y="170329"/>
          <a:ext cx="12192000" cy="6858000"/>
          <a:chOff x="2008094" y="170329"/>
          <a:chExt cx="12192000" cy="6858000"/>
        </a:xfrm>
      </p:grpSpPr>
      <p:sp>
        <p:nvSpPr>
          <p:cNvPr id="18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Дошкольное образование</a:t>
            </a:r>
            <a:endParaRPr/>
          </a:p>
        </p:txBody>
      </p:sp>
      <p:sp>
        <p:nvSpPr>
          <p:cNvPr id="19" name="Placeholder for body"/>
          <p:cNvSpPr>
            <a:spLocks noGrp="1"/>
          </p:cNvSpPr>
          <p:nvPr>
            <p:ph type="body" idx="1"/>
          </p:nvPr>
        </p:nvSpPr>
        <p:spPr>
          <a:xfrm>
            <a:off x="2639616" y="1196752"/>
            <a:ext cx="9649072" cy="5100918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>
              <a:buFont typeface="Arial"/>
              <a:buChar char="●"/>
            </a:pPr>
            <a:r>
              <a:rPr lang="en-US" sz="2800" dirty="0">
                <a:solidFill>
                  <a:srgbClr val="000000">
                    <a:alpha val="100000"/>
                  </a:srgbClr>
                </a:solidFill>
                <a:highlight>
                  <a:srgbClr val="D9E3BD">
                    <a:alpha val="100000"/>
                  </a:srgbClr>
                </a:highlight>
                <a:latin typeface="Times New Roman"/>
                <a:ea typeface="Times New Roman"/>
                <a:cs typeface="Times New Roman"/>
              </a:rPr>
              <a:t>21</a:t>
            </a:r>
            <a:r>
              <a:rPr lang="en-US" sz="2800" dirty="0">
                <a:solidFill>
                  <a:srgbClr val="FF0000">
                    <a:alpha val="100000"/>
                  </a:srgbClr>
                </a:solidFill>
                <a:highlight>
                  <a:srgbClr val="D9E3BD">
                    <a:alpha val="100000"/>
                  </a:srgbClr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педагогических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руководящих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работников</a:t>
            </a:r>
            <a:endParaRPr sz="2800" dirty="0"/>
          </a:p>
          <a:p>
            <a:pPr marL="285750" indent="-285750">
              <a:buFont typeface="Arial"/>
              <a:buChar char="●"/>
            </a:pP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них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высшим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профессиональным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образованием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6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чел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800" dirty="0"/>
          </a:p>
          <a:p>
            <a:pPr marL="285750" indent="-285750">
              <a:buFont typeface="Arial"/>
              <a:buChar char="●"/>
            </a:pP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средним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профессиональным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15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чел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800" dirty="0"/>
          </a:p>
          <a:p>
            <a:pPr marL="285750" indent="-285750">
              <a:buFont typeface="Arial"/>
              <a:buChar char="●"/>
            </a:pP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Квалификационный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уровень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первая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высшая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квалификационная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категория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дошкольных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педагогических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работников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- 85,38 % </a:t>
            </a:r>
            <a:endParaRPr sz="2800" dirty="0"/>
          </a:p>
          <a:p>
            <a:pPr marL="285750" indent="-285750">
              <a:buFont typeface="Arial"/>
              <a:buChar char="●"/>
            </a:pP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8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человек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-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высшая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квалификационная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категория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(38,1%)</a:t>
            </a:r>
            <a:endParaRPr sz="2800" dirty="0"/>
          </a:p>
          <a:p>
            <a:pPr marL="285750" indent="-285750">
              <a:buFont typeface="Arial"/>
              <a:buChar char="●"/>
            </a:pPr>
            <a:r>
              <a:rPr lang="en-US" sz="28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первая</a:t>
            </a:r>
            <a:r>
              <a:rPr lang="en-US" sz="28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– 10 (47,62%)</a:t>
            </a:r>
            <a:endParaRPr sz="2800"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71012" y="170329"/>
          <a:ext cx="12192000" cy="7072758"/>
          <a:chOff x="371012" y="170329"/>
          <a:chExt cx="12192000" cy="7072758"/>
        </a:xfrm>
      </p:grpSpPr>
      <p:sp>
        <p:nvSpPr>
          <p:cNvPr id="212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213" name="Placeholder for body"/>
          <p:cNvSpPr>
            <a:spLocks noGrp="1"/>
          </p:cNvSpPr>
          <p:nvPr>
            <p:ph type="body" idx="1"/>
          </p:nvPr>
        </p:nvSpPr>
        <p:spPr>
          <a:xfrm>
            <a:off x="1810385" y="1342768"/>
            <a:ext cx="9496518" cy="51492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 marL="0" indent="0">
              <a:buNone/>
            </a:pPr>
            <a:endParaRPr/>
          </a:p>
        </p:txBody>
      </p:sp>
      <p:pic>
        <p:nvPicPr>
          <p:cNvPr id="215" name="Рисунок 2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858" y="3195546"/>
            <a:ext cx="5729158" cy="3427285"/>
          </a:xfrm>
          <a:prstGeom prst="rect">
            <a:avLst/>
          </a:prstGeom>
        </p:spPr>
      </p:pic>
      <p:pic>
        <p:nvPicPr>
          <p:cNvPr id="216" name="Рисунок 2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44072" y="1053044"/>
            <a:ext cx="4354636" cy="2449791"/>
          </a:xfrm>
          <a:prstGeom prst="rect">
            <a:avLst/>
          </a:prstGeom>
        </p:spPr>
      </p:pic>
      <p:pic>
        <p:nvPicPr>
          <p:cNvPr id="217" name="Рисунок 2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75040" y="3645024"/>
            <a:ext cx="4354636" cy="2650731"/>
          </a:xfrm>
          <a:prstGeom prst="rect">
            <a:avLst/>
          </a:prstGeom>
        </p:spPr>
      </p:pic>
      <p:pic>
        <p:nvPicPr>
          <p:cNvPr id="214" name="Рисунок 2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187" y="692696"/>
            <a:ext cx="5040560" cy="3445836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06437" y="170329"/>
          <a:ext cx="12192000" cy="6491990"/>
          <a:chOff x="506437" y="170329"/>
          <a:chExt cx="12192000" cy="6491990"/>
        </a:xfrm>
      </p:grpSpPr>
      <p:sp>
        <p:nvSpPr>
          <p:cNvPr id="21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220" name="Placeholder for body"/>
          <p:cNvSpPr>
            <a:spLocks noGrp="1"/>
          </p:cNvSpPr>
          <p:nvPr>
            <p:ph type="body" idx="1"/>
          </p:nvPr>
        </p:nvSpPr>
        <p:spPr>
          <a:xfrm>
            <a:off x="1810385" y="1342768"/>
            <a:ext cx="9496518" cy="51492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 marL="0" indent="0">
              <a:buNone/>
            </a:pPr>
            <a:endParaRPr/>
          </a:p>
        </p:txBody>
      </p:sp>
      <p:pic>
        <p:nvPicPr>
          <p:cNvPr id="222" name="Рисунок 2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64674" y="953703"/>
            <a:ext cx="4856815" cy="2890453"/>
          </a:xfrm>
          <a:prstGeom prst="rect">
            <a:avLst/>
          </a:prstGeom>
        </p:spPr>
      </p:pic>
      <p:pic>
        <p:nvPicPr>
          <p:cNvPr id="223" name="Рисунок 2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6015" y="3140968"/>
            <a:ext cx="4963710" cy="3511007"/>
          </a:xfrm>
          <a:prstGeom prst="rect">
            <a:avLst/>
          </a:prstGeom>
        </p:spPr>
      </p:pic>
      <p:pic>
        <p:nvPicPr>
          <p:cNvPr id="224" name="Рисунок 2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4691" y="656913"/>
            <a:ext cx="5220939" cy="3956494"/>
          </a:xfrm>
          <a:prstGeom prst="rect">
            <a:avLst/>
          </a:prstGeom>
        </p:spPr>
      </p:pic>
      <p:pic>
        <p:nvPicPr>
          <p:cNvPr id="221" name="Рисунок 2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0062" y="3348439"/>
            <a:ext cx="4625421" cy="3096064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754114" y="170329"/>
          <a:ext cx="12192000" cy="6224704"/>
          <a:chOff x="1754114" y="170329"/>
          <a:chExt cx="12192000" cy="6224704"/>
        </a:xfrm>
      </p:grpSpPr>
      <p:sp>
        <p:nvSpPr>
          <p:cNvPr id="226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Общее образование</a:t>
            </a:r>
            <a:endParaRPr/>
          </a:p>
        </p:txBody>
      </p:sp>
      <p:sp>
        <p:nvSpPr>
          <p:cNvPr id="227" name="Placeholder for body"/>
          <p:cNvSpPr>
            <a:spLocks noGrp="1"/>
          </p:cNvSpPr>
          <p:nvPr>
            <p:ph type="body" idx="1"/>
          </p:nvPr>
        </p:nvSpPr>
        <p:spPr>
          <a:xfrm>
            <a:off x="2567608" y="1196752"/>
            <a:ext cx="9496518" cy="5149222"/>
          </a:xfrm>
          <a:prstGeom prst="rect">
            <a:avLst/>
          </a:prstGeom>
          <a:noFill/>
        </p:spPr>
        <p:txBody>
          <a:bodyPr lIns="91440" tIns="45720" rIns="91440" bIns="45720" rtlCol="0">
            <a:normAutofit fontScale="92500" lnSpcReduction="10000"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занятия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психологической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разгрузке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педагогами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психологами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адаптированные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программы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начального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общего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основного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общего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образования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ОВЗ;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обеспечены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бесплатными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учебными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пособиями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бесплатные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завтраки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обеды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пандусы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поручнями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входе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расширены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входные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проемы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двери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столовой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и в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туалетах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беспрепятственного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прохождения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инвалидных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колясок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оборудована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стоянка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автомобилей</a:t>
            </a: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/>
              <a:buChar char="●"/>
            </a:pP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42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ребенка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ОВЗ, 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них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7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человек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обучались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дому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 41 –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инклюзивно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12192000" cy="6016223"/>
          <a:chOff x="0" y="0"/>
          <a:chExt cx="12192000" cy="6016223"/>
        </a:xfrm>
      </p:grpSpPr>
      <p:sp>
        <p:nvSpPr>
          <p:cNvPr id="229" name="Placeholder for title"/>
          <p:cNvSpPr>
            <a:spLocks noGrp="1"/>
          </p:cNvSpPr>
          <p:nvPr>
            <p:ph type="title"/>
          </p:nvPr>
        </p:nvSpPr>
        <p:spPr>
          <a:xfrm>
            <a:off x="8507506" y="132523"/>
            <a:ext cx="3684494" cy="371060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just">
              <a:buNone/>
            </a:pPr>
            <a:r>
              <a:rPr lang="en-US" sz="2200" b="1" dirty="0" err="1">
                <a:solidFill>
                  <a:srgbClr val="F2F2F2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Кадры</a:t>
            </a:r>
            <a:br>
              <a:rPr dirty="0"/>
            </a:br>
            <a:endParaRPr dirty="0"/>
          </a:p>
        </p:txBody>
      </p:sp>
      <p:sp>
        <p:nvSpPr>
          <p:cNvPr id="230" name="Placeholder for body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endParaRPr/>
          </a:p>
          <a:p>
            <a:pPr marL="0" indent="0">
              <a:buNone/>
            </a:pPr>
            <a:endParaRPr/>
          </a:p>
        </p:txBody>
      </p:sp>
      <p:sp>
        <p:nvSpPr>
          <p:cNvPr id="231" name="TextBox 230"/>
          <p:cNvSpPr txBox="1"/>
          <p:nvPr/>
        </p:nvSpPr>
        <p:spPr>
          <a:xfrm>
            <a:off x="2876507" y="1047935"/>
            <a:ext cx="9035878" cy="646331"/>
          </a:xfrm>
          <a:prstGeom prst="rect">
            <a:avLst/>
          </a:prstGeom>
          <a:noFill/>
        </p:spPr>
        <p:txBody>
          <a:bodyPr lIns="91440" tIns="45720" rIns="91440" bIns="45720" rtlCol="0" anchor="t">
            <a:spAutoFit/>
          </a:bodyPr>
          <a:lstStyle/>
          <a:p>
            <a:pPr marL="0" indent="0">
              <a:buNone/>
            </a:pP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Всего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в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районе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146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педагогических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работника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, </a:t>
            </a:r>
            <a:r>
              <a:rPr lang="ru-RU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6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руководителей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(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директора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школ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,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заведующие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детскими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садами</a:t>
            </a:r>
            <a:r>
              <a:rPr lang="en-US" sz="1800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)</a:t>
            </a:r>
            <a:endParaRPr dirty="0"/>
          </a:p>
        </p:txBody>
      </p:sp>
      <p:sp>
        <p:nvSpPr>
          <p:cNvPr id="232" name="TextBox 231"/>
          <p:cNvSpPr txBox="1"/>
          <p:nvPr/>
        </p:nvSpPr>
        <p:spPr>
          <a:xfrm>
            <a:off x="2876507" y="2155329"/>
            <a:ext cx="8628105" cy="3970318"/>
          </a:xfrm>
          <a:prstGeom prst="rect">
            <a:avLst/>
          </a:prstGeom>
          <a:noFill/>
        </p:spPr>
        <p:txBody>
          <a:bodyPr lIns="91440" tIns="45720" rIns="91440" bIns="45720" rtlCol="0" anchor="t">
            <a:sp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В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общеобразовательных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организациях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района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всего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работает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219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сотрудника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, 112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из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них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это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педагогические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работники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и 103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учителей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: 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начальное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общее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образование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33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русский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язык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и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литература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14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математика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13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иностранные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языки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8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физическая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культура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6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история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,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экономика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,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право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,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обществознание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8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трудовое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обучение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3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физика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5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география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5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биология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3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химия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– 4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.;</a:t>
            </a:r>
            <a:endParaRPr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-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информатика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 и ИКТ – 2 </a:t>
            </a:r>
            <a:r>
              <a:rPr lang="en-US" sz="1800" b="1" dirty="0" err="1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чел</a:t>
            </a:r>
            <a:r>
              <a:rPr lang="en-US" sz="1800" b="1" dirty="0">
                <a:solidFill>
                  <a:srgbClr val="000000">
                    <a:alpha val="100000"/>
                  </a:srgbClr>
                </a:solidFill>
                <a:latin typeface="Century Gothic"/>
                <a:ea typeface="Century Gothic"/>
                <a:cs typeface="Century Gothic"/>
              </a:rPr>
              <a:t>.</a:t>
            </a:r>
            <a:endParaRPr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for title"/>
          <p:cNvSpPr>
            <a:spLocks noGrp="1"/>
          </p:cNvSpPr>
          <p:nvPr>
            <p:ph type="title"/>
          </p:nvPr>
        </p:nvSpPr>
        <p:spPr>
          <a:xfrm>
            <a:off x="2927648" y="1134318"/>
            <a:ext cx="8911687" cy="1280890"/>
          </a:xfrm>
          <a:prstGeom prst="rect">
            <a:avLst/>
          </a:prstGeom>
          <a:noFill/>
        </p:spPr>
        <p:txBody>
          <a:bodyPr lIns="91440" tIns="45720" rIns="91440" bIns="45720" rtlCol="0">
            <a:normAutofit fontScale="90000"/>
          </a:bodyPr>
          <a:lstStyle/>
          <a:p>
            <a:pPr marL="0" indent="0">
              <a:buNone/>
            </a:pPr>
            <a:r>
              <a:rPr lang="en-US" sz="2800" b="1" spc="0" dirty="0" err="1"/>
              <a:t>Кадровый</a:t>
            </a:r>
            <a:r>
              <a:rPr lang="en-US" sz="2800" b="1" spc="0" dirty="0"/>
              <a:t> </a:t>
            </a:r>
            <a:r>
              <a:rPr lang="en-US" sz="2800" b="1" spc="0" dirty="0" err="1"/>
              <a:t>голод</a:t>
            </a:r>
            <a:r>
              <a:rPr lang="en-US" sz="2800" b="1" spc="0" dirty="0"/>
              <a:t> </a:t>
            </a:r>
            <a:r>
              <a:rPr lang="en-US" sz="2800" b="1" spc="0" dirty="0" err="1"/>
              <a:t>педагогических</a:t>
            </a:r>
            <a:r>
              <a:rPr lang="en-US" sz="2800" b="1" spc="0" dirty="0"/>
              <a:t> </a:t>
            </a:r>
            <a:r>
              <a:rPr lang="en-US" sz="2800" b="1" spc="0" dirty="0" err="1"/>
              <a:t>работников</a:t>
            </a:r>
            <a:r>
              <a:rPr lang="en-US" sz="2800" b="1" spc="0" dirty="0"/>
              <a:t> – </a:t>
            </a:r>
            <a:r>
              <a:rPr lang="en-US" sz="2800" b="1" spc="0" dirty="0" err="1"/>
              <a:t>это</a:t>
            </a:r>
            <a:r>
              <a:rPr lang="en-US" sz="2800" b="1" spc="0" dirty="0"/>
              <a:t> </a:t>
            </a:r>
            <a:r>
              <a:rPr lang="en-US" sz="2800" b="1" spc="0" dirty="0" err="1"/>
              <a:t>проблема</a:t>
            </a:r>
            <a:r>
              <a:rPr lang="en-US" sz="2800" b="1" spc="0" dirty="0"/>
              <a:t> </a:t>
            </a:r>
            <a:r>
              <a:rPr lang="en-US" sz="2800" b="1" spc="0" dirty="0" err="1"/>
              <a:t>возникающая</a:t>
            </a:r>
            <a:r>
              <a:rPr lang="en-US" sz="2800" b="1" spc="0" dirty="0"/>
              <a:t> </a:t>
            </a:r>
            <a:r>
              <a:rPr lang="en-US" sz="2800" b="1" spc="0" dirty="0" err="1"/>
              <a:t>перед</a:t>
            </a:r>
            <a:r>
              <a:rPr lang="en-US" sz="2800" b="1" spc="0" dirty="0"/>
              <a:t> </a:t>
            </a:r>
            <a:r>
              <a:rPr lang="en-US" sz="2800" b="1" spc="0" dirty="0" err="1"/>
              <a:t>нами</a:t>
            </a:r>
            <a:r>
              <a:rPr lang="en-US" sz="2800" b="1" spc="0" dirty="0"/>
              <a:t> </a:t>
            </a:r>
            <a:r>
              <a:rPr lang="en-US" sz="2800" b="1" spc="0" dirty="0" err="1"/>
              <a:t>из</a:t>
            </a:r>
            <a:r>
              <a:rPr lang="en-US" sz="2800" b="1" spc="0" dirty="0"/>
              <a:t> </a:t>
            </a:r>
            <a:r>
              <a:rPr lang="en-US" sz="2800" b="1" spc="0" dirty="0" err="1"/>
              <a:t>года</a:t>
            </a:r>
            <a:r>
              <a:rPr lang="en-US" sz="2800" b="1" spc="0" dirty="0"/>
              <a:t> в </a:t>
            </a:r>
            <a:r>
              <a:rPr lang="en-US" sz="2800" b="1" spc="0" dirty="0" err="1"/>
              <a:t>год</a:t>
            </a:r>
            <a:r>
              <a:rPr lang="en-US" sz="2800" b="1" spc="0" dirty="0"/>
              <a:t>.</a:t>
            </a:r>
            <a:endParaRPr dirty="0"/>
          </a:p>
        </p:txBody>
      </p:sp>
      <p:sp>
        <p:nvSpPr>
          <p:cNvPr id="235" name="Placeholder for body"/>
          <p:cNvSpPr>
            <a:spLocks noGrp="1"/>
          </p:cNvSpPr>
          <p:nvPr>
            <p:ph type="body" idx="1"/>
          </p:nvPr>
        </p:nvSpPr>
        <p:spPr>
          <a:xfrm>
            <a:off x="2927648" y="2420888"/>
            <a:ext cx="8915400" cy="37776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>
              <a:buFont typeface="Arial"/>
              <a:buChar char="●"/>
            </a:pPr>
            <a:r>
              <a:rPr lang="en-US" spc="0" dirty="0" err="1"/>
              <a:t>Педагогический</a:t>
            </a:r>
            <a:r>
              <a:rPr lang="en-US" spc="0" dirty="0"/>
              <a:t> </a:t>
            </a:r>
            <a:r>
              <a:rPr lang="en-US" spc="0" dirty="0" err="1"/>
              <a:t>стаж</a:t>
            </a:r>
            <a:r>
              <a:rPr lang="en-US" spc="0" dirty="0"/>
              <a:t> </a:t>
            </a:r>
            <a:r>
              <a:rPr lang="en-US" spc="0" dirty="0" err="1"/>
              <a:t>педагогических</a:t>
            </a:r>
            <a:r>
              <a:rPr lang="en-US" spc="0" dirty="0"/>
              <a:t> </a:t>
            </a:r>
            <a:r>
              <a:rPr lang="en-US" spc="0" dirty="0" err="1"/>
              <a:t>работников</a:t>
            </a:r>
            <a:r>
              <a:rPr lang="en-US" spc="0" dirty="0"/>
              <a:t> </a:t>
            </a:r>
            <a:r>
              <a:rPr lang="en-US" spc="0" dirty="0" err="1"/>
              <a:t>общего</a:t>
            </a:r>
            <a:r>
              <a:rPr lang="en-US" spc="0" dirty="0"/>
              <a:t> </a:t>
            </a:r>
            <a:r>
              <a:rPr lang="en-US" spc="0" dirty="0" err="1"/>
              <a:t>образования</a:t>
            </a:r>
            <a:r>
              <a:rPr lang="en-US" spc="0" dirty="0"/>
              <a:t> </a:t>
            </a:r>
            <a:r>
              <a:rPr lang="en-US" spc="0" dirty="0" err="1"/>
              <a:t>распределился</a:t>
            </a:r>
            <a:r>
              <a:rPr lang="en-US" spc="0" dirty="0"/>
              <a:t> </a:t>
            </a:r>
            <a:r>
              <a:rPr lang="en-US" spc="0" dirty="0" err="1"/>
              <a:t>следующим</a:t>
            </a:r>
            <a:r>
              <a:rPr lang="en-US" spc="0" dirty="0"/>
              <a:t> </a:t>
            </a:r>
            <a:r>
              <a:rPr lang="en-US" spc="0" dirty="0" err="1"/>
              <a:t>образом</a:t>
            </a:r>
            <a:r>
              <a:rPr lang="en-US" spc="0" dirty="0"/>
              <a:t>: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/>
              <a:t>2,64% - </a:t>
            </a:r>
            <a:r>
              <a:rPr lang="en-US" spc="0" dirty="0" err="1"/>
              <a:t>до</a:t>
            </a:r>
            <a:r>
              <a:rPr lang="en-US" spc="0" dirty="0"/>
              <a:t> 3 </a:t>
            </a:r>
            <a:r>
              <a:rPr lang="en-US" spc="0" dirty="0" err="1"/>
              <a:t>лет</a:t>
            </a:r>
            <a:r>
              <a:rPr lang="en-US" spc="0" dirty="0"/>
              <a:t>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/>
              <a:t>4,43% - </a:t>
            </a:r>
            <a:r>
              <a:rPr lang="en-US" spc="0" dirty="0" err="1"/>
              <a:t>от</a:t>
            </a:r>
            <a:r>
              <a:rPr lang="en-US" spc="0" dirty="0"/>
              <a:t> 3-5 </a:t>
            </a:r>
            <a:r>
              <a:rPr lang="en-US" spc="0" dirty="0" err="1"/>
              <a:t>лет</a:t>
            </a:r>
            <a:r>
              <a:rPr lang="en-US" spc="0" dirty="0"/>
              <a:t>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/>
              <a:t>8,85% - </a:t>
            </a:r>
            <a:r>
              <a:rPr lang="en-US" spc="0" dirty="0" err="1"/>
              <a:t>от</a:t>
            </a:r>
            <a:r>
              <a:rPr lang="en-US" spc="0" dirty="0"/>
              <a:t> 5-10лет;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/>
              <a:t>23,9% - </a:t>
            </a:r>
            <a:r>
              <a:rPr lang="en-US" spc="0" dirty="0" err="1"/>
              <a:t>от</a:t>
            </a:r>
            <a:r>
              <a:rPr lang="en-US" spc="0" dirty="0"/>
              <a:t> 10-20 </a:t>
            </a:r>
            <a:r>
              <a:rPr lang="en-US" spc="0" dirty="0" err="1"/>
              <a:t>лет</a:t>
            </a:r>
            <a:r>
              <a:rPr lang="en-US" spc="0" dirty="0"/>
              <a:t>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/>
              <a:t>60,18% - </a:t>
            </a:r>
            <a:r>
              <a:rPr lang="en-US" spc="0" dirty="0" err="1"/>
              <a:t>более</a:t>
            </a:r>
            <a:r>
              <a:rPr lang="en-US" spc="0" dirty="0"/>
              <a:t> 20 </a:t>
            </a:r>
            <a:r>
              <a:rPr lang="en-US" spc="0" dirty="0" err="1"/>
              <a:t>лет</a:t>
            </a:r>
            <a:endParaRPr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for title"/>
          <p:cNvSpPr>
            <a:spLocks noGrp="1"/>
          </p:cNvSpPr>
          <p:nvPr>
            <p:ph type="title"/>
          </p:nvPr>
        </p:nvSpPr>
        <p:spPr>
          <a:xfrm>
            <a:off x="2855640" y="476672"/>
            <a:ext cx="8911687" cy="128089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pc="0" dirty="0" err="1"/>
              <a:t>Профессиональное</a:t>
            </a:r>
            <a:r>
              <a:rPr lang="en-US" spc="0" dirty="0"/>
              <a:t> </a:t>
            </a:r>
            <a:r>
              <a:rPr lang="en-US" spc="0" dirty="0" err="1"/>
              <a:t>развитие</a:t>
            </a:r>
            <a:r>
              <a:rPr lang="en-US" spc="0" dirty="0"/>
              <a:t> </a:t>
            </a:r>
            <a:r>
              <a:rPr lang="en-US" spc="0" dirty="0" err="1"/>
              <a:t>педагогических</a:t>
            </a:r>
            <a:r>
              <a:rPr lang="en-US" spc="0" dirty="0"/>
              <a:t> </a:t>
            </a:r>
            <a:r>
              <a:rPr lang="en-US" spc="0" dirty="0" err="1"/>
              <a:t>работников</a:t>
            </a:r>
            <a:r>
              <a:rPr lang="en-US" spc="0" dirty="0"/>
              <a:t> </a:t>
            </a:r>
            <a:endParaRPr dirty="0"/>
          </a:p>
        </p:txBody>
      </p:sp>
      <p:sp>
        <p:nvSpPr>
          <p:cNvPr id="238" name="Placeholder for body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 fontScale="92500" lnSpcReduction="10000"/>
          </a:bodyPr>
          <a:lstStyle/>
          <a:p>
            <a:pPr marL="285750" indent="-285750">
              <a:buFont typeface="Arial"/>
              <a:buChar char="●"/>
            </a:pPr>
            <a:r>
              <a:rPr lang="en-US" spc="0" dirty="0" err="1"/>
              <a:t>На</a:t>
            </a:r>
            <a:r>
              <a:rPr lang="en-US" spc="0" dirty="0"/>
              <a:t> 01 </a:t>
            </a:r>
            <a:r>
              <a:rPr lang="en-US" spc="0" dirty="0" err="1"/>
              <a:t>сентября</a:t>
            </a:r>
            <a:r>
              <a:rPr lang="en-US" spc="0" dirty="0"/>
              <a:t> 202</a:t>
            </a:r>
            <a:r>
              <a:rPr lang="ru-RU" spc="0" dirty="0"/>
              <a:t>5</a:t>
            </a:r>
            <a:r>
              <a:rPr lang="en-US" spc="0" dirty="0"/>
              <a:t> </a:t>
            </a:r>
            <a:r>
              <a:rPr lang="en-US" spc="0" dirty="0" err="1"/>
              <a:t>года</a:t>
            </a:r>
            <a:r>
              <a:rPr lang="en-US" spc="0" dirty="0"/>
              <a:t> </a:t>
            </a:r>
            <a:r>
              <a:rPr lang="en-US" spc="0" dirty="0" err="1"/>
              <a:t>доля</a:t>
            </a:r>
            <a:r>
              <a:rPr lang="en-US" spc="0" dirty="0"/>
              <a:t> </a:t>
            </a:r>
            <a:r>
              <a:rPr lang="en-US" spc="0" dirty="0" err="1"/>
              <a:t>педагогических</a:t>
            </a:r>
            <a:r>
              <a:rPr lang="en-US" spc="0" dirty="0"/>
              <a:t> </a:t>
            </a:r>
            <a:r>
              <a:rPr lang="en-US" spc="0" dirty="0" err="1"/>
              <a:t>работников</a:t>
            </a:r>
            <a:r>
              <a:rPr lang="en-US" spc="0" dirty="0"/>
              <a:t>, </a:t>
            </a:r>
            <a:r>
              <a:rPr lang="en-US" spc="0" dirty="0" err="1"/>
              <a:t>имеющих</a:t>
            </a:r>
            <a:r>
              <a:rPr lang="en-US" spc="0" dirty="0"/>
              <a:t> </a:t>
            </a:r>
            <a:r>
              <a:rPr lang="en-US" spc="0" dirty="0" err="1"/>
              <a:t>квалификационные</a:t>
            </a:r>
            <a:r>
              <a:rPr lang="en-US" spc="0" dirty="0"/>
              <a:t> </a:t>
            </a:r>
            <a:r>
              <a:rPr lang="en-US" spc="0" dirty="0" err="1"/>
              <a:t>категории</a:t>
            </a:r>
            <a:r>
              <a:rPr lang="en-US" spc="0" dirty="0"/>
              <a:t>, </a:t>
            </a:r>
            <a:r>
              <a:rPr lang="en-US" spc="0" dirty="0" err="1"/>
              <a:t>составляет</a:t>
            </a:r>
            <a:r>
              <a:rPr lang="en-US" spc="0" dirty="0"/>
              <a:t>: 93 </a:t>
            </a:r>
            <a:r>
              <a:rPr lang="en-US" spc="0" dirty="0" err="1"/>
              <a:t>человека</a:t>
            </a:r>
            <a:r>
              <a:rPr lang="en-US" spc="0" dirty="0"/>
              <a:t> (82,3%): </a:t>
            </a:r>
            <a:r>
              <a:rPr lang="en-US" spc="0" dirty="0" err="1"/>
              <a:t>из</a:t>
            </a:r>
            <a:r>
              <a:rPr lang="en-US" spc="0" dirty="0"/>
              <a:t> </a:t>
            </a:r>
            <a:r>
              <a:rPr lang="en-US" spc="0" dirty="0" err="1"/>
              <a:t>них</a:t>
            </a:r>
            <a:r>
              <a:rPr lang="en-US" spc="0" dirty="0"/>
              <a:t> </a:t>
            </a:r>
            <a:r>
              <a:rPr lang="en-US" spc="0" dirty="0" err="1"/>
              <a:t>высшую</a:t>
            </a:r>
            <a:r>
              <a:rPr lang="en-US" spc="0" dirty="0"/>
              <a:t> 54 (47,79%) </a:t>
            </a:r>
            <a:r>
              <a:rPr lang="en-US" spc="0" dirty="0" err="1"/>
              <a:t>чел</a:t>
            </a:r>
            <a:r>
              <a:rPr lang="en-US" spc="0" dirty="0"/>
              <a:t>.; </a:t>
            </a:r>
            <a:r>
              <a:rPr lang="en-US" spc="0" dirty="0" err="1"/>
              <a:t>первую</a:t>
            </a:r>
            <a:r>
              <a:rPr lang="en-US" spc="0" dirty="0"/>
              <a:t> – 39 </a:t>
            </a:r>
            <a:r>
              <a:rPr lang="en-US" spc="0" dirty="0" err="1"/>
              <a:t>чел</a:t>
            </a:r>
            <a:r>
              <a:rPr lang="en-US" spc="0" dirty="0"/>
              <a:t>.(34,52%).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/>
              <a:t>В 2024- 2025 </a:t>
            </a:r>
            <a:r>
              <a:rPr lang="en-US" spc="0" dirty="0" err="1"/>
              <a:t>учебном</a:t>
            </a:r>
            <a:r>
              <a:rPr lang="en-US" spc="0" dirty="0"/>
              <a:t> </a:t>
            </a:r>
            <a:r>
              <a:rPr lang="en-US" spc="0" dirty="0" err="1"/>
              <a:t>году</a:t>
            </a:r>
            <a:r>
              <a:rPr lang="en-US" spc="0" dirty="0"/>
              <a:t> </a:t>
            </a:r>
            <a:r>
              <a:rPr lang="en-US" spc="0" dirty="0" err="1"/>
              <a:t>процент</a:t>
            </a:r>
            <a:r>
              <a:rPr lang="en-US" spc="0" dirty="0"/>
              <a:t> </a:t>
            </a:r>
            <a:r>
              <a:rPr lang="en-US" spc="0" dirty="0" err="1"/>
              <a:t>педагогических</a:t>
            </a:r>
            <a:r>
              <a:rPr lang="en-US" spc="0" dirty="0"/>
              <a:t> </a:t>
            </a:r>
            <a:r>
              <a:rPr lang="en-US" spc="0" dirty="0" err="1"/>
              <a:t>работников</a:t>
            </a:r>
            <a:r>
              <a:rPr lang="en-US" spc="0" dirty="0"/>
              <a:t>, </a:t>
            </a:r>
            <a:r>
              <a:rPr lang="en-US" spc="0" dirty="0" err="1"/>
              <a:t>прошедших</a:t>
            </a:r>
            <a:r>
              <a:rPr lang="en-US" spc="0" dirty="0"/>
              <a:t> </a:t>
            </a:r>
            <a:r>
              <a:rPr lang="en-US" spc="0" dirty="0" err="1"/>
              <a:t>своевременно</a:t>
            </a:r>
            <a:r>
              <a:rPr lang="en-US" spc="0" dirty="0"/>
              <a:t> </a:t>
            </a:r>
            <a:r>
              <a:rPr lang="en-US" spc="0" dirty="0" err="1"/>
              <a:t>курсы</a:t>
            </a:r>
            <a:r>
              <a:rPr lang="en-US" spc="0" dirty="0"/>
              <a:t> </a:t>
            </a:r>
            <a:r>
              <a:rPr lang="en-US" spc="0" dirty="0" err="1"/>
              <a:t>повышения</a:t>
            </a:r>
            <a:r>
              <a:rPr lang="en-US" spc="0" dirty="0"/>
              <a:t> </a:t>
            </a:r>
            <a:r>
              <a:rPr lang="en-US" spc="0" dirty="0" err="1"/>
              <a:t>квалификации</a:t>
            </a:r>
            <a:r>
              <a:rPr lang="en-US" spc="0" dirty="0"/>
              <a:t>, </a:t>
            </a:r>
            <a:r>
              <a:rPr lang="en-US" spc="0" dirty="0" err="1"/>
              <a:t>составляет</a:t>
            </a:r>
            <a:r>
              <a:rPr lang="en-US" spc="0" dirty="0"/>
              <a:t> </a:t>
            </a:r>
            <a:r>
              <a:rPr lang="en-US" spc="0" dirty="0" err="1"/>
              <a:t>более</a:t>
            </a:r>
            <a:r>
              <a:rPr lang="en-US" spc="0" dirty="0"/>
              <a:t> 100 %. 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 err="1"/>
              <a:t>Благодаря</a:t>
            </a:r>
            <a:r>
              <a:rPr lang="en-US" spc="0" dirty="0"/>
              <a:t> </a:t>
            </a:r>
            <a:r>
              <a:rPr lang="en-US" spc="0" dirty="0" err="1"/>
              <a:t>проекту</a:t>
            </a:r>
            <a:r>
              <a:rPr lang="en-US" spc="0" dirty="0"/>
              <a:t> «</a:t>
            </a:r>
            <a:r>
              <a:rPr lang="en-US" spc="0" dirty="0" err="1"/>
              <a:t>Образование</a:t>
            </a:r>
            <a:r>
              <a:rPr lang="en-US" spc="0" dirty="0"/>
              <a:t>», </a:t>
            </a:r>
            <a:r>
              <a:rPr lang="en-US" spc="0" dirty="0" err="1"/>
              <a:t>многие</a:t>
            </a:r>
            <a:r>
              <a:rPr lang="en-US" spc="0" dirty="0"/>
              <a:t> </a:t>
            </a:r>
            <a:r>
              <a:rPr lang="en-US" spc="0" dirty="0" err="1"/>
              <a:t>педагогические</a:t>
            </a:r>
            <a:r>
              <a:rPr lang="en-US" spc="0" dirty="0"/>
              <a:t> </a:t>
            </a:r>
            <a:r>
              <a:rPr lang="en-US" spc="0" dirty="0" err="1"/>
              <a:t>кадры</a:t>
            </a:r>
            <a:r>
              <a:rPr lang="en-US" spc="0" dirty="0"/>
              <a:t> </a:t>
            </a:r>
            <a:r>
              <a:rPr lang="en-US" spc="0" dirty="0" err="1"/>
              <a:t>могут</a:t>
            </a:r>
            <a:r>
              <a:rPr lang="en-US" spc="0" dirty="0"/>
              <a:t> </a:t>
            </a:r>
            <a:r>
              <a:rPr lang="en-US" spc="0" dirty="0" err="1"/>
              <a:t>проходить</a:t>
            </a:r>
            <a:r>
              <a:rPr lang="en-US" spc="0" dirty="0"/>
              <a:t> </a:t>
            </a:r>
            <a:r>
              <a:rPr lang="en-US" spc="0" dirty="0" err="1"/>
              <a:t>переподготовку</a:t>
            </a:r>
            <a:r>
              <a:rPr lang="en-US" spc="0" dirty="0"/>
              <a:t> и </a:t>
            </a:r>
            <a:r>
              <a:rPr lang="en-US" spc="0" dirty="0" err="1"/>
              <a:t>повышение</a:t>
            </a:r>
            <a:r>
              <a:rPr lang="en-US" spc="0" dirty="0"/>
              <a:t> </a:t>
            </a:r>
            <a:r>
              <a:rPr lang="en-US" spc="0" dirty="0" err="1"/>
              <a:t>квалификации</a:t>
            </a:r>
            <a:r>
              <a:rPr lang="en-US" spc="0" dirty="0"/>
              <a:t> </a:t>
            </a:r>
            <a:r>
              <a:rPr lang="en-US" spc="0" dirty="0" err="1"/>
              <a:t>за</a:t>
            </a:r>
            <a:r>
              <a:rPr lang="en-US" spc="0" dirty="0"/>
              <a:t> </a:t>
            </a:r>
            <a:r>
              <a:rPr lang="en-US" spc="0" dirty="0" err="1"/>
              <a:t>счет</a:t>
            </a:r>
            <a:r>
              <a:rPr lang="en-US" spc="0" dirty="0"/>
              <a:t> </a:t>
            </a:r>
            <a:r>
              <a:rPr lang="en-US" spc="0" dirty="0" err="1"/>
              <a:t>бюджетных</a:t>
            </a:r>
            <a:r>
              <a:rPr lang="en-US" spc="0" dirty="0"/>
              <a:t> </a:t>
            </a:r>
            <a:r>
              <a:rPr lang="en-US" spc="0" dirty="0" err="1"/>
              <a:t>средств</a:t>
            </a:r>
            <a:r>
              <a:rPr lang="en-US" spc="0" dirty="0"/>
              <a:t>.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/>
              <a:t>В </a:t>
            </a:r>
            <a:r>
              <a:rPr lang="en-US" spc="0" dirty="0" err="1"/>
              <a:t>районе</a:t>
            </a:r>
            <a:r>
              <a:rPr lang="en-US" spc="0" dirty="0"/>
              <a:t> </a:t>
            </a:r>
            <a:r>
              <a:rPr lang="en-US" spc="0" dirty="0" err="1"/>
              <a:t>действует</a:t>
            </a:r>
            <a:r>
              <a:rPr lang="en-US" spc="0" dirty="0"/>
              <a:t> </a:t>
            </a:r>
            <a:r>
              <a:rPr lang="en-US" spc="0" dirty="0" err="1"/>
              <a:t>мотивационно-развивающая</a:t>
            </a:r>
            <a:r>
              <a:rPr lang="en-US" spc="0" dirty="0"/>
              <a:t> </a:t>
            </a:r>
            <a:r>
              <a:rPr lang="en-US" spc="0" dirty="0" err="1"/>
              <a:t>система</a:t>
            </a:r>
            <a:r>
              <a:rPr lang="en-US" spc="0" dirty="0"/>
              <a:t> </a:t>
            </a:r>
            <a:r>
              <a:rPr lang="en-US" spc="0" dirty="0" err="1"/>
              <a:t>поддержки</a:t>
            </a:r>
            <a:r>
              <a:rPr lang="en-US" spc="0" dirty="0"/>
              <a:t> </a:t>
            </a:r>
            <a:r>
              <a:rPr lang="en-US" spc="0" dirty="0" err="1"/>
              <a:t>учительства</a:t>
            </a:r>
            <a:r>
              <a:rPr lang="en-US" spc="0" dirty="0"/>
              <a:t>, </a:t>
            </a:r>
            <a:r>
              <a:rPr lang="en-US" spc="0" dirty="0" err="1"/>
              <a:t>которая</a:t>
            </a:r>
            <a:r>
              <a:rPr lang="en-US" spc="0" dirty="0"/>
              <a:t> </a:t>
            </a:r>
            <a:r>
              <a:rPr lang="en-US" spc="0" dirty="0" err="1"/>
              <a:t>включает</a:t>
            </a:r>
            <a:r>
              <a:rPr lang="en-US" spc="0" dirty="0"/>
              <a:t> в </a:t>
            </a:r>
            <a:r>
              <a:rPr lang="en-US" spc="0" dirty="0" err="1"/>
              <a:t>себя</a:t>
            </a:r>
            <a:r>
              <a:rPr lang="en-US" spc="0" dirty="0"/>
              <a:t> </a:t>
            </a:r>
            <a:r>
              <a:rPr lang="en-US" spc="0" dirty="0" err="1"/>
              <a:t>конкурсы</a:t>
            </a:r>
            <a:r>
              <a:rPr lang="en-US" spc="0" dirty="0"/>
              <a:t> </a:t>
            </a:r>
            <a:r>
              <a:rPr lang="en-US" spc="0" dirty="0" err="1"/>
              <a:t>профессионального</a:t>
            </a:r>
            <a:r>
              <a:rPr lang="en-US" spc="0" dirty="0"/>
              <a:t> </a:t>
            </a:r>
            <a:r>
              <a:rPr lang="en-US" spc="0" dirty="0" err="1"/>
              <a:t>мастерства</a:t>
            </a:r>
            <a:r>
              <a:rPr lang="en-US" spc="0" dirty="0"/>
              <a:t> «</a:t>
            </a:r>
            <a:r>
              <a:rPr lang="en-US" spc="0" dirty="0" err="1"/>
              <a:t>Учитель</a:t>
            </a:r>
            <a:r>
              <a:rPr lang="en-US" spc="0" dirty="0"/>
              <a:t> </a:t>
            </a:r>
            <a:r>
              <a:rPr lang="en-US" spc="0" dirty="0" err="1"/>
              <a:t>года</a:t>
            </a:r>
            <a:r>
              <a:rPr lang="en-US" spc="0" dirty="0"/>
              <a:t>», «</a:t>
            </a:r>
            <a:r>
              <a:rPr lang="en-US" spc="0" dirty="0" err="1"/>
              <a:t>Воспитатель</a:t>
            </a:r>
            <a:r>
              <a:rPr lang="en-US" spc="0" dirty="0"/>
              <a:t> </a:t>
            </a:r>
            <a:r>
              <a:rPr lang="en-US" spc="0" dirty="0" err="1"/>
              <a:t>года</a:t>
            </a:r>
            <a:r>
              <a:rPr lang="en-US" spc="0" dirty="0"/>
              <a:t>», «</a:t>
            </a:r>
            <a:r>
              <a:rPr lang="en-US" spc="0" dirty="0" err="1"/>
              <a:t>Педагогический</a:t>
            </a:r>
            <a:r>
              <a:rPr lang="en-US" spc="0" dirty="0"/>
              <a:t> </a:t>
            </a:r>
            <a:r>
              <a:rPr lang="en-US" spc="0" dirty="0" err="1"/>
              <a:t>дебют</a:t>
            </a:r>
            <a:r>
              <a:rPr lang="en-US" spc="0" dirty="0"/>
              <a:t>», «</a:t>
            </a:r>
            <a:r>
              <a:rPr lang="en-US" spc="0" dirty="0" err="1"/>
              <a:t>Конкурс</a:t>
            </a:r>
            <a:r>
              <a:rPr lang="en-US" spc="0" dirty="0"/>
              <a:t> </a:t>
            </a:r>
            <a:r>
              <a:rPr lang="en-US" spc="0" dirty="0" err="1"/>
              <a:t>на</a:t>
            </a:r>
            <a:r>
              <a:rPr lang="en-US" spc="0" dirty="0"/>
              <a:t> </a:t>
            </a:r>
            <a:r>
              <a:rPr lang="en-US" spc="0" dirty="0" err="1"/>
              <a:t>соискателя</a:t>
            </a:r>
            <a:r>
              <a:rPr lang="en-US" spc="0" dirty="0"/>
              <a:t> </a:t>
            </a:r>
            <a:r>
              <a:rPr lang="en-US" spc="0" dirty="0" err="1"/>
              <a:t>премии</a:t>
            </a:r>
            <a:r>
              <a:rPr lang="en-US" spc="0" dirty="0"/>
              <a:t> </a:t>
            </a:r>
            <a:r>
              <a:rPr lang="en-US" spc="0" dirty="0" err="1"/>
              <a:t>Губернатора</a:t>
            </a:r>
            <a:r>
              <a:rPr lang="en-US" spc="0" dirty="0"/>
              <a:t> </a:t>
            </a:r>
            <a:r>
              <a:rPr lang="en-US" spc="0" dirty="0" err="1"/>
              <a:t>Алтайского</a:t>
            </a:r>
            <a:r>
              <a:rPr lang="en-US" spc="0" dirty="0"/>
              <a:t> </a:t>
            </a:r>
            <a:r>
              <a:rPr lang="en-US" spc="0" dirty="0" err="1"/>
              <a:t>края</a:t>
            </a:r>
            <a:r>
              <a:rPr lang="en-US" spc="0" dirty="0"/>
              <a:t> </a:t>
            </a:r>
            <a:r>
              <a:rPr lang="en-US" spc="0" dirty="0" err="1"/>
              <a:t>имени</a:t>
            </a:r>
            <a:r>
              <a:rPr lang="en-US" spc="0" dirty="0"/>
              <a:t> С.П. </a:t>
            </a:r>
            <a:r>
              <a:rPr lang="en-US" spc="0" dirty="0" err="1"/>
              <a:t>Титова</a:t>
            </a:r>
            <a:r>
              <a:rPr lang="en-US" spc="0" dirty="0"/>
              <a:t>». </a:t>
            </a:r>
            <a:endParaRPr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254282" y="248356"/>
          <a:ext cx="11785965" cy="8181875"/>
          <a:chOff x="-254282" y="248356"/>
          <a:chExt cx="11785965" cy="8181875"/>
        </a:xfrm>
      </p:grpSpPr>
      <p:sp>
        <p:nvSpPr>
          <p:cNvPr id="240" name="Placeholder for title"/>
          <p:cNvSpPr>
            <a:spLocks noGrp="1"/>
          </p:cNvSpPr>
          <p:nvPr>
            <p:ph type="title"/>
          </p:nvPr>
        </p:nvSpPr>
        <p:spPr>
          <a:xfrm>
            <a:off x="1659467" y="248356"/>
            <a:ext cx="9845145" cy="948266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b="1" spc="0"/>
              <a:t>Муниципальный этап краевого конкурса «Учитель года Алтая – 2025»</a:t>
            </a:r>
            <a:endParaRPr/>
          </a:p>
        </p:txBody>
      </p:sp>
      <p:sp>
        <p:nvSpPr>
          <p:cNvPr id="241" name="Placeholder for body"/>
          <p:cNvSpPr>
            <a:spLocks noGrp="1"/>
          </p:cNvSpPr>
          <p:nvPr>
            <p:ph type="body" idx="1"/>
          </p:nvPr>
        </p:nvSpPr>
        <p:spPr>
          <a:xfrm>
            <a:off x="1775520" y="722489"/>
            <a:ext cx="10516160" cy="1698399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>
              <a:buFont typeface="Arial"/>
              <a:buChar char="●"/>
            </a:pPr>
            <a:r>
              <a:rPr lang="en-US" sz="2000" dirty="0">
                <a:latin typeface="Times New Roman"/>
                <a:ea typeface="Times New Roman"/>
                <a:cs typeface="Times New Roman"/>
              </a:rPr>
              <a:t>-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Ремпель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Светлана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Юрьевна,учитель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технологии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МБОУ "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СОШ";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000" dirty="0">
                <a:latin typeface="Times New Roman"/>
                <a:ea typeface="Times New Roman"/>
                <a:cs typeface="Times New Roman"/>
              </a:rPr>
              <a:t>-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Шимко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Иван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Анатольевич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физической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культуры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МБОУ "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Михайловская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СОШ";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000" dirty="0">
                <a:latin typeface="Times New Roman"/>
                <a:ea typeface="Times New Roman"/>
                <a:cs typeface="Times New Roman"/>
              </a:rPr>
              <a:t>-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Шнайдер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Ольга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Юрьевна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учитель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начальных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классов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» МБОУ «</a:t>
            </a:r>
            <a:r>
              <a:rPr lang="en-US" sz="2000" dirty="0" err="1">
                <a:latin typeface="Times New Roman"/>
                <a:ea typeface="Times New Roman"/>
                <a:cs typeface="Times New Roman"/>
              </a:rPr>
              <a:t>Бурлинская</a:t>
            </a:r>
            <a:r>
              <a:rPr lang="en-US" sz="2000" dirty="0">
                <a:latin typeface="Times New Roman"/>
                <a:ea typeface="Times New Roman"/>
                <a:cs typeface="Times New Roman"/>
              </a:rPr>
              <a:t> СОШ»</a:t>
            </a:r>
            <a:endParaRPr dirty="0"/>
          </a:p>
          <a:p>
            <a:pPr marL="0" indent="0">
              <a:buNone/>
            </a:pPr>
            <a:r>
              <a:rPr lang="en-US" sz="2000" b="1" dirty="0">
                <a:latin typeface="Times New Roman"/>
                <a:ea typeface="Times New Roman"/>
                <a:cs typeface="Times New Roman"/>
              </a:rPr>
              <a:t> </a:t>
            </a:r>
            <a:endParaRPr dirty="0"/>
          </a:p>
        </p:txBody>
      </p:sp>
      <p:sp>
        <p:nvSpPr>
          <p:cNvPr id="242" name="TextBox 241"/>
          <p:cNvSpPr txBox="1"/>
          <p:nvPr/>
        </p:nvSpPr>
        <p:spPr>
          <a:xfrm>
            <a:off x="-254282" y="4637044"/>
            <a:ext cx="12040247" cy="3544831"/>
          </a:xfrm>
          <a:prstGeom prst="rect">
            <a:avLst/>
          </a:prstGeom>
          <a:noFill/>
        </p:spPr>
        <p:txBody>
          <a:bodyPr lIns="91440" tIns="45720" rIns="91440" bIns="45720" rtlCol="0" anchor="t">
            <a:spAutoFit/>
          </a:bodyPr>
          <a:lstStyle/>
          <a:p>
            <a:pPr marL="285750" indent="-285750">
              <a:spcBef>
                <a:spcPts val="1000"/>
              </a:spcBef>
              <a:buClr>
                <a:srgbClr val="A53010">
                  <a:alpha val="100000"/>
                </a:srgbClr>
              </a:buClr>
              <a:buFont typeface="Wingdings 3"/>
              <a:buChar char=""/>
            </a:pPr>
            <a:r>
              <a:rPr lang="en-US" sz="2000">
                <a:solidFill>
                  <a:srgbClr val="3F3F3F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endParaRPr/>
          </a:p>
        </p:txBody>
      </p:sp>
      <p:pic>
        <p:nvPicPr>
          <p:cNvPr id="243" name="Рисунок 2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9675" y="2348880"/>
            <a:ext cx="3187446" cy="4249929"/>
          </a:xfrm>
          <a:prstGeom prst="rect">
            <a:avLst/>
          </a:prstGeom>
        </p:spPr>
      </p:pic>
      <p:pic>
        <p:nvPicPr>
          <p:cNvPr id="244" name="Рисунок 2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5192" y="2348880"/>
            <a:ext cx="3187446" cy="4249928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for title"/>
          <p:cNvSpPr>
            <a:spLocks noGrp="1"/>
          </p:cNvSpPr>
          <p:nvPr>
            <p:ph type="title"/>
          </p:nvPr>
        </p:nvSpPr>
        <p:spPr>
          <a:xfrm>
            <a:off x="2999656" y="836712"/>
            <a:ext cx="8911687" cy="1280890"/>
          </a:xfrm>
          <a:prstGeom prst="rect">
            <a:avLst/>
          </a:prstGeom>
          <a:noFill/>
        </p:spPr>
        <p:txBody>
          <a:bodyPr lIns="91440" tIns="45720" rIns="91440" bIns="45720" rtlCol="0">
            <a:normAutofit fontScale="90000"/>
          </a:bodyPr>
          <a:lstStyle/>
          <a:p>
            <a:pPr marL="0" indent="0">
              <a:buNone/>
            </a:pPr>
            <a:r>
              <a:rPr lang="en-US" spc="0" dirty="0" err="1"/>
              <a:t>За</a:t>
            </a:r>
            <a:r>
              <a:rPr lang="en-US" spc="0" dirty="0"/>
              <a:t> </a:t>
            </a:r>
            <a:r>
              <a:rPr lang="en-US" spc="0" dirty="0" err="1"/>
              <a:t>большой</a:t>
            </a:r>
            <a:r>
              <a:rPr lang="en-US" spc="0" dirty="0"/>
              <a:t> </a:t>
            </a:r>
            <a:r>
              <a:rPr lang="en-US" spc="0" dirty="0" err="1"/>
              <a:t>вклад</a:t>
            </a:r>
            <a:r>
              <a:rPr lang="en-US" spc="0" dirty="0"/>
              <a:t> в </a:t>
            </a:r>
            <a:r>
              <a:rPr lang="en-US" spc="0" dirty="0" err="1"/>
              <a:t>развитие</a:t>
            </a:r>
            <a:r>
              <a:rPr lang="en-US" spc="0" dirty="0"/>
              <a:t> </a:t>
            </a:r>
            <a:r>
              <a:rPr lang="en-US" spc="0" dirty="0" err="1"/>
              <a:t>системы</a:t>
            </a:r>
            <a:r>
              <a:rPr lang="en-US" spc="0" dirty="0"/>
              <a:t> </a:t>
            </a:r>
            <a:r>
              <a:rPr lang="en-US" spc="0" dirty="0" err="1"/>
              <a:t>образования</a:t>
            </a:r>
            <a:r>
              <a:rPr lang="en-US" spc="0" dirty="0"/>
              <a:t> в 2024 - 2025 </a:t>
            </a:r>
            <a:r>
              <a:rPr lang="en-US" spc="0" dirty="0" err="1"/>
              <a:t>учебном</a:t>
            </a:r>
            <a:r>
              <a:rPr lang="en-US" spc="0" dirty="0"/>
              <a:t> </a:t>
            </a:r>
            <a:r>
              <a:rPr lang="en-US" spc="0" dirty="0" err="1"/>
              <a:t>году</a:t>
            </a:r>
            <a:r>
              <a:rPr lang="en-US" spc="0" dirty="0"/>
              <a:t>:</a:t>
            </a:r>
            <a:endParaRPr dirty="0"/>
          </a:p>
        </p:txBody>
      </p:sp>
      <p:sp>
        <p:nvSpPr>
          <p:cNvPr id="250" name="Placeholder for body"/>
          <p:cNvSpPr>
            <a:spLocks noGrp="1"/>
          </p:cNvSpPr>
          <p:nvPr>
            <p:ph type="body" idx="1"/>
          </p:nvPr>
        </p:nvSpPr>
        <p:spPr>
          <a:xfrm>
            <a:off x="2927648" y="2348880"/>
            <a:ext cx="8915400" cy="37776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/>
              <a:t>- 11 </a:t>
            </a:r>
            <a:r>
              <a:rPr lang="en-US" spc="0" dirty="0" err="1"/>
              <a:t>педагогических</a:t>
            </a:r>
            <a:r>
              <a:rPr lang="en-US" spc="0" dirty="0"/>
              <a:t> </a:t>
            </a:r>
            <a:r>
              <a:rPr lang="en-US" spc="0" dirty="0" err="1"/>
              <a:t>работника</a:t>
            </a:r>
            <a:r>
              <a:rPr lang="en-US" spc="0" dirty="0"/>
              <a:t> </a:t>
            </a:r>
            <a:r>
              <a:rPr lang="en-US" spc="0" dirty="0" err="1"/>
              <a:t>получили</a:t>
            </a:r>
            <a:r>
              <a:rPr lang="en-US" spc="0" dirty="0"/>
              <a:t> </a:t>
            </a:r>
            <a:r>
              <a:rPr lang="en-US" spc="0" dirty="0" err="1"/>
              <a:t>Благодарности</a:t>
            </a:r>
            <a:r>
              <a:rPr lang="en-US" spc="0" dirty="0"/>
              <a:t> и </a:t>
            </a:r>
            <a:r>
              <a:rPr lang="en-US" spc="0" dirty="0" err="1"/>
              <a:t>Грамоты</a:t>
            </a:r>
            <a:r>
              <a:rPr lang="en-US" spc="0" dirty="0"/>
              <a:t> </a:t>
            </a:r>
            <a:r>
              <a:rPr lang="en-US" spc="0" dirty="0" err="1"/>
              <a:t>Министерства</a:t>
            </a:r>
            <a:r>
              <a:rPr lang="en-US" spc="0" dirty="0"/>
              <a:t> </a:t>
            </a:r>
            <a:r>
              <a:rPr lang="en-US" spc="0" dirty="0" err="1"/>
              <a:t>образования</a:t>
            </a:r>
            <a:r>
              <a:rPr lang="en-US" spc="0" dirty="0"/>
              <a:t> и </a:t>
            </a:r>
            <a:r>
              <a:rPr lang="en-US" spc="0" dirty="0" err="1"/>
              <a:t>науки</a:t>
            </a:r>
            <a:r>
              <a:rPr lang="en-US" spc="0" dirty="0"/>
              <a:t> </a:t>
            </a:r>
            <a:r>
              <a:rPr lang="en-US" spc="0" dirty="0" err="1"/>
              <a:t>Алтайского</a:t>
            </a:r>
            <a:r>
              <a:rPr lang="en-US" spc="0" dirty="0"/>
              <a:t> </a:t>
            </a:r>
            <a:r>
              <a:rPr lang="en-US" spc="0" dirty="0" err="1"/>
              <a:t>края</a:t>
            </a:r>
            <a:r>
              <a:rPr lang="en-US" spc="0" dirty="0"/>
              <a:t>;</a:t>
            </a:r>
            <a:endParaRPr dirty="0"/>
          </a:p>
          <a:p>
            <a:pPr marL="285750" indent="-285750">
              <a:buClr>
                <a:srgbClr val="3F3F3F">
                  <a:alpha val="100000"/>
                </a:srgbClr>
              </a:buClr>
              <a:buFont typeface="Century Gothic"/>
              <a:buChar char="●"/>
            </a:pPr>
            <a:r>
              <a:rPr lang="en-US" spc="0" dirty="0"/>
              <a:t>- 5 </a:t>
            </a:r>
            <a:r>
              <a:rPr lang="en-US" spc="0" dirty="0" err="1"/>
              <a:t>педагогических</a:t>
            </a:r>
            <a:r>
              <a:rPr lang="en-US" spc="0" dirty="0"/>
              <a:t> </a:t>
            </a:r>
            <a:r>
              <a:rPr lang="en-US" spc="0" dirty="0" err="1"/>
              <a:t>работника</a:t>
            </a:r>
            <a:r>
              <a:rPr lang="en-US" spc="0" dirty="0"/>
              <a:t> </a:t>
            </a:r>
            <a:r>
              <a:rPr lang="en-US" spc="0" dirty="0" err="1"/>
              <a:t>были</a:t>
            </a:r>
            <a:r>
              <a:rPr lang="en-US" spc="0" dirty="0"/>
              <a:t> </a:t>
            </a:r>
            <a:r>
              <a:rPr lang="en-US" spc="0" dirty="0" err="1"/>
              <a:t>награждены</a:t>
            </a:r>
            <a:r>
              <a:rPr lang="en-US" spc="0" dirty="0"/>
              <a:t> </a:t>
            </a:r>
            <a:r>
              <a:rPr lang="en-US" spc="0" dirty="0" err="1"/>
              <a:t>Администрацией</a:t>
            </a:r>
            <a:r>
              <a:rPr lang="en-US" spc="0" dirty="0"/>
              <a:t> </a:t>
            </a:r>
            <a:r>
              <a:rPr lang="en-US" spc="0" dirty="0" err="1"/>
              <a:t>района</a:t>
            </a:r>
            <a:r>
              <a:rPr lang="en-US" spc="0" dirty="0"/>
              <a:t>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pc="0" dirty="0"/>
              <a:t>- 84 </a:t>
            </a:r>
            <a:r>
              <a:rPr lang="en-US" spc="0" dirty="0" err="1"/>
              <a:t>человека</a:t>
            </a:r>
            <a:r>
              <a:rPr lang="en-US" spc="0" dirty="0"/>
              <a:t> </a:t>
            </a:r>
            <a:r>
              <a:rPr lang="en-US" spc="0" dirty="0" err="1"/>
              <a:t>получили</a:t>
            </a:r>
            <a:r>
              <a:rPr lang="en-US" spc="0" dirty="0"/>
              <a:t> </a:t>
            </a:r>
            <a:r>
              <a:rPr lang="en-US" spc="0" dirty="0" err="1"/>
              <a:t>Почетные</a:t>
            </a:r>
            <a:r>
              <a:rPr lang="en-US" spc="0" dirty="0"/>
              <a:t> </a:t>
            </a:r>
            <a:r>
              <a:rPr lang="en-US" spc="0" dirty="0" err="1"/>
              <a:t>грамоты</a:t>
            </a:r>
            <a:r>
              <a:rPr lang="en-US" spc="0" dirty="0"/>
              <a:t> и </a:t>
            </a:r>
            <a:r>
              <a:rPr lang="en-US" spc="0" dirty="0" err="1"/>
              <a:t>Благодарности</a:t>
            </a:r>
            <a:r>
              <a:rPr lang="en-US" spc="0" dirty="0"/>
              <a:t> </a:t>
            </a:r>
            <a:r>
              <a:rPr lang="en-US" spc="0" dirty="0" err="1"/>
              <a:t>комитета</a:t>
            </a:r>
            <a:r>
              <a:rPr lang="en-US" spc="0" dirty="0"/>
              <a:t> </a:t>
            </a:r>
            <a:r>
              <a:rPr lang="en-US" spc="0" dirty="0" err="1"/>
              <a:t>по</a:t>
            </a:r>
            <a:r>
              <a:rPr lang="en-US" spc="0" dirty="0"/>
              <a:t> </a:t>
            </a:r>
            <a:r>
              <a:rPr lang="en-US" spc="0" dirty="0" err="1"/>
              <a:t>образованию</a:t>
            </a:r>
            <a:r>
              <a:rPr lang="en-US" spc="0" dirty="0"/>
              <a:t> </a:t>
            </a:r>
            <a:r>
              <a:rPr lang="en-US" spc="0" dirty="0" err="1"/>
              <a:t>Администрации</a:t>
            </a:r>
            <a:r>
              <a:rPr lang="en-US" spc="0" dirty="0"/>
              <a:t> </a:t>
            </a:r>
            <a:r>
              <a:rPr lang="en-US" spc="0" dirty="0" err="1"/>
              <a:t>района</a:t>
            </a:r>
            <a:r>
              <a:rPr lang="en-US" spc="0" dirty="0"/>
              <a:t>.</a:t>
            </a:r>
            <a:endParaRPr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for 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pc="0"/>
              <a:t>В районе действует система мер поддержки педагогов: </a:t>
            </a:r>
            <a:endParaRPr/>
          </a:p>
        </p:txBody>
      </p:sp>
      <p:sp>
        <p:nvSpPr>
          <p:cNvPr id="247" name="Placeholder for body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>
              <a:buFont typeface="Arial"/>
              <a:buChar char="●"/>
            </a:pPr>
            <a:r>
              <a:rPr lang="en-US" spc="0"/>
              <a:t>1.	Выплата краевого единовременного пособия выпускникам вузов, приступившим к работе в малокомплектных сельских школах – 300 тыс. рублей и выпускникам СПО – 250 тыс. рублей. </a:t>
            </a:r>
            <a:endParaRPr/>
          </a:p>
          <a:p>
            <a:pPr marL="285750" indent="-285750">
              <a:buFont typeface="Arial"/>
              <a:buChar char="●"/>
            </a:pPr>
            <a:r>
              <a:rPr lang="en-US" spc="0"/>
              <a:t>2.	Выплаты муниципальных подъемных – 50 тыс. рублей. </a:t>
            </a:r>
            <a:endParaRPr/>
          </a:p>
          <a:p>
            <a:pPr marL="285750" indent="-285750">
              <a:buFont typeface="Arial"/>
              <a:buChar char="●"/>
            </a:pPr>
            <a:r>
              <a:rPr lang="en-US" spc="0"/>
              <a:t>3.	Выплата ежемесячной надбавки к заработной плате в первые три года работы выпускникам вызов и сузов – 30% первый год, 20% - второй год и 10% третий год работы. </a:t>
            </a:r>
            <a:endParaRPr/>
          </a:p>
          <a:p>
            <a:pPr marL="285750" indent="-285750">
              <a:buFont typeface="Arial"/>
              <a:buChar char="●"/>
            </a:pPr>
            <a:r>
              <a:rPr lang="en-US" spc="0"/>
              <a:t>4.	Ежегодная организация лечения в санаторно-курортных учреждениях, расположенных на территории Алтайского края в размере квоты (два педагога в год).  </a:t>
            </a:r>
            <a:endParaRPr/>
          </a:p>
          <a:p>
            <a:pPr marL="285750" indent="-285750">
              <a:buClr>
                <a:srgbClr val="3F3F3F">
                  <a:alpha val="100000"/>
                </a:srgbClr>
              </a:buClr>
              <a:buFont typeface="Century Gothic"/>
              <a:buChar char="●"/>
            </a:pPr>
            <a:r>
              <a:rPr lang="en-US" spc="0"/>
              <a:t>5. </a:t>
            </a:r>
            <a:r>
              <a:rPr lang="en-US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1000000 рублей выпускникам вузов, вернувшимся в школу, в которой обучались. </a:t>
            </a:r>
            <a:endParaRPr/>
          </a:p>
          <a:p>
            <a:pPr marL="0" indent="0">
              <a:buNone/>
            </a:pPr>
            <a:endParaRPr/>
          </a:p>
          <a:p>
            <a:pPr marL="0" indent="0">
              <a:buNone/>
            </a:pP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12192000" cy="666750"/>
          <a:chOff x="0" y="0"/>
          <a:chExt cx="12192000" cy="666750"/>
        </a:xfrm>
      </p:grpSpPr>
      <p:sp>
        <p:nvSpPr>
          <p:cNvPr id="252" name="Placeholder for title"/>
          <p:cNvSpPr>
            <a:spLocks noGrp="1"/>
          </p:cNvSpPr>
          <p:nvPr>
            <p:ph type="title"/>
          </p:nvPr>
        </p:nvSpPr>
        <p:spPr>
          <a:xfrm>
            <a:off x="8507506" y="132523"/>
            <a:ext cx="3684494" cy="371060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just">
              <a:buNone/>
            </a:pPr>
            <a:br/>
            <a:endParaRPr/>
          </a:p>
        </p:txBody>
      </p:sp>
      <p:sp>
        <p:nvSpPr>
          <p:cNvPr id="253" name="Placeholder for body"/>
          <p:cNvSpPr>
            <a:spLocks noGrp="1"/>
          </p:cNvSpPr>
          <p:nvPr>
            <p:ph type="body" idx="1"/>
          </p:nvPr>
        </p:nvSpPr>
        <p:spPr>
          <a:xfrm>
            <a:off x="2610626" y="1462214"/>
            <a:ext cx="8915400" cy="5544616"/>
          </a:xfrm>
          <a:prstGeom prst="rect">
            <a:avLst/>
          </a:prstGeom>
          <a:noFill/>
        </p:spPr>
        <p:txBody>
          <a:bodyPr lIns="91440" tIns="45720" rIns="91440" bIns="45720" rtlCol="0">
            <a:normAutofit fontScale="70000" lnSpcReduction="20000"/>
          </a:bodyPr>
          <a:lstStyle/>
          <a:p>
            <a:pPr marL="0" indent="0">
              <a:buNone/>
            </a:pPr>
            <a:endParaRPr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Clr>
                <a:srgbClr val="000000">
                  <a:alpha val="100000"/>
                </a:srgbClr>
              </a:buClr>
              <a:buFont typeface="Times New Roman"/>
              <a:buAutoNum type="arabicPeriod"/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районе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открыты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два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психолого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педагогических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классов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где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обучается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33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учащихся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endParaRPr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Clr>
                <a:srgbClr val="000000">
                  <a:alpha val="100000"/>
                </a:srgbClr>
              </a:buClr>
              <a:buFont typeface="Times New Roman"/>
              <a:buAutoNum type="arabicPeriod"/>
            </a:pP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Каждый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год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комитет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образованию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Администрации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района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составляет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План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работы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выпускниками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школ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заключению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ними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целевых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договоров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педагогическим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профессиям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endParaRPr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Clr>
                <a:srgbClr val="000000">
                  <a:alpha val="100000"/>
                </a:srgbClr>
              </a:buClr>
              <a:buFont typeface="Times New Roman"/>
              <a:buAutoNum type="arabicPeriod"/>
            </a:pP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Администрация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школ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ведет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активную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агитационную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работу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среди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выпускников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школ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родителей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выпускников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а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также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социальных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сетях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endParaRPr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Clr>
                <a:srgbClr val="000000">
                  <a:alpha val="100000"/>
                </a:srgbClr>
              </a:buClr>
              <a:buFont typeface="Times New Roman"/>
              <a:buAutoNum type="arabicPeriod"/>
            </a:pP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портале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России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выставлено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предложение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студентов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уже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обучающихся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а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также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педагогов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желающих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переехать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другую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местность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</a:p>
          <a:p>
            <a:pPr algn="just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Выплата краевого единовременного пособия выпускникам вузов, приступившим к работе в малокомплектных сельских школах – 300 тыс. рублей и выпускникам СПО – 170 тыс. рублей, а также 1000000 рублей выпускникам вузов, вернувшимся в свою школу. </a:t>
            </a:r>
          </a:p>
          <a:p>
            <a:pPr algn="just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муниципальных подъемных – 50 тыс. рублей. </a:t>
            </a:r>
          </a:p>
          <a:p>
            <a:pPr algn="just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Выплата ежемесячной надбавки к заработной плате в первые три года работы выпускникам вызов и </a:t>
            </a:r>
            <a:r>
              <a:rPr lang="ru-RU" sz="22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сузов</a:t>
            </a:r>
            <a:r>
              <a:rPr lang="ru-RU" sz="2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30% первый год, 20% - второй год и 10% третий год работы. </a:t>
            </a:r>
          </a:p>
          <a:p>
            <a:pPr algn="just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Ежегодная организация лечения в санаторно-курортных учреждениях, расположенных на территории Алтайского края в размере квоты (два педагога в год). 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1353326" y="764704"/>
            <a:ext cx="5715000" cy="666750"/>
          </a:xfrm>
          <a:prstGeom prst="rect">
            <a:avLst/>
          </a:prstGeom>
          <a:noFill/>
        </p:spPr>
        <p:txBody>
          <a:bodyPr lIns="91440" tIns="45720" rIns="91440" bIns="45720" rtlCol="0">
            <a:spAutoFit/>
          </a:bodyPr>
          <a:lstStyle/>
          <a:p>
            <a:pPr marL="0" indent="450215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Борьба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кадровым</a:t>
            </a:r>
            <a:r>
              <a:rPr lang="en-US" sz="20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0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голодом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239609" y="170329"/>
          <a:ext cx="12192000" cy="6858000"/>
          <a:chOff x="1239609" y="170329"/>
          <a:chExt cx="12192000" cy="6858000"/>
        </a:xfrm>
      </p:grpSpPr>
      <p:sp>
        <p:nvSpPr>
          <p:cNvPr id="22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Дошкольное образование</a:t>
            </a:r>
            <a:endParaRPr/>
          </a:p>
        </p:txBody>
      </p:sp>
      <p:sp>
        <p:nvSpPr>
          <p:cNvPr id="23" name="Placeholder for body"/>
          <p:cNvSpPr>
            <a:spLocks noGrp="1"/>
          </p:cNvSpPr>
          <p:nvPr>
            <p:ph type="body" idx="1"/>
          </p:nvPr>
        </p:nvSpPr>
        <p:spPr>
          <a:xfrm>
            <a:off x="2875384" y="779929"/>
            <a:ext cx="9225036" cy="577327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сероссийский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вебинар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Стратегия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модернизации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госполитики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сфере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образования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ОВЗ и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–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инвалидов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»; «Я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тебя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научу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: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жизненных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навыков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у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РАС»; 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Защита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прав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семье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детском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саду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условиях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реализации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ФОП ДО и ФГОС»; «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научить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ребенка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читать»конкурсе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Логопедическая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помощь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ДОУ»конкурсе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Методические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разработки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педагогов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образовательное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событие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Просвещение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родительства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кадре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событий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деятельности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ДОО» -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Славгород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Педагогический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калейдоскоп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»-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Загляните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мамины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глаза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региональный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педагогический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конкурс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Мой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край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родной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окружной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этап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чемпионата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Юный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мастер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BabySkills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 – 2025 </a:t>
            </a:r>
            <a:endParaRPr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24466" y="4221087"/>
            <a:ext cx="3093854" cy="251543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9896" y="4221087"/>
            <a:ext cx="6450524" cy="2512221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11640658" cy="5677300"/>
          <a:chOff x="0" y="0"/>
          <a:chExt cx="11640658" cy="5677300"/>
        </a:xfrm>
      </p:grpSpPr>
      <p:sp>
        <p:nvSpPr>
          <p:cNvPr id="256" name="Placeholder for title"/>
          <p:cNvSpPr>
            <a:spLocks noGrp="1"/>
          </p:cNvSpPr>
          <p:nvPr>
            <p:ph type="title"/>
          </p:nvPr>
        </p:nvSpPr>
        <p:spPr>
          <a:xfrm>
            <a:off x="2999656" y="1700808"/>
            <a:ext cx="8784976" cy="128089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b="1" spc="0" dirty="0" err="1"/>
              <a:t>Численность</a:t>
            </a:r>
            <a:r>
              <a:rPr lang="en-US" sz="2000" b="1" spc="0" dirty="0"/>
              <a:t> </a:t>
            </a:r>
            <a:r>
              <a:rPr lang="en-US" sz="2000" b="1" spc="0" dirty="0" err="1"/>
              <a:t>детей</a:t>
            </a:r>
            <a:r>
              <a:rPr lang="en-US" sz="2000" b="1" spc="0" dirty="0"/>
              <a:t>, </a:t>
            </a:r>
            <a:r>
              <a:rPr lang="en-US" sz="2000" b="1" spc="0" dirty="0" err="1"/>
              <a:t>находящихся</a:t>
            </a:r>
            <a:r>
              <a:rPr lang="en-US" sz="2000" b="1" spc="0" dirty="0"/>
              <a:t> в </a:t>
            </a:r>
            <a:r>
              <a:rPr lang="en-US" sz="2000" b="1" spc="0" dirty="0" err="1"/>
              <a:t>замещающих</a:t>
            </a:r>
            <a:r>
              <a:rPr lang="en-US" sz="2000" b="1" spc="0" dirty="0"/>
              <a:t> </a:t>
            </a:r>
            <a:r>
              <a:rPr lang="en-US" sz="2000" b="1" spc="0" dirty="0" err="1"/>
              <a:t>семьях</a:t>
            </a:r>
            <a:r>
              <a:rPr lang="en-US" sz="2000" b="1" spc="0" dirty="0"/>
              <a:t>.</a:t>
            </a:r>
            <a:endParaRPr sz="2000" dirty="0"/>
          </a:p>
        </p:txBody>
      </p:sp>
      <p:graphicFrame>
        <p:nvGraphicFramePr>
          <p:cNvPr id="258" name="Таблица 2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277889"/>
              </p:ext>
            </p:extLst>
          </p:nvPr>
        </p:nvGraphicFramePr>
        <p:xfrm>
          <a:off x="2999656" y="2492896"/>
          <a:ext cx="8265359" cy="2304256"/>
        </p:xfrm>
        <a:graphic>
          <a:graphicData uri="http://schemas.openxmlformats.org/drawingml/2006/table">
            <a:tbl>
              <a:tblPr firstRow="1" bandRow="1"/>
              <a:tblGrid>
                <a:gridCol w="1635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 dirty="0" err="1"/>
                        <a:t>Всего</a:t>
                      </a:r>
                      <a:r>
                        <a:rPr lang="en-US" sz="1600" spc="0" dirty="0"/>
                        <a:t> </a:t>
                      </a:r>
                      <a:r>
                        <a:rPr lang="en-US" sz="1600" spc="0" dirty="0" err="1"/>
                        <a:t>детей</a:t>
                      </a:r>
                      <a:endParaRPr sz="1600" dirty="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 dirty="0"/>
                        <a:t> </a:t>
                      </a:r>
                      <a:r>
                        <a:rPr lang="en-US" sz="1600" spc="0" dirty="0" err="1"/>
                        <a:t>от</a:t>
                      </a:r>
                      <a:r>
                        <a:rPr lang="en-US" sz="1600" spc="0" dirty="0"/>
                        <a:t> 0  </a:t>
                      </a:r>
                      <a:r>
                        <a:rPr lang="en-US" sz="1600" spc="0" dirty="0" err="1"/>
                        <a:t>до</a:t>
                      </a:r>
                      <a:r>
                        <a:rPr lang="en-US" sz="1600" spc="0" dirty="0"/>
                        <a:t> 3 </a:t>
                      </a:r>
                      <a:endParaRPr sz="1600" dirty="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 dirty="0"/>
                        <a:t>      </a:t>
                      </a:r>
                      <a:r>
                        <a:rPr lang="en-US" sz="1600" spc="0" dirty="0" err="1"/>
                        <a:t>от</a:t>
                      </a:r>
                      <a:r>
                        <a:rPr lang="en-US" sz="1600" spc="0" dirty="0"/>
                        <a:t>   4  </a:t>
                      </a:r>
                      <a:r>
                        <a:rPr lang="en-US" sz="1600" spc="0" dirty="0" err="1"/>
                        <a:t>до</a:t>
                      </a:r>
                      <a:r>
                        <a:rPr lang="en-US" sz="1600" spc="0" dirty="0"/>
                        <a:t>  7</a:t>
                      </a:r>
                      <a:endParaRPr sz="1600" dirty="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/>
                        <a:t>  от 8 до лет 12</a:t>
                      </a:r>
                      <a:endParaRPr sz="160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/>
                        <a:t>  от 13до 18 лет</a:t>
                      </a:r>
                      <a:endParaRPr sz="160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/>
                        <a:t>      37</a:t>
                      </a:r>
                      <a:endParaRPr sz="160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/>
                        <a:t>               0</a:t>
                      </a:r>
                      <a:endParaRPr sz="160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/>
                        <a:t>                 8</a:t>
                      </a:r>
                      <a:endParaRPr sz="160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/>
                        <a:t>            13</a:t>
                      </a:r>
                      <a:endParaRPr sz="160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spc="0" dirty="0"/>
                        <a:t>         16</a:t>
                      </a:r>
                      <a:endParaRPr sz="1600" dirty="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for title"/>
          <p:cNvSpPr>
            <a:spLocks noGrp="1"/>
          </p:cNvSpPr>
          <p:nvPr>
            <p:ph type="title"/>
          </p:nvPr>
        </p:nvSpPr>
        <p:spPr>
          <a:xfrm>
            <a:off x="2927648" y="548680"/>
            <a:ext cx="8911687" cy="128089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3200" b="1" spc="0"/>
              <a:t>Норматив выплат на содержание ребенка в семье опекуна (попечителя).</a:t>
            </a:r>
            <a:endParaRPr/>
          </a:p>
        </p:txBody>
      </p:sp>
      <p:sp>
        <p:nvSpPr>
          <p:cNvPr id="261" name="Placeholder for body"/>
          <p:cNvSpPr>
            <a:spLocks noGrp="1"/>
          </p:cNvSpPr>
          <p:nvPr>
            <p:ph type="body" idx="1"/>
          </p:nvPr>
        </p:nvSpPr>
        <p:spPr>
          <a:xfrm>
            <a:off x="3071664" y="2513025"/>
            <a:ext cx="8915400" cy="37776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3900" b="1" spc="0" dirty="0"/>
              <a:t>    С 1 </a:t>
            </a:r>
            <a:r>
              <a:rPr lang="en-US" sz="3900" b="1" spc="0" dirty="0" err="1"/>
              <a:t>января</a:t>
            </a:r>
            <a:r>
              <a:rPr lang="en-US" sz="3900" b="1" spc="0" dirty="0"/>
              <a:t> 2025 </a:t>
            </a:r>
            <a:r>
              <a:rPr lang="en-US" sz="3900" b="1" spc="0" dirty="0" err="1"/>
              <a:t>года</a:t>
            </a:r>
            <a:r>
              <a:rPr lang="en-US" sz="3900" b="1" spc="0" dirty="0"/>
              <a:t> </a:t>
            </a:r>
            <a:r>
              <a:rPr lang="en-US" sz="3900" b="1" spc="0" dirty="0" err="1"/>
              <a:t>норматив</a:t>
            </a:r>
            <a:r>
              <a:rPr lang="en-US" sz="3900" b="1" spc="0" dirty="0"/>
              <a:t>      </a:t>
            </a:r>
            <a:r>
              <a:rPr lang="en-US" sz="3900" b="1" spc="0" dirty="0" err="1"/>
              <a:t>выплат</a:t>
            </a:r>
            <a:r>
              <a:rPr lang="en-US" sz="3900" b="1" spc="0" dirty="0"/>
              <a:t> </a:t>
            </a:r>
            <a:r>
              <a:rPr lang="en-US" sz="3900" b="1" spc="0" dirty="0" err="1"/>
              <a:t>на</a:t>
            </a:r>
            <a:r>
              <a:rPr lang="en-US" sz="3900" b="1" spc="0" dirty="0"/>
              <a:t> </a:t>
            </a:r>
            <a:r>
              <a:rPr lang="en-US" sz="3900" b="1" spc="0" dirty="0" err="1"/>
              <a:t>содержание</a:t>
            </a:r>
            <a:r>
              <a:rPr lang="en-US" sz="3900" b="1" spc="0" dirty="0"/>
              <a:t> </a:t>
            </a:r>
            <a:r>
              <a:rPr lang="en-US" sz="3900" b="1" spc="0" dirty="0" err="1"/>
              <a:t>одного</a:t>
            </a:r>
            <a:r>
              <a:rPr lang="en-US" sz="3900" b="1" spc="0" dirty="0"/>
              <a:t>      </a:t>
            </a:r>
            <a:r>
              <a:rPr lang="en-US" sz="3900" b="1" spc="0" dirty="0" err="1"/>
              <a:t>ребенка</a:t>
            </a:r>
            <a:r>
              <a:rPr lang="en-US" sz="3900" b="1" spc="0" dirty="0"/>
              <a:t> в </a:t>
            </a:r>
            <a:r>
              <a:rPr lang="en-US" sz="3900" b="1" spc="0" dirty="0" err="1"/>
              <a:t>семье</a:t>
            </a:r>
            <a:r>
              <a:rPr lang="en-US" sz="3900" b="1" spc="0" dirty="0"/>
              <a:t> </a:t>
            </a:r>
            <a:r>
              <a:rPr lang="en-US" sz="3900" b="1" spc="0" dirty="0" err="1"/>
              <a:t>опекуна</a:t>
            </a:r>
            <a:r>
              <a:rPr lang="en-US" sz="3900" b="1" spc="0" dirty="0"/>
              <a:t>               (</a:t>
            </a:r>
            <a:r>
              <a:rPr lang="en-US" sz="3900" b="1" spc="0" dirty="0" err="1"/>
              <a:t>попечителя</a:t>
            </a:r>
            <a:r>
              <a:rPr lang="en-US" sz="3900" b="1" spc="0" dirty="0"/>
              <a:t>), </a:t>
            </a:r>
            <a:r>
              <a:rPr lang="en-US" sz="3900" b="1" spc="0" dirty="0" err="1"/>
              <a:t>составляет</a:t>
            </a:r>
            <a:r>
              <a:rPr lang="en-US" sz="3900" b="1" spc="0" dirty="0"/>
              <a:t>                19136,25 </a:t>
            </a:r>
            <a:r>
              <a:rPr lang="en-US" sz="3900" b="1" spc="0" dirty="0" err="1"/>
              <a:t>ежемесячно</a:t>
            </a:r>
            <a:r>
              <a:rPr lang="en-US" sz="3900" b="1" spc="0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11504612" cy="4869009"/>
          <a:chOff x="0" y="0"/>
          <a:chExt cx="11504612" cy="4869009"/>
        </a:xfrm>
      </p:grpSpPr>
      <p:sp>
        <p:nvSpPr>
          <p:cNvPr id="263" name="Placeholder for title"/>
          <p:cNvSpPr>
            <a:spLocks noGrp="1"/>
          </p:cNvSpPr>
          <p:nvPr>
            <p:ph type="title"/>
          </p:nvPr>
        </p:nvSpPr>
        <p:spPr>
          <a:xfrm>
            <a:off x="2639616" y="1412776"/>
            <a:ext cx="9225513" cy="128089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3000" b="1" spc="0" dirty="0"/>
              <a:t> </a:t>
            </a:r>
            <a:r>
              <a:rPr lang="en-US" sz="2900" b="1" spc="0" dirty="0" err="1"/>
              <a:t>Выявление</a:t>
            </a:r>
            <a:r>
              <a:rPr lang="en-US" sz="2900" b="1" spc="0" dirty="0"/>
              <a:t> и </a:t>
            </a:r>
            <a:r>
              <a:rPr lang="en-US" sz="2900" b="1" spc="0" dirty="0" err="1"/>
              <a:t>устройство</a:t>
            </a:r>
            <a:r>
              <a:rPr lang="en-US" sz="2900" b="1" spc="0" dirty="0"/>
              <a:t> </a:t>
            </a:r>
            <a:r>
              <a:rPr lang="en-US" sz="2900" b="1" spc="0" dirty="0" err="1"/>
              <a:t>несовершеннолетних</a:t>
            </a:r>
            <a:endParaRPr dirty="0"/>
          </a:p>
          <a:p>
            <a:pPr marL="0" indent="0">
              <a:buNone/>
            </a:pPr>
            <a:r>
              <a:rPr lang="en-US" sz="2900" b="1" spc="0" dirty="0"/>
              <a:t>  в 2024-2025 г.</a:t>
            </a:r>
            <a:endParaRPr dirty="0"/>
          </a:p>
        </p:txBody>
      </p:sp>
      <p:graphicFrame>
        <p:nvGraphicFramePr>
          <p:cNvPr id="265" name="Таблица 2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423711"/>
              </p:ext>
            </p:extLst>
          </p:nvPr>
        </p:nvGraphicFramePr>
        <p:xfrm>
          <a:off x="2783632" y="2996952"/>
          <a:ext cx="8810625" cy="2571750"/>
        </p:xfrm>
        <a:graphic>
          <a:graphicData uri="http://schemas.openxmlformats.org/drawingml/2006/table">
            <a:tbl>
              <a:tblPr firstRow="1" bandRow="1"/>
              <a:tblGrid>
                <a:gridCol w="176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8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8587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 dirty="0" err="1"/>
                        <a:t>Всего</a:t>
                      </a:r>
                      <a:r>
                        <a:rPr lang="en-US" sz="1700" spc="0" dirty="0"/>
                        <a:t> </a:t>
                      </a:r>
                      <a:r>
                        <a:rPr lang="en-US" sz="1700" spc="0" dirty="0" err="1"/>
                        <a:t>выявлено</a:t>
                      </a:r>
                      <a:r>
                        <a:rPr lang="en-US" sz="1700" spc="0" dirty="0"/>
                        <a:t>  </a:t>
                      </a:r>
                      <a:r>
                        <a:rPr lang="en-US" sz="1700" spc="0" dirty="0" err="1"/>
                        <a:t>детей</a:t>
                      </a:r>
                      <a:endParaRPr dirty="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/>
                        <a:t>Переданы второму родителю 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/>
                        <a:t>Под предварительную опеку в 2024 году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/>
                        <a:t> Помещены в центр помощи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/>
                        <a:t>Передан под опеку в 2025 году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/>
                        <a:t>             10 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/>
                        <a:t>            0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/>
                        <a:t>               9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/>
                        <a:t>             0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spc="0" dirty="0"/>
                        <a:t>             1</a:t>
                      </a:r>
                      <a:endParaRPr dirty="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11370498" cy="5712912"/>
          <a:chOff x="0" y="0"/>
          <a:chExt cx="11370498" cy="5712912"/>
        </a:xfrm>
      </p:grpSpPr>
      <p:sp>
        <p:nvSpPr>
          <p:cNvPr id="267" name="Placeholder for title"/>
          <p:cNvSpPr>
            <a:spLocks noGrp="1"/>
          </p:cNvSpPr>
          <p:nvPr>
            <p:ph type="title"/>
          </p:nvPr>
        </p:nvSpPr>
        <p:spPr>
          <a:xfrm>
            <a:off x="3071664" y="1626870"/>
            <a:ext cx="8943771" cy="1280890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3000" b="1" spc="0" dirty="0" err="1"/>
              <a:t>Причины</a:t>
            </a:r>
            <a:r>
              <a:rPr lang="en-US" sz="3000" b="1" spc="0" dirty="0"/>
              <a:t> </a:t>
            </a:r>
            <a:r>
              <a:rPr lang="en-US" sz="3000" b="1" spc="0" dirty="0" err="1"/>
              <a:t>выявления</a:t>
            </a:r>
            <a:r>
              <a:rPr lang="en-US" sz="3000" b="1" spc="0" dirty="0"/>
              <a:t> и </a:t>
            </a:r>
            <a:r>
              <a:rPr lang="en-US" sz="3000" b="1" spc="0" dirty="0" err="1"/>
              <a:t>устройства</a:t>
            </a:r>
            <a:r>
              <a:rPr lang="en-US" sz="3000" b="1" spc="0" dirty="0"/>
              <a:t>                    </a:t>
            </a:r>
            <a:r>
              <a:rPr lang="en-US" sz="3000" b="1" spc="0" dirty="0" err="1"/>
              <a:t>несовершеннолетних</a:t>
            </a:r>
            <a:r>
              <a:rPr lang="en-US" sz="3000" b="1" spc="0" dirty="0"/>
              <a:t> в 2024-2025 г.</a:t>
            </a:r>
            <a:endParaRPr dirty="0"/>
          </a:p>
        </p:txBody>
      </p:sp>
      <p:graphicFrame>
        <p:nvGraphicFramePr>
          <p:cNvPr id="269" name="Таблица 2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653533"/>
              </p:ext>
            </p:extLst>
          </p:nvPr>
        </p:nvGraphicFramePr>
        <p:xfrm>
          <a:off x="3071664" y="2907760"/>
          <a:ext cx="8601075" cy="3326130"/>
        </p:xfrm>
        <a:graphic>
          <a:graphicData uri="http://schemas.openxmlformats.org/drawingml/2006/table">
            <a:tbl>
              <a:tblPr firstRow="1" bandRow="1"/>
              <a:tblGrid>
                <a:gridCol w="2867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7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7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8120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b="1" spc="0" dirty="0" err="1"/>
                        <a:t>При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непосредственной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угрозе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жизни</a:t>
                      </a:r>
                      <a:r>
                        <a:rPr lang="en-US" sz="1700" b="1" spc="0" dirty="0"/>
                        <a:t> и </a:t>
                      </a:r>
                      <a:r>
                        <a:rPr lang="en-US" sz="1700" b="1" spc="0" dirty="0" err="1"/>
                        <a:t>здоровью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по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статье</a:t>
                      </a:r>
                      <a:r>
                        <a:rPr lang="en-US" sz="1700" b="1" spc="0" dirty="0"/>
                        <a:t> 77 </a:t>
                      </a:r>
                      <a:r>
                        <a:rPr lang="en-US" sz="1700" b="1" spc="0" dirty="0" err="1"/>
                        <a:t>Семейного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кодекса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Российской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Федерации</a:t>
                      </a:r>
                      <a:r>
                        <a:rPr lang="en-US" sz="1700" b="1" spc="0" dirty="0"/>
                        <a:t> у </a:t>
                      </a:r>
                      <a:r>
                        <a:rPr lang="en-US" sz="1700" b="1" spc="0" dirty="0" err="1"/>
                        <a:t>законных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представителей</a:t>
                      </a:r>
                      <a:r>
                        <a:rPr lang="en-US" sz="1700" b="1" spc="0" dirty="0"/>
                        <a:t> </a:t>
                      </a:r>
                      <a:r>
                        <a:rPr lang="en-US" sz="1700" b="1" spc="0" dirty="0" err="1"/>
                        <a:t>отобрано</a:t>
                      </a:r>
                      <a:endParaRPr dirty="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b="1" spc="0"/>
                        <a:t>По решению суда об ограничении (лишении) родительских прав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b="1" spc="0"/>
                        <a:t> Смерть единственного (обоих) родителей, установлен факт отсутствия родительского попечения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20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b="1" spc="0"/>
                        <a:t>                        0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b="1" spc="0"/>
                        <a:t>                                  6</a:t>
                      </a:r>
                      <a:endParaRPr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700" b="1" spc="0" dirty="0"/>
                        <a:t>                                 4</a:t>
                      </a:r>
                      <a:endParaRPr dirty="0"/>
                    </a:p>
                  </a:txBody>
                  <a:tcPr marL="57150" marR="57150">
                    <a:lnL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L>
                    <a:lnR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R>
                    <a:lnT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T>
                    <a:lnB w="12700" cap="flat" cmpd="sng" algn="ctr">
                      <a:solidFill>
                        <a:srgbClr val="7B8187">
                          <a:alpha val="100000"/>
                        </a:srgbClr>
                      </a:solidFill>
                      <a:prstDash val="solid"/>
                      <a:round/>
                    </a:lnB>
                    <a:lnTlToBr w="12700" cap="flat" cmpd="sng" algn="ctr">
                      <a:noFill/>
                      <a:prstDash val="solid"/>
                      <a:round/>
                    </a:lnTlToBr>
                    <a:lnBlToTr w="12700" cap="flat" cmpd="sng" algn="ctr">
                      <a:noFill/>
                      <a:prstDash val="solid"/>
                      <a:round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ownloads\mOegI9hkXl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00665" y="170329"/>
          <a:ext cx="12192000" cy="6491990"/>
          <a:chOff x="1800665" y="170329"/>
          <a:chExt cx="12192000" cy="6491990"/>
        </a:xfrm>
      </p:grpSpPr>
      <p:sp>
        <p:nvSpPr>
          <p:cNvPr id="20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ru-RU" dirty="0">
                <a:solidFill>
                  <a:srgbClr val="FFFFFF">
                    <a:alpha val="100000"/>
                  </a:srgbClr>
                </a:solidFill>
              </a:rPr>
              <a:t>Воспитательная работа</a:t>
            </a:r>
            <a:endParaRPr dirty="0"/>
          </a:p>
        </p:txBody>
      </p:sp>
      <p:sp>
        <p:nvSpPr>
          <p:cNvPr id="210" name="Placeholder for body"/>
          <p:cNvSpPr>
            <a:spLocks noGrp="1"/>
          </p:cNvSpPr>
          <p:nvPr>
            <p:ph type="body" idx="1"/>
          </p:nvPr>
        </p:nvSpPr>
        <p:spPr>
          <a:xfrm>
            <a:off x="1800665" y="928468"/>
            <a:ext cx="9506238" cy="55635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  <p:pic>
        <p:nvPicPr>
          <p:cNvPr id="10242" name="Picture 2" descr="C:\Users\User\Downloads\O2Kc7nLeFk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588" y="3053652"/>
            <a:ext cx="3286148" cy="3804348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522" y="0"/>
            <a:ext cx="4738678" cy="355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 descr="C:\Users\User\Downloads\NCOTDnNGPo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5317" y="857232"/>
            <a:ext cx="6836684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ownloads\Лагерь 2025\День тринадцатый\p1iuaic0qm1igtbtc199ie0t1ant4-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8" y="44624"/>
            <a:ext cx="5881686" cy="37415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1876"/>
            <a:ext cx="5881686" cy="3286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арина\Downloads\ай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86" y="0"/>
            <a:ext cx="631031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00665" y="170329"/>
          <a:ext cx="12192000" cy="6491990"/>
          <a:chOff x="1800665" y="170329"/>
          <a:chExt cx="12192000" cy="6491990"/>
        </a:xfrm>
      </p:grpSpPr>
      <p:sp>
        <p:nvSpPr>
          <p:cNvPr id="20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ru-RU" dirty="0">
                <a:solidFill>
                  <a:srgbClr val="FFFFFF">
                    <a:alpha val="100000"/>
                  </a:srgbClr>
                </a:solidFill>
              </a:rPr>
              <a:t>Воспитательная работа</a:t>
            </a:r>
            <a:endParaRPr dirty="0"/>
          </a:p>
        </p:txBody>
      </p:sp>
      <p:sp>
        <p:nvSpPr>
          <p:cNvPr id="210" name="Placeholder for body"/>
          <p:cNvSpPr>
            <a:spLocks noGrp="1"/>
          </p:cNvSpPr>
          <p:nvPr>
            <p:ph type="body" idx="1"/>
          </p:nvPr>
        </p:nvSpPr>
        <p:spPr>
          <a:xfrm>
            <a:off x="1800665" y="928468"/>
            <a:ext cx="9506238" cy="55635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  <p:pic>
        <p:nvPicPr>
          <p:cNvPr id="14338" name="Picture 2" descr="C:\Users\User\Downloads\iK1ekKa9hG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7876" y="3208375"/>
            <a:ext cx="4675697" cy="3506773"/>
          </a:xfrm>
          <a:prstGeom prst="rect">
            <a:avLst/>
          </a:prstGeom>
          <a:noFill/>
        </p:spPr>
      </p:pic>
      <p:pic>
        <p:nvPicPr>
          <p:cNvPr id="14342" name="Picture 6" descr="C:\Users\User\Downloads\nuLs5oLkRi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9677" y="2428868"/>
            <a:ext cx="4882323" cy="4214818"/>
          </a:xfrm>
          <a:prstGeom prst="rect">
            <a:avLst/>
          </a:prstGeom>
          <a:noFill/>
        </p:spPr>
      </p:pic>
      <p:pic>
        <p:nvPicPr>
          <p:cNvPr id="14344" name="Picture 8" descr="C:\Users\User\Downloads\jocyyyHD47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264" y="243630"/>
            <a:ext cx="4866112" cy="3649584"/>
          </a:xfrm>
          <a:prstGeom prst="rect">
            <a:avLst/>
          </a:prstGeom>
          <a:noFill/>
        </p:spPr>
      </p:pic>
      <p:pic>
        <p:nvPicPr>
          <p:cNvPr id="14340" name="Picture 4" descr="C:\Users\User\Downloads\HRKDh3wAXK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7509" y="928468"/>
            <a:ext cx="4246550" cy="3184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00665" y="170329"/>
          <a:ext cx="12192000" cy="6491990"/>
          <a:chOff x="1800665" y="170329"/>
          <a:chExt cx="12192000" cy="6491990"/>
        </a:xfrm>
      </p:grpSpPr>
      <p:sp>
        <p:nvSpPr>
          <p:cNvPr id="20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ru-RU" dirty="0">
                <a:solidFill>
                  <a:srgbClr val="FFFFFF">
                    <a:alpha val="100000"/>
                  </a:srgbClr>
                </a:solidFill>
              </a:rPr>
              <a:t>Воспитательная работа</a:t>
            </a:r>
            <a:endParaRPr dirty="0"/>
          </a:p>
        </p:txBody>
      </p:sp>
      <p:sp>
        <p:nvSpPr>
          <p:cNvPr id="210" name="Placeholder for body"/>
          <p:cNvSpPr>
            <a:spLocks noGrp="1"/>
          </p:cNvSpPr>
          <p:nvPr>
            <p:ph type="body" idx="1"/>
          </p:nvPr>
        </p:nvSpPr>
        <p:spPr>
          <a:xfrm>
            <a:off x="1800665" y="928468"/>
            <a:ext cx="9506238" cy="55635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  <p:pic>
        <p:nvPicPr>
          <p:cNvPr id="14340" name="Picture 4" descr="C:\Users\User\Downloads\Техника-вокруг-на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9724" y="1484784"/>
            <a:ext cx="6528725" cy="4896544"/>
          </a:xfrm>
          <a:prstGeom prst="rect">
            <a:avLst/>
          </a:prstGeom>
          <a:noFill/>
        </p:spPr>
      </p:pic>
      <p:pic>
        <p:nvPicPr>
          <p:cNvPr id="14338" name="Picture 2" descr="C:\Users\User\Downloads\AKn5XdRMKs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7408" y="3246493"/>
            <a:ext cx="5238744" cy="3611380"/>
          </a:xfrm>
          <a:prstGeom prst="rect">
            <a:avLst/>
          </a:prstGeom>
          <a:noFill/>
        </p:spPr>
      </p:pic>
      <p:pic>
        <p:nvPicPr>
          <p:cNvPr id="14342" name="Picture 6" descr="C:\Users\User\Downloads\Такие-разные-куклы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412" y="170329"/>
            <a:ext cx="5238744" cy="3661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00665" y="170329"/>
          <a:ext cx="12192000" cy="6491990"/>
          <a:chOff x="1800665" y="170329"/>
          <a:chExt cx="12192000" cy="6491990"/>
        </a:xfrm>
      </p:grpSpPr>
      <p:sp>
        <p:nvSpPr>
          <p:cNvPr id="20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ru-RU" dirty="0">
                <a:solidFill>
                  <a:srgbClr val="FFFFFF">
                    <a:alpha val="100000"/>
                  </a:srgbClr>
                </a:solidFill>
              </a:rPr>
              <a:t>Воспитательная работа</a:t>
            </a:r>
            <a:endParaRPr dirty="0"/>
          </a:p>
        </p:txBody>
      </p:sp>
      <p:sp>
        <p:nvSpPr>
          <p:cNvPr id="210" name="Placeholder for body"/>
          <p:cNvSpPr>
            <a:spLocks noGrp="1"/>
          </p:cNvSpPr>
          <p:nvPr>
            <p:ph type="body" idx="1"/>
          </p:nvPr>
        </p:nvSpPr>
        <p:spPr>
          <a:xfrm>
            <a:off x="1800665" y="928468"/>
            <a:ext cx="9506238" cy="55635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  <p:pic>
        <p:nvPicPr>
          <p:cNvPr id="12290" name="Picture 2" descr="C:\Users\User\Downloads\Диплом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1544" y="3145175"/>
            <a:ext cx="4762501" cy="3571876"/>
          </a:xfrm>
          <a:prstGeom prst="rect">
            <a:avLst/>
          </a:prstGeom>
          <a:noFill/>
        </p:spPr>
      </p:pic>
      <p:pic>
        <p:nvPicPr>
          <p:cNvPr id="12292" name="Picture 4" descr="C:\Users\User\Downloads\Призёр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2064" y="1051162"/>
            <a:ext cx="5262567" cy="3946925"/>
          </a:xfrm>
          <a:prstGeom prst="rect">
            <a:avLst/>
          </a:prstGeom>
          <a:noFill/>
        </p:spPr>
      </p:pic>
      <p:pic>
        <p:nvPicPr>
          <p:cNvPr id="12296" name="Picture 8" descr="C:\Users\User\Downloads\Сибириад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368" y="780637"/>
            <a:ext cx="4429156" cy="3221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673866" y="170329"/>
          <a:ext cx="12192000" cy="6858000"/>
          <a:chOff x="1673866" y="170329"/>
          <a:chExt cx="12192000" cy="6858000"/>
        </a:xfrm>
      </p:grpSpPr>
      <p:sp>
        <p:nvSpPr>
          <p:cNvPr id="28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Дошкольное образование</a:t>
            </a:r>
            <a:endParaRPr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2940" y="786989"/>
            <a:ext cx="4634842" cy="306388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2024" y="1062348"/>
            <a:ext cx="5326852" cy="333693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9388" y="2987322"/>
            <a:ext cx="4292826" cy="376809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96200" y="3573016"/>
            <a:ext cx="4229100" cy="3182398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00665" y="170329"/>
          <a:ext cx="12192000" cy="6491990"/>
          <a:chOff x="1800665" y="170329"/>
          <a:chExt cx="12192000" cy="6491990"/>
        </a:xfrm>
      </p:grpSpPr>
      <p:sp>
        <p:nvSpPr>
          <p:cNvPr id="20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ru-RU" dirty="0">
                <a:solidFill>
                  <a:srgbClr val="FFFFFF">
                    <a:alpha val="100000"/>
                  </a:srgbClr>
                </a:solidFill>
              </a:rPr>
              <a:t>Воспитательная работа</a:t>
            </a:r>
            <a:endParaRPr dirty="0"/>
          </a:p>
        </p:txBody>
      </p:sp>
      <p:sp>
        <p:nvSpPr>
          <p:cNvPr id="210" name="Placeholder for body"/>
          <p:cNvSpPr>
            <a:spLocks noGrp="1"/>
          </p:cNvSpPr>
          <p:nvPr>
            <p:ph type="body" idx="1"/>
          </p:nvPr>
        </p:nvSpPr>
        <p:spPr>
          <a:xfrm>
            <a:off x="1800665" y="928468"/>
            <a:ext cx="9506238" cy="55635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  <p:pic>
        <p:nvPicPr>
          <p:cNvPr id="18436" name="Picture 4" descr="C:\Users\User\Downloads\9JVeBePj5Q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2285" y="3101304"/>
            <a:ext cx="4913305" cy="3684979"/>
          </a:xfrm>
          <a:prstGeom prst="rect">
            <a:avLst/>
          </a:prstGeom>
          <a:noFill/>
        </p:spPr>
      </p:pic>
      <p:pic>
        <p:nvPicPr>
          <p:cNvPr id="18434" name="Picture 2" descr="C:\Users\User\Downloads\_EgJ_dOUfj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1504" y="2491493"/>
            <a:ext cx="5381620" cy="4262252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0056" y="836672"/>
            <a:ext cx="4168833" cy="356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 descr="C:\Users\User\Downloads\AJ3597A3oF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5494" y="399673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00665" y="170329"/>
          <a:ext cx="12192000" cy="6491990"/>
          <a:chOff x="1800665" y="170329"/>
          <a:chExt cx="12192000" cy="6491990"/>
        </a:xfrm>
      </p:grpSpPr>
      <p:sp>
        <p:nvSpPr>
          <p:cNvPr id="20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ru-RU" dirty="0">
                <a:solidFill>
                  <a:srgbClr val="FFFFFF">
                    <a:alpha val="100000"/>
                  </a:srgbClr>
                </a:solidFill>
              </a:rPr>
              <a:t>Воспитательная работа</a:t>
            </a:r>
            <a:endParaRPr dirty="0"/>
          </a:p>
        </p:txBody>
      </p:sp>
      <p:sp>
        <p:nvSpPr>
          <p:cNvPr id="210" name="Placeholder for body"/>
          <p:cNvSpPr>
            <a:spLocks noGrp="1"/>
          </p:cNvSpPr>
          <p:nvPr>
            <p:ph type="body" idx="1"/>
          </p:nvPr>
        </p:nvSpPr>
        <p:spPr>
          <a:xfrm>
            <a:off x="1800665" y="928468"/>
            <a:ext cx="9506238" cy="55635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344" y="3619154"/>
            <a:ext cx="4233847" cy="317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1566" y="1090835"/>
            <a:ext cx="3929090" cy="523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398" y="358914"/>
            <a:ext cx="4356088" cy="326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C:\Users\User\Downloads\RRgs101zso6lYl_KM_8lgVFV9fG-ZsstP0e9A_4M0xYL456Jl5D9aX7grut8KZveZm_TfjjkUTg7xFE8NSOmVVr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20435" y="2636912"/>
            <a:ext cx="3817922" cy="2970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00665" y="170329"/>
          <a:ext cx="12192000" cy="6491990"/>
          <a:chOff x="1800665" y="170329"/>
          <a:chExt cx="12192000" cy="6491990"/>
        </a:xfrm>
      </p:grpSpPr>
      <p:sp>
        <p:nvSpPr>
          <p:cNvPr id="20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ru-RU" dirty="0">
                <a:solidFill>
                  <a:srgbClr val="FFFFFF">
                    <a:alpha val="100000"/>
                  </a:srgbClr>
                </a:solidFill>
              </a:rPr>
              <a:t>Воспитательная работа</a:t>
            </a:r>
            <a:endParaRPr dirty="0"/>
          </a:p>
        </p:txBody>
      </p:sp>
      <p:sp>
        <p:nvSpPr>
          <p:cNvPr id="210" name="Placeholder for body"/>
          <p:cNvSpPr>
            <a:spLocks noGrp="1"/>
          </p:cNvSpPr>
          <p:nvPr>
            <p:ph type="body" idx="1"/>
          </p:nvPr>
        </p:nvSpPr>
        <p:spPr>
          <a:xfrm>
            <a:off x="1800665" y="928468"/>
            <a:ext cx="9506238" cy="55635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  <p:pic>
        <p:nvPicPr>
          <p:cNvPr id="1026" name="Picture 2" descr="C:\Users\Admin3\Desktop\2025\А, ну-ка, парни\13.03.25 Районные соревнования А ну-ка, парни 2025\IMG_69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6" y="876869"/>
            <a:ext cx="8760296" cy="58407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9576" y="836712"/>
            <a:ext cx="10266396" cy="804626"/>
          </a:xfrm>
        </p:spPr>
        <p:txBody>
          <a:bodyPr>
            <a:normAutofit/>
          </a:bodyPr>
          <a:lstStyle/>
          <a:p>
            <a:r>
              <a:rPr lang="ru-RU" sz="2800" dirty="0"/>
              <a:t>Победители и призёры соревнований в личном зачёте: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62147" y="1974921"/>
            <a:ext cx="9501254" cy="4081482"/>
          </a:xfrm>
        </p:spPr>
        <p:txBody>
          <a:bodyPr>
            <a:normAutofit/>
          </a:bodyPr>
          <a:lstStyle/>
          <a:p>
            <a:r>
              <a:rPr lang="ru-RU" dirty="0"/>
              <a:t>Конкурс «Силовая подготовка»</a:t>
            </a:r>
          </a:p>
          <a:p>
            <a:r>
              <a:rPr lang="ru-RU" dirty="0"/>
              <a:t>1 место - Пономарёв Александр (МБОУ « Михайловская СОШ») - рез. 128</a:t>
            </a:r>
            <a:r>
              <a:rPr lang="en-US" dirty="0"/>
              <a:t> </a:t>
            </a:r>
            <a:r>
              <a:rPr lang="ru-RU" dirty="0"/>
              <a:t>раз</a:t>
            </a:r>
          </a:p>
          <a:p>
            <a:r>
              <a:rPr lang="ru-RU" dirty="0"/>
              <a:t>2 место – Коренюгин </a:t>
            </a:r>
            <a:r>
              <a:rPr lang="ru-RU" dirty="0" err="1"/>
              <a:t>Арман</a:t>
            </a:r>
            <a:r>
              <a:rPr lang="ru-RU" dirty="0"/>
              <a:t> («Новосельская СОШ» филиал МБОУ «Бурлинская СОШ») – рез.103 раза</a:t>
            </a:r>
          </a:p>
          <a:p>
            <a:r>
              <a:rPr lang="ru-RU" dirty="0"/>
              <a:t>3 место – Попов Руслан (МБОУ «Бурлинская СОШ») – рез.99 раз. </a:t>
            </a:r>
          </a:p>
          <a:p>
            <a:r>
              <a:rPr lang="ru-RU" dirty="0"/>
              <a:t>Конкурс «Подтягивание» из виса на высокой перекладине</a:t>
            </a:r>
          </a:p>
          <a:p>
            <a:r>
              <a:rPr lang="ru-RU" dirty="0"/>
              <a:t>1 место – </a:t>
            </a:r>
            <a:r>
              <a:rPr lang="ru-RU" dirty="0" err="1"/>
              <a:t>Прудкой</a:t>
            </a:r>
            <a:r>
              <a:rPr lang="ru-RU" dirty="0"/>
              <a:t> Александр (МБОУ «Бурлинская СОШ») - рез. 21 раз.</a:t>
            </a:r>
          </a:p>
          <a:p>
            <a:r>
              <a:rPr lang="ru-RU" dirty="0"/>
              <a:t>2 место – </a:t>
            </a:r>
            <a:r>
              <a:rPr lang="ru-RU" dirty="0" err="1"/>
              <a:t>Айткужинов</a:t>
            </a:r>
            <a:r>
              <a:rPr lang="ru-RU" dirty="0"/>
              <a:t> </a:t>
            </a:r>
            <a:r>
              <a:rPr lang="ru-RU" dirty="0" err="1"/>
              <a:t>Райымбек</a:t>
            </a:r>
            <a:r>
              <a:rPr lang="ru-RU" dirty="0"/>
              <a:t> («Новосельская СОШ» филиал МБОУ «Бурлинская СОШ») – рез.20 раз.</a:t>
            </a:r>
          </a:p>
          <a:p>
            <a:r>
              <a:rPr lang="ru-RU" dirty="0"/>
              <a:t>3 место – </a:t>
            </a:r>
            <a:r>
              <a:rPr lang="ru-RU" dirty="0" err="1"/>
              <a:t>Тенизов</a:t>
            </a:r>
            <a:r>
              <a:rPr lang="ru-RU" dirty="0"/>
              <a:t> Роман, Мананков Артём </a:t>
            </a:r>
            <a:r>
              <a:rPr lang="ru-RU" dirty="0" err="1"/>
              <a:t>Таймасов</a:t>
            </a:r>
            <a:r>
              <a:rPr lang="ru-RU" dirty="0"/>
              <a:t> Рамазан (МБОУ «Бурлинская СОШ») рез.16 раз.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1624" y="285728"/>
            <a:ext cx="9170853" cy="1571636"/>
          </a:xfrm>
        </p:spPr>
        <p:txBody>
          <a:bodyPr>
            <a:normAutofit fontScale="90000"/>
          </a:bodyPr>
          <a:lstStyle/>
          <a:p>
            <a:r>
              <a:rPr lang="ru-RU" sz="3100" dirty="0" err="1"/>
              <a:t>Байзакова</a:t>
            </a:r>
            <a:r>
              <a:rPr lang="ru-RU" sz="3100" dirty="0"/>
              <a:t> Ксения, </a:t>
            </a:r>
            <a:r>
              <a:rPr lang="ru-RU" sz="3100" dirty="0" err="1"/>
              <a:t>Мелехина</a:t>
            </a:r>
            <a:r>
              <a:rPr lang="ru-RU" sz="3100" dirty="0"/>
              <a:t> Анастасия, Головенко Ярослав, Попова Любовь, Воронин Артем, </a:t>
            </a:r>
            <a:r>
              <a:rPr lang="ru-RU" sz="3100" dirty="0" err="1"/>
              <a:t>Вдовиченко</a:t>
            </a:r>
            <a:r>
              <a:rPr lang="ru-RU" sz="3100" dirty="0"/>
              <a:t> Андрей, Комарова Ева, Груздева Кристина. 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Admin3\Desktop\августовский 2025\b2ap3_large_IMG-20250530-WA0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3632" y="2060848"/>
            <a:ext cx="8784976" cy="4653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3\Desktop\2025\спартакиада\IMG_81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12192000" cy="6938987"/>
          <a:chOff x="0" y="0"/>
          <a:chExt cx="12192000" cy="6938987"/>
        </a:xfrm>
      </p:grpSpPr>
      <p:pic>
        <p:nvPicPr>
          <p:cNvPr id="271" name="Рисунок 27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938987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952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12192000" cy="6938987"/>
          <a:chOff x="0" y="0"/>
          <a:chExt cx="12192000" cy="6938987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46B6671-BF28-4B4D-A316-A9968F7786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-5644"/>
            <a:ext cx="10704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514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033154" y="170329"/>
          <a:ext cx="12192000" cy="6858000"/>
          <a:chOff x="1033154" y="170329"/>
          <a:chExt cx="12192000" cy="6858000"/>
        </a:xfrm>
      </p:grpSpPr>
      <p:sp>
        <p:nvSpPr>
          <p:cNvPr id="35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Дошкольное образование</a:t>
            </a:r>
            <a:endParaRPr/>
          </a:p>
        </p:txBody>
      </p:sp>
      <p:sp>
        <p:nvSpPr>
          <p:cNvPr id="37" name="Placeholder for body"/>
          <p:cNvSpPr>
            <a:spLocks noGrp="1"/>
          </p:cNvSpPr>
          <p:nvPr>
            <p:ph type="body" idx="1"/>
          </p:nvPr>
        </p:nvSpPr>
        <p:spPr>
          <a:xfrm>
            <a:off x="2296269" y="908720"/>
            <a:ext cx="8915400" cy="3777622"/>
          </a:xfrm>
          <a:prstGeom prst="rect">
            <a:avLst/>
          </a:prstGeom>
          <a:noFill/>
        </p:spPr>
        <p:txBody>
          <a:bodyPr lIns="91440" tIns="45720" rIns="91440" bIns="45720" rtlCol="0">
            <a:normAutofit/>
          </a:bodyPr>
          <a:lstStyle/>
          <a:p>
            <a:pPr marL="285750" indent="-285750">
              <a:buFont typeface="Arial"/>
              <a:buChar char="●"/>
            </a:pP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педагогические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гостиные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акциях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и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субботниках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проектная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деятельность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выставки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творческих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работ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детей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и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родителей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проекты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: 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Как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родителям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помочь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ребёнку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учиться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: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приёмы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развития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мышления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»,«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Как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помочь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ребёнку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младшего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школьного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возраста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становиться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благодарным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?» . 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конкурсы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: 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Алтай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театральный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»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посвящённый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году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семьи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и 80 –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летию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Бурлинского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района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, «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Стена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–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Победы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»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посвящённый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Году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семьи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и 80-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летию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Бурлинского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 </a:t>
            </a:r>
            <a:r>
              <a:rPr lang="en-US" dirty="0" err="1">
                <a:solidFill>
                  <a:srgbClr val="000000">
                    <a:alpha val="100000"/>
                  </a:srgbClr>
                </a:solidFill>
              </a:rPr>
              <a:t>района</a:t>
            </a:r>
            <a:r>
              <a:rPr lang="en-US" dirty="0">
                <a:solidFill>
                  <a:srgbClr val="000000">
                    <a:alpha val="100000"/>
                  </a:srgbClr>
                </a:solidFill>
              </a:rPr>
              <a:t>. </a:t>
            </a:r>
            <a:endParaRPr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9000" y="4392833"/>
            <a:ext cx="3784050" cy="2120364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95121" y="787954"/>
            <a:ext cx="3696769" cy="16608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65781" y="4125507"/>
            <a:ext cx="4768209" cy="24210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362472" y="170329"/>
          <a:ext cx="12192000" cy="6858000"/>
          <a:chOff x="1362472" y="170329"/>
          <a:chExt cx="12192000" cy="6858000"/>
        </a:xfrm>
      </p:grpSpPr>
      <p:sp>
        <p:nvSpPr>
          <p:cNvPr id="42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Дошкольное образование</a:t>
            </a:r>
            <a:endParaRPr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2412" y="817578"/>
            <a:ext cx="4162540" cy="4002914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61676" y="2531938"/>
            <a:ext cx="4600741" cy="4175277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5520" y="3145175"/>
            <a:ext cx="5207071" cy="3350635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07050" y="817578"/>
            <a:ext cx="3777382" cy="212477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783771" y="170329"/>
          <a:ext cx="12192000" cy="6858000"/>
          <a:chOff x="783771" y="170329"/>
          <a:chExt cx="12192000" cy="6858000"/>
        </a:xfrm>
      </p:grpSpPr>
      <p:sp>
        <p:nvSpPr>
          <p:cNvPr id="49" name="Placeholder for title"/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prstGeom prst="rect">
            <a:avLst/>
          </a:prstGeom>
          <a:solidFill>
            <a:srgbClr val="A53010">
              <a:alpha val="100000"/>
            </a:srgbClr>
          </a:solidFill>
        </p:spPr>
        <p:txBody>
          <a:bodyPr lIns="91440" tIns="45720" rIns="91440" bIns="45720" rtlCol="0">
            <a:normAutofit fontScale="90000"/>
          </a:bodyPr>
          <a:lstStyle/>
          <a:p>
            <a:pPr marL="0" indent="0" algn="r">
              <a:buNone/>
            </a:pPr>
            <a:r>
              <a:rPr lang="en-US">
                <a:solidFill>
                  <a:srgbClr val="FFFFFF">
                    <a:alpha val="100000"/>
                  </a:srgbClr>
                </a:solidFill>
              </a:rPr>
              <a:t>Дошкольное образование</a:t>
            </a:r>
            <a:endParaRPr/>
          </a:p>
        </p:txBody>
      </p:sp>
      <p:sp>
        <p:nvSpPr>
          <p:cNvPr id="50" name="Placeholder for body"/>
          <p:cNvSpPr>
            <a:spLocks noGrp="1"/>
          </p:cNvSpPr>
          <p:nvPr>
            <p:ph type="body" idx="1"/>
          </p:nvPr>
        </p:nvSpPr>
        <p:spPr>
          <a:xfrm>
            <a:off x="2783632" y="1412776"/>
            <a:ext cx="9540957" cy="5040560"/>
          </a:xfrm>
          <a:prstGeom prst="rect">
            <a:avLst/>
          </a:prstGeom>
          <a:noFill/>
        </p:spPr>
        <p:txBody>
          <a:bodyPr lIns="91440" tIns="45720" rIns="91440" bIns="45720" rtlCol="0">
            <a:normAutofit lnSpcReduction="10000"/>
          </a:bodyPr>
          <a:lstStyle/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1.</a:t>
            </a:r>
            <a:r>
              <a:rPr lang="en-US" sz="1300" dirty="0">
                <a:solidFill>
                  <a:srgbClr val="009933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Анализ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планирование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деятельности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МО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воспитателей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новый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учебный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год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2.Нравственно-патриотическое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воспитание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дошкольного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возраста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Сказка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Лесной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пожар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д/с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Одуванчик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3.Всестороннее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дошкольного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возраста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».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Мастер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класс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Играем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вместе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с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музыкой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д/с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Зёрнышко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Булах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И.В.;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Весеннее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дерево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(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аппликация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 д/с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Фиалка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Цапкова П.А.;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Весеннее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вдохновение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(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рисование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 д/с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Одуванчик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Малахова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Г.П.;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Роспись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матрёшки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солёного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теста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)»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Яньшина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Г.Л.;</a:t>
            </a:r>
            <a:endParaRPr dirty="0"/>
          </a:p>
          <a:p>
            <a:pPr marL="285750" indent="-285750">
              <a:buFont typeface="Arial"/>
              <a:buChar char="●"/>
            </a:pP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Пластилинография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д/с «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Солнышко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 </a:t>
            </a:r>
            <a:r>
              <a:rPr lang="en-US" sz="2400" dirty="0" err="1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Поленчук</a:t>
            </a:r>
            <a:r>
              <a:rPr lang="en-US" sz="2400" dirty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В.П.             </a:t>
            </a:r>
            <a:endParaRPr dirty="0"/>
          </a:p>
          <a:p>
            <a:pPr marL="0" indent="0">
              <a:buNone/>
            </a:pPr>
            <a:r>
              <a:rPr lang="en-US" sz="2800" dirty="0">
                <a:latin typeface="Times New Roman"/>
                <a:ea typeface="Times New Roman"/>
                <a:cs typeface="Times New Roman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4676</Words>
  <Application>Microsoft Office PowerPoint</Application>
  <PresentationFormat>Широкоэкранный</PresentationFormat>
  <Paragraphs>1442</Paragraphs>
  <Slides>67</Slides>
  <Notes>62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67</vt:i4>
      </vt:variant>
    </vt:vector>
  </HeadingPairs>
  <TitlesOfParts>
    <vt:vector size="74" baseType="lpstr">
      <vt:lpstr>Arial</vt:lpstr>
      <vt:lpstr>Calibri</vt:lpstr>
      <vt:lpstr>Century Gothic</vt:lpstr>
      <vt:lpstr>serif</vt:lpstr>
      <vt:lpstr>Times New Roman</vt:lpstr>
      <vt:lpstr>Wingdings 3</vt:lpstr>
      <vt:lpstr>Theme1</vt:lpstr>
      <vt:lpstr>Стратегии развития системы образования Бурлинского района: актуальные результаты, задачи и приоритеты развития в 2025-2026 учебном году</vt:lpstr>
      <vt:lpstr>Презентация PowerPoint</vt:lpstr>
      <vt:lpstr>Дошкольное образование</vt:lpstr>
      <vt:lpstr>Дошкольное образование</vt:lpstr>
      <vt:lpstr>Дошкольное образование</vt:lpstr>
      <vt:lpstr>Дошкольное образование</vt:lpstr>
      <vt:lpstr>Дошкольное образование</vt:lpstr>
      <vt:lpstr>Дошкольное образование</vt:lpstr>
      <vt:lpstr>Дошкольное образование</vt:lpstr>
      <vt:lpstr>Дошкольное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Кадры </vt:lpstr>
      <vt:lpstr>Кадровый голод педагогических работников – это проблема возникающая перед нами из года в год.</vt:lpstr>
      <vt:lpstr>Профессиональное развитие педагогических работников </vt:lpstr>
      <vt:lpstr>Муниципальный этап краевого конкурса «Учитель года Алтая – 2025»</vt:lpstr>
      <vt:lpstr>За большой вклад в развитие системы образования в 2024 - 2025 учебном году:</vt:lpstr>
      <vt:lpstr>В районе действует система мер поддержки педагогов: </vt:lpstr>
      <vt:lpstr> </vt:lpstr>
      <vt:lpstr>Численность детей, находящихся в замещающих семьях.</vt:lpstr>
      <vt:lpstr>Норматив выплат на содержание ребенка в семье опекуна (попечителя).</vt:lpstr>
      <vt:lpstr> Выявление и устройство несовершеннолетних   в 2024-2025 г.</vt:lpstr>
      <vt:lpstr>Причины выявления и устройства                    несовершеннолетних в 2024-2025 г.</vt:lpstr>
      <vt:lpstr>Презентация PowerPoint</vt:lpstr>
      <vt:lpstr>Воспитательная работа</vt:lpstr>
      <vt:lpstr>Презентация PowerPoint</vt:lpstr>
      <vt:lpstr>Воспитательная работа</vt:lpstr>
      <vt:lpstr>Воспитательная работа</vt:lpstr>
      <vt:lpstr>Воспитательная работа</vt:lpstr>
      <vt:lpstr>Воспитательная работа</vt:lpstr>
      <vt:lpstr>Воспитательная работа</vt:lpstr>
      <vt:lpstr>Воспитательная работа</vt:lpstr>
      <vt:lpstr>Победители и призёры соревнований в личном зачёте:</vt:lpstr>
      <vt:lpstr>Байзакова Ксения, Мелехина Анастасия, Головенко Ярослав, Попова Любовь, Воронин Артем, Вдовиченко Андрей, Комарова Ева, Груздева Кристина.  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Igor Erko</cp:lastModifiedBy>
  <cp:revision>33</cp:revision>
  <dcterms:created xsi:type="dcterms:W3CDTF">2025-08-25T16:11:08Z</dcterms:created>
  <dcterms:modified xsi:type="dcterms:W3CDTF">2025-08-27T04:44:01Z</dcterms:modified>
  <cp:category/>
</cp:coreProperties>
</file>