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97" r:id="rId2"/>
    <p:sldId id="374" r:id="rId3"/>
    <p:sldId id="302" r:id="rId4"/>
    <p:sldId id="316" r:id="rId5"/>
    <p:sldId id="368" r:id="rId6"/>
    <p:sldId id="367" r:id="rId7"/>
    <p:sldId id="370" r:id="rId8"/>
    <p:sldId id="332" r:id="rId9"/>
    <p:sldId id="371" r:id="rId10"/>
    <p:sldId id="348" r:id="rId11"/>
    <p:sldId id="375" r:id="rId12"/>
    <p:sldId id="336" r:id="rId13"/>
    <p:sldId id="357" r:id="rId14"/>
    <p:sldId id="363" r:id="rId15"/>
    <p:sldId id="3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506" userDrawn="1">
          <p15:clr>
            <a:srgbClr val="A4A3A4"/>
          </p15:clr>
        </p15:guide>
        <p15:guide id="2" orient="horz" pos="2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A2"/>
    <a:srgbClr val="72E8EE"/>
    <a:srgbClr val="89D5D7"/>
    <a:srgbClr val="1A518E"/>
    <a:srgbClr val="9FE1A7"/>
    <a:srgbClr val="947494"/>
    <a:srgbClr val="DAD0DA"/>
    <a:srgbClr val="2D232D"/>
    <a:srgbClr val="4C3A4C"/>
    <a:srgbClr val="BCA8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8" autoAdjust="0"/>
    <p:restoredTop sz="91739" autoAdjust="0"/>
  </p:normalViewPr>
  <p:slideViewPr>
    <p:cSldViewPr snapToGrid="0" showGuides="1">
      <p:cViewPr>
        <p:scale>
          <a:sx n="74" d="100"/>
          <a:sy n="74" d="100"/>
        </p:scale>
        <p:origin x="-882" y="174"/>
      </p:cViewPr>
      <p:guideLst>
        <p:guide orient="horz" pos="2133"/>
        <p:guide pos="5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82741-F74C-4F1B-B77D-544DDBE48993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C347-A8D9-478C-A66D-010DBBE2C2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8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068387" y="1436688"/>
            <a:ext cx="6102350" cy="612774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835024" y="1112838"/>
            <a:ext cx="4764942" cy="4644045"/>
          </a:xfrm>
          <a:custGeom>
            <a:avLst/>
            <a:gdLst>
              <a:gd name="connsiteX0" fmla="*/ 559258 w 4764942"/>
              <a:gd name="connsiteY0" fmla="*/ 2407015 h 4644045"/>
              <a:gd name="connsiteX1" fmla="*/ 2025925 w 4764942"/>
              <a:gd name="connsiteY1" fmla="*/ 2407015 h 4644045"/>
              <a:gd name="connsiteX2" fmla="*/ 2585183 w 4764942"/>
              <a:gd name="connsiteY2" fmla="*/ 3525530 h 4644045"/>
              <a:gd name="connsiteX3" fmla="*/ 2025925 w 4764942"/>
              <a:gd name="connsiteY3" fmla="*/ 4644045 h 4644045"/>
              <a:gd name="connsiteX4" fmla="*/ 559258 w 4764942"/>
              <a:gd name="connsiteY4" fmla="*/ 4644045 h 4644045"/>
              <a:gd name="connsiteX5" fmla="*/ 0 w 4764942"/>
              <a:gd name="connsiteY5" fmla="*/ 3525530 h 4644045"/>
              <a:gd name="connsiteX6" fmla="*/ 2739017 w 4764942"/>
              <a:gd name="connsiteY6" fmla="*/ 1241608 h 4644045"/>
              <a:gd name="connsiteX7" fmla="*/ 4205684 w 4764942"/>
              <a:gd name="connsiteY7" fmla="*/ 1241608 h 4644045"/>
              <a:gd name="connsiteX8" fmla="*/ 4764942 w 4764942"/>
              <a:gd name="connsiteY8" fmla="*/ 2360123 h 4644045"/>
              <a:gd name="connsiteX9" fmla="*/ 4205684 w 4764942"/>
              <a:gd name="connsiteY9" fmla="*/ 3478638 h 4644045"/>
              <a:gd name="connsiteX10" fmla="*/ 2739017 w 4764942"/>
              <a:gd name="connsiteY10" fmla="*/ 3478638 h 4644045"/>
              <a:gd name="connsiteX11" fmla="*/ 2179759 w 4764942"/>
              <a:gd name="connsiteY11" fmla="*/ 2360123 h 4644045"/>
              <a:gd name="connsiteX12" fmla="*/ 576842 w 4764942"/>
              <a:gd name="connsiteY12" fmla="*/ 0 h 4644045"/>
              <a:gd name="connsiteX13" fmla="*/ 2043509 w 4764942"/>
              <a:gd name="connsiteY13" fmla="*/ 0 h 4644045"/>
              <a:gd name="connsiteX14" fmla="*/ 2602767 w 4764942"/>
              <a:gd name="connsiteY14" fmla="*/ 1118515 h 4644045"/>
              <a:gd name="connsiteX15" fmla="*/ 2043509 w 4764942"/>
              <a:gd name="connsiteY15" fmla="*/ 2237030 h 4644045"/>
              <a:gd name="connsiteX16" fmla="*/ 576842 w 4764942"/>
              <a:gd name="connsiteY16" fmla="*/ 2237030 h 4644045"/>
              <a:gd name="connsiteX17" fmla="*/ 17584 w 4764942"/>
              <a:gd name="connsiteY17" fmla="*/ 1118515 h 4644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64942" h="4644045">
                <a:moveTo>
                  <a:pt x="559258" y="2407015"/>
                </a:moveTo>
                <a:lnTo>
                  <a:pt x="2025925" y="2407015"/>
                </a:lnTo>
                <a:lnTo>
                  <a:pt x="2585183" y="3525530"/>
                </a:lnTo>
                <a:lnTo>
                  <a:pt x="2025925" y="4644045"/>
                </a:lnTo>
                <a:lnTo>
                  <a:pt x="559258" y="4644045"/>
                </a:lnTo>
                <a:lnTo>
                  <a:pt x="0" y="3525530"/>
                </a:lnTo>
                <a:close/>
                <a:moveTo>
                  <a:pt x="2739017" y="1241608"/>
                </a:moveTo>
                <a:lnTo>
                  <a:pt x="4205684" y="1241608"/>
                </a:lnTo>
                <a:lnTo>
                  <a:pt x="4764942" y="2360123"/>
                </a:lnTo>
                <a:lnTo>
                  <a:pt x="4205684" y="3478638"/>
                </a:lnTo>
                <a:lnTo>
                  <a:pt x="2739017" y="3478638"/>
                </a:lnTo>
                <a:lnTo>
                  <a:pt x="2179759" y="2360123"/>
                </a:lnTo>
                <a:close/>
                <a:moveTo>
                  <a:pt x="576842" y="0"/>
                </a:moveTo>
                <a:lnTo>
                  <a:pt x="2043509" y="0"/>
                </a:lnTo>
                <a:lnTo>
                  <a:pt x="2602767" y="1118515"/>
                </a:lnTo>
                <a:lnTo>
                  <a:pt x="2043509" y="2237030"/>
                </a:lnTo>
                <a:lnTo>
                  <a:pt x="576842" y="2237030"/>
                </a:lnTo>
                <a:lnTo>
                  <a:pt x="17584" y="11185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725612" y="2697162"/>
            <a:ext cx="1619250" cy="16271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286375" y="2697162"/>
            <a:ext cx="1619250" cy="16271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847138" y="2697162"/>
            <a:ext cx="1619250" cy="162718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424489" cy="6857999"/>
          </a:xfrm>
          <a:prstGeom prst="flowChartDelay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960563" y="1344613"/>
            <a:ext cx="2081212" cy="202882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1114"/>
            <a:ext cx="3071813" cy="6846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120187" y="11907"/>
            <a:ext cx="3071813" cy="6846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11114"/>
            <a:ext cx="7039991" cy="6846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2" y="11114"/>
            <a:ext cx="12192001" cy="42531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529513" y="977900"/>
            <a:ext cx="2271713" cy="4779963"/>
          </a:xfrm>
          <a:prstGeom prst="roundRect">
            <a:avLst>
              <a:gd name="adj" fmla="val 8539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849438" y="1022350"/>
            <a:ext cx="2995612" cy="6302375"/>
          </a:xfrm>
          <a:prstGeom prst="roundRect">
            <a:avLst>
              <a:gd name="adj" fmla="val 8539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554163" y="1330325"/>
            <a:ext cx="3355975" cy="38274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90637" y="1893888"/>
            <a:ext cx="4867275" cy="26685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069013" y="1420813"/>
            <a:ext cx="6096000" cy="38528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7004" y="331978"/>
            <a:ext cx="10857991" cy="574040"/>
          </a:xfrm>
        </p:spPr>
        <p:txBody>
          <a:bodyPr lIns="0" tIns="0" rIns="0" bIns="0"/>
          <a:lstStyle>
            <a:lvl1pPr>
              <a:defRPr sz="3600" b="1" i="0">
                <a:solidFill>
                  <a:srgbClr val="0071BB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7633" y="1482344"/>
            <a:ext cx="9608820" cy="2052954"/>
          </a:xfrm>
        </p:spPr>
        <p:txBody>
          <a:bodyPr lIns="0" tIns="0" rIns="0" bIns="0"/>
          <a:lstStyle>
            <a:lvl1pPr>
              <a:defRPr sz="11500" b="1" i="0">
                <a:solidFill>
                  <a:srgbClr val="79BBFF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912472" y="6611084"/>
            <a:ext cx="154304" cy="182245"/>
          </a:xfrm>
        </p:spPr>
        <p:txBody>
          <a:bodyPr lIns="0" tIns="0" rIns="0" bIns="0"/>
          <a:lstStyle>
            <a:lvl1pPr>
              <a:defRPr sz="1100" b="1" i="0">
                <a:solidFill>
                  <a:srgbClr val="006FC0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381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00000" y="0"/>
            <a:ext cx="10287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842" y="1205490"/>
            <a:ext cx="6159335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842" y="3685165"/>
            <a:ext cx="615933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0B95327D-5758-4993-B8BF-614B426B3CBC}" type="datetime1">
              <a:rPr lang="x-none" smtClean="0"/>
              <a:t>26.08.2025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ru-RU" smtClean="0"/>
              <a:t>Лесовых Т.Н., Учебный центр Профсоюза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698C1A8-8B98-1F41-A1A0-A37D88910B12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/>
          <p:cNvSpPr/>
          <p:nvPr userDrawn="1"/>
        </p:nvSpPr>
        <p:spPr>
          <a:xfrm flipH="1" flipV="1">
            <a:off x="1839687" y="-5"/>
            <a:ext cx="10352315" cy="5638807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36576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79" y="3196915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25" name="Parallelogram 24"/>
          <p:cNvSpPr/>
          <p:nvPr userDrawn="1"/>
        </p:nvSpPr>
        <p:spPr>
          <a:xfrm flipH="1">
            <a:off x="2978151" y="-5"/>
            <a:ext cx="4121151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/>
          <p:cNvCxnSpPr/>
          <p:nvPr userDrawn="1"/>
        </p:nvCxnSpPr>
        <p:spPr>
          <a:xfrm flipV="1">
            <a:off x="10352315" y="1185452"/>
            <a:ext cx="1839685" cy="163394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1073384" y="237744"/>
            <a:ext cx="808355" cy="614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531379" y="1308484"/>
            <a:ext cx="7342623" cy="12155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410324" y="0"/>
            <a:ext cx="5781675" cy="56721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993188" cy="6858000"/>
          </a:xfrm>
          <a:prstGeom prst="diagStripe">
            <a:avLst>
              <a:gd name="adj" fmla="val 4162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574800" y="2822575"/>
            <a:ext cx="3546475" cy="1573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070725" y="2822575"/>
            <a:ext cx="3546475" cy="1573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8213725" y="2971800"/>
            <a:ext cx="3978275" cy="3886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93775" y="3168649"/>
            <a:ext cx="4705350" cy="2828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699125" y="1516063"/>
            <a:ext cx="1820863" cy="16525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3508374"/>
            <a:ext cx="6095999" cy="33496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1" y="0"/>
            <a:ext cx="6095999" cy="350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676900" y="0"/>
            <a:ext cx="6515100" cy="6858000"/>
          </a:xfrm>
          <a:prstGeom prst="parallelogram">
            <a:avLst>
              <a:gd name="adj" fmla="val 4713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2024 отч конференция\КОНФЕРЕНЦИЯ В ДОКЛАД 2024\журнал ВПШ 2022 год\0.jpg"/>
          <p:cNvPicPr>
            <a:picLocks noChangeAspect="1" noChangeArrowheads="1"/>
          </p:cNvPicPr>
          <p:nvPr/>
        </p:nvPicPr>
        <p:blipFill>
          <a:blip r:embed="rId2" cstate="print"/>
          <a:srcRect l="30014" t="24254" b="8085"/>
          <a:stretch>
            <a:fillRect/>
          </a:stretch>
        </p:blipFill>
        <p:spPr bwMode="auto">
          <a:xfrm>
            <a:off x="1" y="-5457"/>
            <a:ext cx="4876800" cy="689369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/>
          <p:nvPr/>
        </p:nvSpPr>
        <p:spPr>
          <a:xfrm>
            <a:off x="5608137" y="2191141"/>
            <a:ext cx="5334540" cy="92697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lang="ru-RU" sz="54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/>
          <p:nvPr/>
        </p:nvSpPr>
        <p:spPr>
          <a:xfrm>
            <a:off x="5340626" y="2546647"/>
            <a:ext cx="6520069" cy="111092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ПРОФСОЮЗ – ТЕРРИТОРИЯ </a:t>
            </a: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ВОЗМОЖНОСТЕЙ</a:t>
            </a:r>
            <a:endParaRPr kumimoji="0" lang="x-none" sz="6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Subtitle 2"/>
          <p:cNvSpPr txBox="1"/>
          <p:nvPr/>
        </p:nvSpPr>
        <p:spPr>
          <a:xfrm>
            <a:off x="7576219" y="4691622"/>
            <a:ext cx="4257971" cy="589952"/>
          </a:xfrm>
        </p:spPr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Федорова Наталья Валентиновна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ru-RU" b="1" noProof="0" dirty="0" smtClean="0">
                <a:solidFill>
                  <a:srgbClr val="002060"/>
                </a:solidFill>
              </a:rPr>
              <a:t>председатель </a:t>
            </a:r>
            <a:r>
              <a:rPr lang="ru-RU" b="1" dirty="0" err="1" smtClean="0">
                <a:solidFill>
                  <a:srgbClr val="002060"/>
                </a:solidFill>
              </a:rPr>
              <a:t>Бурлинской</a:t>
            </a:r>
            <a:r>
              <a:rPr lang="ru-RU" b="1" dirty="0" smtClean="0">
                <a:solidFill>
                  <a:srgbClr val="002060"/>
                </a:solidFill>
              </a:rPr>
              <a:t> районной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организации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Профсоюза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27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августа 2025 года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/>
          <p:nvPr/>
        </p:nvSpPr>
        <p:spPr>
          <a:xfrm>
            <a:off x="7264751" y="1451469"/>
            <a:ext cx="5483833" cy="589952"/>
          </a:xfrm>
        </p:spPr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Защищая права, отстаивая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интересы,         развивая социальное партнерство 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овое поле 2"/>
          <p:cNvSpPr txBox="1"/>
          <p:nvPr/>
        </p:nvSpPr>
        <p:spPr>
          <a:xfrm>
            <a:off x="2650435" y="-13252"/>
            <a:ext cx="9541565" cy="68712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endParaRPr lang="ru-RU" sz="200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altLang="en-US" sz="2400" dirty="0">
              <a:solidFill>
                <a:srgbClr val="000000"/>
              </a:solidFill>
              <a:latin typeface="Roboto"/>
            </a:endParaRPr>
          </a:p>
        </p:txBody>
      </p:sp>
      <p:pic>
        <p:nvPicPr>
          <p:cNvPr id="12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251342" y="175840"/>
            <a:ext cx="708014" cy="741405"/>
          </a:xfrm>
          <a:prstGeom prst="rect">
            <a:avLst/>
          </a:prstGeom>
          <a:noFill/>
        </p:spPr>
      </p:pic>
      <p:sp>
        <p:nvSpPr>
          <p:cNvPr id="13" name="Google Shape;114;p14"/>
          <p:cNvSpPr/>
          <p:nvPr/>
        </p:nvSpPr>
        <p:spPr>
          <a:xfrm>
            <a:off x="955264" y="203598"/>
            <a:ext cx="4358858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4" name="Picture 2" descr="C:\Users\Анастасия\Desktop\ЧИСТОВАЯ презентация 2024\сборник Традиции и новаторство\11 - копия.jpg"/>
          <p:cNvPicPr>
            <a:picLocks noChangeAspect="1" noChangeArrowheads="1"/>
          </p:cNvPicPr>
          <p:nvPr/>
        </p:nvPicPr>
        <p:blipFill>
          <a:blip r:embed="rId3" cstate="print"/>
          <a:srcRect l="40529" t="13033" r="26225" b="10426"/>
          <a:stretch>
            <a:fillRect/>
          </a:stretch>
        </p:blipFill>
        <p:spPr bwMode="auto">
          <a:xfrm>
            <a:off x="176" y="1118861"/>
            <a:ext cx="4636001" cy="167893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54072" y="1462619"/>
            <a:ext cx="39228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ПРАВОВАЯ ЗАЩИТА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2024 - 2025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Текстовое поле 2"/>
          <p:cNvSpPr txBox="1"/>
          <p:nvPr/>
        </p:nvSpPr>
        <p:spPr>
          <a:xfrm>
            <a:off x="2650426" y="2884068"/>
            <a:ext cx="5247870" cy="29800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endParaRPr lang="ru-RU" sz="200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marL="186055"/>
            <a:r>
              <a:rPr lang="ru-RU" sz="2400" b="1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Впервые проведены суды по защите чести и достоинства педагогов от оскорблений, унижений учащихся</a:t>
            </a:r>
            <a:r>
              <a:rPr lang="ru-RU" sz="2400" b="1" dirty="0" smtClean="0">
                <a:solidFill>
                  <a:srgbClr val="FF0000"/>
                </a:solidFill>
                <a:sym typeface="+mn-ea"/>
              </a:rPr>
              <a:t> </a:t>
            </a:r>
            <a:r>
              <a:rPr lang="ru-RU" sz="2400" b="1" dirty="0">
                <a:solidFill>
                  <a:srgbClr val="FF0000"/>
                </a:solidFill>
                <a:sym typeface="+mn-ea"/>
              </a:rPr>
              <a:t>и взыскании компенсации морального вреда </a:t>
            </a:r>
            <a:r>
              <a:rPr lang="ru-RU" sz="2400" b="1" dirty="0" smtClean="0">
                <a:solidFill>
                  <a:srgbClr val="FF0000"/>
                </a:solidFill>
                <a:sym typeface="+mn-ea"/>
              </a:rPr>
              <a:t>     к </a:t>
            </a:r>
            <a:r>
              <a:rPr lang="ru-RU" sz="2400" b="1" dirty="0">
                <a:solidFill>
                  <a:srgbClr val="FF0000"/>
                </a:solidFill>
                <a:sym typeface="+mn-ea"/>
              </a:rPr>
              <a:t>родителям </a:t>
            </a:r>
            <a:r>
              <a:rPr lang="ru-RU" sz="2400" b="1" dirty="0" smtClean="0">
                <a:solidFill>
                  <a:srgbClr val="FF0000"/>
                </a:solidFill>
                <a:sym typeface="+mn-ea"/>
              </a:rPr>
              <a:t>подростков</a:t>
            </a: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altLang="en-US" sz="2400" dirty="0">
              <a:solidFill>
                <a:srgbClr val="000000"/>
              </a:solidFill>
              <a:latin typeface="Roboto"/>
            </a:endParaRPr>
          </a:p>
        </p:txBody>
      </p:sp>
      <p:pic>
        <p:nvPicPr>
          <p:cNvPr id="20" name="Изображение 1"/>
          <p:cNvPicPr>
            <a:picLocks noChangeAspect="1"/>
          </p:cNvPicPr>
          <p:nvPr/>
        </p:nvPicPr>
        <p:blipFill>
          <a:blip r:embed="rId4" cstate="print"/>
          <a:srcRect l="4593" t="3062"/>
          <a:stretch>
            <a:fillRect/>
          </a:stretch>
        </p:blipFill>
        <p:spPr>
          <a:xfrm>
            <a:off x="7696595" y="-8817"/>
            <a:ext cx="4495405" cy="6851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овое поле 2"/>
          <p:cNvSpPr txBox="1"/>
          <p:nvPr/>
        </p:nvSpPr>
        <p:spPr>
          <a:xfrm>
            <a:off x="3896139" y="-13252"/>
            <a:ext cx="8295862" cy="68712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endParaRPr lang="ru-RU" sz="200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altLang="en-US" sz="2400" dirty="0">
              <a:solidFill>
                <a:srgbClr val="000000"/>
              </a:solidFill>
              <a:latin typeface="Roboto"/>
            </a:endParaRPr>
          </a:p>
        </p:txBody>
      </p:sp>
      <p:pic>
        <p:nvPicPr>
          <p:cNvPr id="12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251342" y="175840"/>
            <a:ext cx="708014" cy="741405"/>
          </a:xfrm>
          <a:prstGeom prst="rect">
            <a:avLst/>
          </a:prstGeom>
          <a:noFill/>
        </p:spPr>
      </p:pic>
      <p:sp>
        <p:nvSpPr>
          <p:cNvPr id="13" name="Google Shape;114;p14"/>
          <p:cNvSpPr/>
          <p:nvPr/>
        </p:nvSpPr>
        <p:spPr>
          <a:xfrm>
            <a:off x="955264" y="203598"/>
            <a:ext cx="4358858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4" name="Picture 2" descr="C:\Users\Анастасия\Desktop\ЧИСТОВАЯ презентация 2024\сборник Традиции и новаторство\11 - копия.jpg"/>
          <p:cNvPicPr>
            <a:picLocks noChangeAspect="1" noChangeArrowheads="1"/>
          </p:cNvPicPr>
          <p:nvPr/>
        </p:nvPicPr>
        <p:blipFill>
          <a:blip r:embed="rId3" cstate="print"/>
          <a:srcRect l="40529" r="34330" b="3910"/>
          <a:stretch>
            <a:fillRect/>
          </a:stretch>
        </p:blipFill>
        <p:spPr bwMode="auto">
          <a:xfrm>
            <a:off x="-395" y="1086678"/>
            <a:ext cx="4185460" cy="251668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28788" y="1462619"/>
            <a:ext cx="39228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ПРАВОВАЯ ЗАЩИТА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2024 - 2025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Текстовое поле 2"/>
          <p:cNvSpPr txBox="1"/>
          <p:nvPr/>
        </p:nvSpPr>
        <p:spPr>
          <a:xfrm>
            <a:off x="1338504" y="3639463"/>
            <a:ext cx="4691270" cy="110483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endParaRPr lang="ru-RU" sz="80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marL="186055">
              <a:lnSpc>
                <a:spcPct val="150000"/>
              </a:lnSpc>
            </a:pPr>
            <a:r>
              <a:rPr lang="ru-RU" sz="26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ДОПОЛНИТЕЛЬНАЯ РАБОТА </a:t>
            </a:r>
          </a:p>
          <a:p>
            <a:pPr marL="186055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ДОЛЖНА  ОПЛАЧИВАТЬСЯ</a:t>
            </a:r>
          </a:p>
          <a:p>
            <a:pPr marL="186055"/>
            <a:r>
              <a:rPr lang="ru-RU" sz="55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СВЕРХ МРОТ!</a:t>
            </a:r>
            <a:endParaRPr lang="ru-RU" altLang="en-US" sz="55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4240705" y="1102161"/>
            <a:ext cx="3485310" cy="1110928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 СПОРАХ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ПОСТАВЛЕНА</a:t>
            </a:r>
            <a:endParaRPr lang="ru-RU" sz="60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ТОЧКА!</a:t>
            </a:r>
            <a:endParaRPr kumimoji="0" lang="x-none" sz="7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1" name="Текстовое поле 2"/>
          <p:cNvSpPr txBox="1"/>
          <p:nvPr/>
        </p:nvSpPr>
        <p:spPr>
          <a:xfrm>
            <a:off x="6109276" y="3930975"/>
            <a:ext cx="5605678" cy="109158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186055"/>
            <a:r>
              <a:rPr lang="ru-RU" sz="2300" b="1" dirty="0" smtClean="0"/>
              <a:t>Постановление Конституционного суда            № 40-П/2024 от 23 сентября 2024 года </a:t>
            </a:r>
          </a:p>
          <a:p>
            <a:pPr marL="186055"/>
            <a:endParaRPr lang="ru-RU" altLang="en-US" sz="2300" b="1" dirty="0" smtClean="0">
              <a:solidFill>
                <a:srgbClr val="000000"/>
              </a:solidFill>
            </a:endParaRPr>
          </a:p>
          <a:p>
            <a:pPr marL="186055"/>
            <a:r>
              <a:rPr lang="ru-RU" altLang="en-US" sz="2300" b="1" dirty="0" smtClean="0">
                <a:solidFill>
                  <a:srgbClr val="000000"/>
                </a:solidFill>
              </a:rPr>
              <a:t>В Алтайском крае постановление КС выполняется с первого марта 2025 года </a:t>
            </a:r>
            <a:endParaRPr lang="ru-RU" altLang="en-US" sz="2300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Анастасия\Desktop\КС.jpg"/>
          <p:cNvPicPr>
            <a:picLocks noChangeAspect="1" noChangeArrowheads="1"/>
          </p:cNvPicPr>
          <p:nvPr/>
        </p:nvPicPr>
        <p:blipFill>
          <a:blip r:embed="rId4" cstate="print"/>
          <a:srcRect l="5334" t="4741" b="5419"/>
          <a:stretch>
            <a:fillRect/>
          </a:stretch>
        </p:blipFill>
        <p:spPr bwMode="auto">
          <a:xfrm>
            <a:off x="7525807" y="1105880"/>
            <a:ext cx="4679399" cy="2497930"/>
          </a:xfrm>
          <a:prstGeom prst="rect">
            <a:avLst/>
          </a:prstGeom>
          <a:noFill/>
        </p:spPr>
      </p:pic>
      <p:pic>
        <p:nvPicPr>
          <p:cNvPr id="17" name="Picture 2" descr="C:\Users\Анастасия\Desktop\Мои документы\ББ год защитника отачества ПРОФСОЮЗ_\Презентация\Элементы презентации\1-04.png"/>
          <p:cNvPicPr>
            <a:picLocks noChangeAspect="1" noChangeArrowheads="1"/>
          </p:cNvPicPr>
          <p:nvPr/>
        </p:nvPicPr>
        <p:blipFill>
          <a:blip r:embed="rId5" cstate="print"/>
          <a:srcRect b="50664"/>
          <a:stretch>
            <a:fillRect/>
          </a:stretch>
        </p:blipFill>
        <p:spPr bwMode="auto">
          <a:xfrm>
            <a:off x="2040835" y="2547639"/>
            <a:ext cx="2006217" cy="92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астасия\Desktop\ЧИСТОВАЯ презентация 2024\сборник Традиции и новаторство\11 - копия.jpg"/>
          <p:cNvPicPr>
            <a:picLocks noChangeAspect="1" noChangeArrowheads="1"/>
          </p:cNvPicPr>
          <p:nvPr/>
        </p:nvPicPr>
        <p:blipFill>
          <a:blip r:embed="rId2" cstate="print">
            <a:lum bright="12000" contrast="32000"/>
          </a:blip>
          <a:srcRect l="40529" t="16943" r="26225" b="31279"/>
          <a:stretch>
            <a:fillRect/>
          </a:stretch>
        </p:blipFill>
        <p:spPr bwMode="auto">
          <a:xfrm>
            <a:off x="6095621" y="2634018"/>
            <a:ext cx="6096379" cy="1430180"/>
          </a:xfrm>
          <a:prstGeom prst="rect">
            <a:avLst/>
          </a:prstGeom>
          <a:noFill/>
        </p:spPr>
      </p:pic>
      <p:sp>
        <p:nvSpPr>
          <p:cNvPr id="4" name="Google Shape;114;p14"/>
          <p:cNvSpPr/>
          <p:nvPr/>
        </p:nvSpPr>
        <p:spPr>
          <a:xfrm>
            <a:off x="7710853" y="2749001"/>
            <a:ext cx="4337400" cy="1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ПРОФСОЮЗНОЕ </a:t>
            </a:r>
          </a:p>
          <a:p>
            <a:r>
              <a:rPr lang="ru-RU" sz="3200" b="1" dirty="0" smtClean="0">
                <a:solidFill>
                  <a:schemeClr val="bg1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ОБРАЗОВАНИЕ</a:t>
            </a:r>
            <a:r>
              <a:rPr lang="ru-RU" sz="2400" b="1" dirty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/>
            </a:r>
            <a:br>
              <a:rPr lang="ru-RU" sz="2400" b="1" dirty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</a:br>
            <a:endParaRPr sz="24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pic>
        <p:nvPicPr>
          <p:cNvPr id="36868" name="Picture 4" descr="C:\Users\Анастасия\Desktop\2024 отч конференция\СБОРНИК ДЕЛА в пять плюс\тексты и фото\10-11 Профсоюзное образовани\стр 10 обучение\file14763.jpg"/>
          <p:cNvPicPr>
            <a:picLocks noChangeAspect="1" noChangeArrowheads="1"/>
          </p:cNvPicPr>
          <p:nvPr/>
        </p:nvPicPr>
        <p:blipFill>
          <a:blip r:embed="rId3" cstate="print"/>
          <a:srcRect l="29123" r="1942" b="14617"/>
          <a:stretch>
            <a:fillRect/>
          </a:stretch>
        </p:blipFill>
        <p:spPr bwMode="auto">
          <a:xfrm>
            <a:off x="8846010" y="-4"/>
            <a:ext cx="3339307" cy="2563759"/>
          </a:xfrm>
          <a:prstGeom prst="rect">
            <a:avLst/>
          </a:prstGeom>
          <a:noFill/>
        </p:spPr>
      </p:pic>
      <p:pic>
        <p:nvPicPr>
          <p:cNvPr id="10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4" cstate="print"/>
          <a:srcRect l="23561" t="8812" r="39759" b="52874"/>
          <a:stretch>
            <a:fillRect/>
          </a:stretch>
        </p:blipFill>
        <p:spPr bwMode="auto">
          <a:xfrm>
            <a:off x="158715" y="170106"/>
            <a:ext cx="708014" cy="741405"/>
          </a:xfrm>
          <a:prstGeom prst="rect">
            <a:avLst/>
          </a:prstGeom>
          <a:noFill/>
        </p:spPr>
      </p:pic>
      <p:sp>
        <p:nvSpPr>
          <p:cNvPr id="11" name="Google Shape;114;p14"/>
          <p:cNvSpPr/>
          <p:nvPr/>
        </p:nvSpPr>
        <p:spPr>
          <a:xfrm>
            <a:off x="803304" y="277915"/>
            <a:ext cx="3673703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3" name="Picture 8" descr="D:\0 профсоюз\2020\Ю.Г. Марш\10 студенты флешмоб.jpg"/>
          <p:cNvPicPr>
            <a:picLocks noChangeAspect="1" noChangeArrowheads="1"/>
          </p:cNvPicPr>
          <p:nvPr/>
        </p:nvPicPr>
        <p:blipFill>
          <a:blip r:embed="rId5" cstate="print"/>
          <a:srcRect l="2700" r="28800"/>
          <a:stretch>
            <a:fillRect/>
          </a:stretch>
        </p:blipFill>
        <p:spPr bwMode="auto">
          <a:xfrm>
            <a:off x="6118172" y="1"/>
            <a:ext cx="2670428" cy="2597394"/>
          </a:xfrm>
          <a:prstGeom prst="rect">
            <a:avLst/>
          </a:prstGeom>
          <a:noFill/>
        </p:spPr>
      </p:pic>
      <p:pic>
        <p:nvPicPr>
          <p:cNvPr id="14" name="Picture 3" descr="C:\Users\Анастасия\Desktop\2024 отч конференция\борник ДЕЛА И ФАКТЫ\фото молодые\file17848.jpeg"/>
          <p:cNvPicPr>
            <a:picLocks noChangeAspect="1" noChangeArrowheads="1"/>
          </p:cNvPicPr>
          <p:nvPr/>
        </p:nvPicPr>
        <p:blipFill>
          <a:blip r:embed="rId6" cstate="print"/>
          <a:srcRect l="42913" t="4063" b="31922"/>
          <a:stretch>
            <a:fillRect/>
          </a:stretch>
        </p:blipFill>
        <p:spPr bwMode="auto">
          <a:xfrm>
            <a:off x="8612254" y="4115632"/>
            <a:ext cx="3588851" cy="272955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Замещающая рамка рисунка 2"/>
          <p:cNvPicPr>
            <a:picLocks noChangeAspect="1"/>
          </p:cNvPicPr>
          <p:nvPr/>
        </p:nvPicPr>
        <p:blipFill>
          <a:blip r:embed="rId7" cstate="print"/>
          <a:srcRect l="7051" t="22318" r="9401" b="8679"/>
          <a:stretch>
            <a:fillRect/>
          </a:stretch>
        </p:blipFill>
        <p:spPr>
          <a:xfrm>
            <a:off x="251791" y="850117"/>
            <a:ext cx="5630393" cy="56052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5" name="Picture 3" descr="C:\Users\Анастасия\Desktop\для Лесовых выступление\молодой преподаватель\3.jpg"/>
          <p:cNvPicPr>
            <a:picLocks noChangeAspect="1" noChangeArrowheads="1"/>
          </p:cNvPicPr>
          <p:nvPr/>
        </p:nvPicPr>
        <p:blipFill>
          <a:blip r:embed="rId8" cstate="print"/>
          <a:srcRect l="43701" t="27559" r="22146" b="21260"/>
          <a:stretch>
            <a:fillRect/>
          </a:stretch>
        </p:blipFill>
        <p:spPr bwMode="auto">
          <a:xfrm>
            <a:off x="6119450" y="4132215"/>
            <a:ext cx="2424986" cy="2725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90;p13"/>
          <p:cNvSpPr/>
          <p:nvPr/>
        </p:nvSpPr>
        <p:spPr>
          <a:xfrm>
            <a:off x="-6621" y="-79512"/>
            <a:ext cx="8266670" cy="6858000"/>
          </a:xfrm>
          <a:prstGeom prst="snip2DiagRect">
            <a:avLst>
              <a:gd name="adj1" fmla="val 0"/>
              <a:gd name="adj2" fmla="val 24379"/>
            </a:avLst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121897" tIns="121897" rIns="121897" bIns="121897" anchor="ctr" anchorCtr="0">
            <a:noAutofit/>
          </a:bodyPr>
          <a:lstStyle/>
          <a:p>
            <a:pPr defTabSz="1219200">
              <a:buClr>
                <a:srgbClr val="000000"/>
              </a:buClr>
              <a:defRPr/>
            </a:pPr>
            <a:endParaRPr sz="1900" kern="0" dirty="0">
              <a:solidFill>
                <a:srgbClr val="000000"/>
              </a:solidFill>
              <a:latin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" name="Picture 2" descr="D:\КОНФЕРЕНЦИЯ 2024\конференция 2024\21.jpg"/>
          <p:cNvPicPr>
            <a:picLocks noChangeAspect="1" noChangeArrowheads="1"/>
          </p:cNvPicPr>
          <p:nvPr/>
        </p:nvPicPr>
        <p:blipFill>
          <a:blip r:embed="rId2" cstate="print"/>
          <a:srcRect l="19056" t="54234" r="18580" b="42781"/>
          <a:stretch>
            <a:fillRect/>
          </a:stretch>
        </p:blipFill>
        <p:spPr bwMode="auto">
          <a:xfrm>
            <a:off x="5670896" y="4329538"/>
            <a:ext cx="6040011" cy="560858"/>
          </a:xfrm>
          <a:prstGeom prst="rect">
            <a:avLst/>
          </a:prstGeom>
          <a:noFill/>
        </p:spPr>
      </p:pic>
      <p:pic>
        <p:nvPicPr>
          <p:cNvPr id="8" name="Picture 2" descr="D:\КОНФЕРЕНЦИЯ 2024\конференция 2024\21.jpg"/>
          <p:cNvPicPr>
            <a:picLocks noChangeAspect="1" noChangeArrowheads="1"/>
          </p:cNvPicPr>
          <p:nvPr/>
        </p:nvPicPr>
        <p:blipFill>
          <a:blip r:embed="rId2" cstate="print"/>
          <a:srcRect l="19056" t="60971" r="18580" b="34359"/>
          <a:stretch>
            <a:fillRect/>
          </a:stretch>
        </p:blipFill>
        <p:spPr bwMode="auto">
          <a:xfrm>
            <a:off x="5701415" y="4953620"/>
            <a:ext cx="6040011" cy="87759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80201" y="549735"/>
            <a:ext cx="49163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03275" algn="l"/>
              </a:tabLst>
            </a:pPr>
            <a:r>
              <a:rPr lang="ru-RU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 </a:t>
            </a:r>
          </a:p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1 100 </a:t>
            </a:r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ЧЕЛОВЕК ОТДОХНУЛИ В САНАТОРИЯХ 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И  СЭКОНОМИЛИ</a:t>
            </a:r>
          </a:p>
          <a:p>
            <a:endParaRPr lang="ru-RU" sz="800" b="1" dirty="0" smtClean="0"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endParaRPr lang="ru-RU" sz="800" b="1" dirty="0" smtClean="0"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500  </a:t>
            </a:r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ЧЕЛОВЕК ПРОШЛИ МЕДИЦИНСКОЕ ОБСЛЕДОВАНИЕ, ПОЛУЧИЛИ СТОМАТОЛОГИЧЕСКИЕ УСЛУГИ НА СУММУ</a:t>
            </a:r>
          </a:p>
          <a:p>
            <a:endParaRPr lang="ru-RU" sz="1600" b="1" dirty="0"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2278" y="3852462"/>
            <a:ext cx="51859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         </a:t>
            </a:r>
          </a:p>
          <a:p>
            <a:endParaRPr lang="ru-RU" sz="800" b="1" dirty="0" smtClean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ПО ПРОГРАММЕ 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«ПУТЕШЕСТВУЙ С ПРОФСОЮЗОМ» 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ОТДОХНУЛИ</a:t>
            </a:r>
            <a:r>
              <a:rPr lang="ru-RU" sz="1600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</a:p>
          <a:p>
            <a:endParaRPr lang="ru-RU" sz="1600" b="1" dirty="0"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60558" y="1192237"/>
            <a:ext cx="14731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9 </a:t>
            </a:r>
            <a:r>
              <a:rPr lang="ru-RU" sz="20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руб.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28341" y="2693632"/>
            <a:ext cx="15463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руб.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34563" y="4798305"/>
            <a:ext cx="2812303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более 4 000 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человек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677" y="2855423"/>
            <a:ext cx="366276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endParaRPr lang="ru-RU" sz="800" b="1" dirty="0" smtClean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НА СПОРТИВНО-МАССОВУЮ      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РАБОТУ НАПРАВЛЕНО</a:t>
            </a:r>
          </a:p>
          <a:p>
            <a:endParaRPr lang="ru-RU" sz="1600" b="1" dirty="0"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82375" y="3529602"/>
            <a:ext cx="167896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4 </a:t>
            </a:r>
            <a:r>
              <a:rPr lang="ru-RU" sz="20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руб.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89803" y="1465357"/>
            <a:ext cx="35505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b="1" dirty="0" smtClean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r>
              <a:rPr lang="ru-RU" sz="2400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ВЫДАНО  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БЕСПРОЦЕНТНЫХ ЗАЙМОВ</a:t>
            </a:r>
          </a:p>
          <a:p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НА СУММУ</a:t>
            </a:r>
          </a:p>
          <a:p>
            <a:endParaRPr lang="ru-RU" sz="1600" b="1" dirty="0"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422860" y="1483203"/>
            <a:ext cx="119785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652</a:t>
            </a:r>
            <a:endParaRPr lang="ru-RU" sz="28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47264" y="2199747"/>
            <a:ext cx="169083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24</a:t>
            </a:r>
            <a:r>
              <a:rPr lang="ru-RU" sz="24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руб.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99954" y="2811749"/>
            <a:ext cx="28900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b="1" dirty="0" smtClean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r>
              <a:rPr lang="ru-RU" sz="1600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b="1" dirty="0" smtClean="0">
                <a:ea typeface="Verdana" panose="020B0604030504040204"/>
                <a:cs typeface="Verdana" panose="020B0604030504040204"/>
                <a:sym typeface="Verdana" panose="020B0604030504040204"/>
              </a:rPr>
              <a:t>МАТЕРИАЛЬНОЙ ПОМОЩИ   НА СУММУ</a:t>
            </a:r>
          </a:p>
          <a:p>
            <a:endParaRPr lang="ru-RU" sz="1600" b="1" dirty="0"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pic>
        <p:nvPicPr>
          <p:cNvPr id="22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3" cstate="print"/>
          <a:srcRect l="23561" t="8812" r="39759" b="52874"/>
          <a:stretch>
            <a:fillRect/>
          </a:stretch>
        </p:blipFill>
        <p:spPr bwMode="auto">
          <a:xfrm>
            <a:off x="7513671" y="106016"/>
            <a:ext cx="708014" cy="741405"/>
          </a:xfrm>
          <a:prstGeom prst="rect">
            <a:avLst/>
          </a:prstGeom>
          <a:noFill/>
        </p:spPr>
      </p:pic>
      <p:sp>
        <p:nvSpPr>
          <p:cNvPr id="23" name="Google Shape;114;p14"/>
          <p:cNvSpPr/>
          <p:nvPr/>
        </p:nvSpPr>
        <p:spPr>
          <a:xfrm>
            <a:off x="8317287" y="238159"/>
            <a:ext cx="3673703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594360" y="3061549"/>
            <a:ext cx="1637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46</a:t>
            </a:r>
            <a:r>
              <a:rPr lang="ru-RU" sz="24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руб.</a:t>
            </a:r>
            <a:endParaRPr lang="ru-RU"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0;p13"/>
          <p:cNvSpPr/>
          <p:nvPr/>
        </p:nvSpPr>
        <p:spPr>
          <a:xfrm>
            <a:off x="0" y="0"/>
            <a:ext cx="8266670" cy="6858000"/>
          </a:xfrm>
          <a:prstGeom prst="snip2DiagRect">
            <a:avLst>
              <a:gd name="adj1" fmla="val 0"/>
              <a:gd name="adj2" fmla="val 24379"/>
            </a:avLst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121897" tIns="121897" rIns="121897" bIns="121897" anchor="ctr" anchorCtr="0">
            <a:noAutofit/>
          </a:bodyPr>
          <a:lstStyle/>
          <a:p>
            <a:pPr defTabSz="1219200">
              <a:buClr>
                <a:srgbClr val="000000"/>
              </a:buClr>
              <a:defRPr/>
            </a:pPr>
            <a:endParaRPr sz="1900" kern="0" dirty="0">
              <a:solidFill>
                <a:srgbClr val="000000"/>
              </a:solidFill>
              <a:latin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3" name="Picture 2" descr="C:\Users\Анастасия\Desktop\заказ к конференциям\Обложка профсоюз конференция.png"/>
          <p:cNvPicPr>
            <a:picLocks noChangeAspect="1" noChangeArrowheads="1"/>
          </p:cNvPicPr>
          <p:nvPr/>
        </p:nvPicPr>
        <p:blipFill>
          <a:blip r:embed="rId2" cstate="print"/>
          <a:srcRect l="3030" t="8569" r="54536" b="9045"/>
          <a:stretch>
            <a:fillRect/>
          </a:stretch>
        </p:blipFill>
        <p:spPr bwMode="auto">
          <a:xfrm>
            <a:off x="191684" y="105647"/>
            <a:ext cx="4809429" cy="6603742"/>
          </a:xfrm>
          <a:prstGeom prst="rect">
            <a:avLst/>
          </a:prstGeom>
          <a:noFill/>
        </p:spPr>
      </p:pic>
      <p:pic>
        <p:nvPicPr>
          <p:cNvPr id="5" name="Picture 2" descr="D:\КОНФЕРЕНЦИЯ 2024\журнал\Журнал - копия\23.jpg"/>
          <p:cNvPicPr>
            <a:picLocks noChangeAspect="1" noChangeArrowheads="1"/>
          </p:cNvPicPr>
          <p:nvPr/>
        </p:nvPicPr>
        <p:blipFill>
          <a:blip r:embed="rId3" cstate="print"/>
          <a:srcRect l="19533" t="52550" r="56693" b="30654"/>
          <a:stretch>
            <a:fillRect/>
          </a:stretch>
        </p:blipFill>
        <p:spPr bwMode="auto">
          <a:xfrm>
            <a:off x="225328" y="113758"/>
            <a:ext cx="1566109" cy="1564917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/>
          <p:nvPr/>
        </p:nvSpPr>
        <p:spPr>
          <a:xfrm>
            <a:off x="6041409" y="1698111"/>
            <a:ext cx="5766277" cy="4525963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Достижение роста заработной платы, компенсирующего ускорившуюся инфляцию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и внедрение новых стимулов удержания кадров и привлечения молодых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Последовательное снижение нагрузки педагогов и дальнейшие стимулирование их профессионального роста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Усиление и повышение качества поддержки органов управления образованием и администраций образовательных организаций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Реальное развитие социального партнёрства через поддержку и повышение качества работы профсоюзных организаций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/>
          <p:nvPr/>
        </p:nvSpPr>
        <p:spPr>
          <a:xfrm>
            <a:off x="5486400" y="498902"/>
            <a:ext cx="6428095" cy="1193423"/>
          </a:xfrm>
        </p:spPr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Защищая права, отстаивая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интересы, развивая социальное партнерство ставим задачи: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lang="ru-RU" sz="2000" b="1" baseline="0" dirty="0" smtClean="0">
              <a:solidFill>
                <a:srgbClr val="002060"/>
              </a:solidFill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lang="ru-RU" sz="2000" b="1" baseline="0" dirty="0" smtClean="0">
              <a:solidFill>
                <a:srgbClr val="002060"/>
              </a:solidFill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0;p13"/>
          <p:cNvSpPr/>
          <p:nvPr/>
        </p:nvSpPr>
        <p:spPr>
          <a:xfrm>
            <a:off x="3820867" y="0"/>
            <a:ext cx="8410889" cy="6840000"/>
          </a:xfrm>
          <a:prstGeom prst="snip2DiagRect">
            <a:avLst>
              <a:gd name="adj1" fmla="val 0"/>
              <a:gd name="adj2" fmla="val 24379"/>
            </a:avLst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noFill/>
          </a:ln>
        </p:spPr>
        <p:txBody>
          <a:bodyPr spcFirstLastPara="1" wrap="square" lIns="121897" tIns="121897" rIns="121897" bIns="121897" anchor="ctr" anchorCtr="0">
            <a:noAutofit/>
          </a:bodyPr>
          <a:lstStyle/>
          <a:p>
            <a:pPr defTabSz="1219200">
              <a:buClr>
                <a:srgbClr val="000000"/>
              </a:buClr>
              <a:defRPr/>
            </a:pPr>
            <a:endParaRPr sz="1900" kern="0" dirty="0">
              <a:solidFill>
                <a:srgbClr val="000000"/>
              </a:solidFill>
              <a:latin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820" y="661631"/>
            <a:ext cx="329283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Уважаемые коллеги,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желаем вам терпения, вдохновения, новых творческих идей и успехов   в вашем нелегком, но очень важном труде. Здоровья, счастья и благополучия!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Спасибо за ваш труд, терпение и преданность профессии.  </a:t>
            </a:r>
          </a:p>
          <a:p>
            <a:pPr algn="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Ваш Профсоюз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Анастасия\Desktop\1 с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957" y="0"/>
            <a:ext cx="7286043" cy="5327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Анастасия\Desktop\na-stend-god-zashhitnika-otechestva-scaled.jpg"/>
          <p:cNvPicPr>
            <a:picLocks noChangeAspect="1" noChangeArrowheads="1"/>
          </p:cNvPicPr>
          <p:nvPr/>
        </p:nvPicPr>
        <p:blipFill>
          <a:blip r:embed="rId2" cstate="print"/>
          <a:srcRect l="653" t="72896"/>
          <a:stretch>
            <a:fillRect/>
          </a:stretch>
        </p:blipFill>
        <p:spPr bwMode="auto">
          <a:xfrm>
            <a:off x="-144145" y="194310"/>
            <a:ext cx="12336259" cy="6858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755628" y="411219"/>
            <a:ext cx="4985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</a:t>
            </a:r>
          </a:p>
          <a:p>
            <a:pPr algn="ctr"/>
            <a:r>
              <a:rPr lang="ru-RU" sz="16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ОБЩЕРОССИЙСКОГО  ПРОФСОЮЗА  ОБРАЗОВАНИЯ </a:t>
            </a: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52056" y="1184604"/>
            <a:ext cx="8224949" cy="366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2075" algn="ctr"/>
            <a:r>
              <a:rPr lang="ru-RU" sz="24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ХХХ</a:t>
            </a:r>
            <a:r>
              <a:rPr lang="en-US" sz="24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ru-RU" sz="24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 ОТЧЕТНО-ВЫБОРНАЯ КОНФЕРЕНЦИЯ КРАЕВОЙ ОРГАНИЗАЦИИ ПРОФСОЮЗА</a:t>
            </a:r>
          </a:p>
          <a:p>
            <a:pPr marL="92075" algn="ctr"/>
            <a:endParaRPr lang="ru-RU" sz="800" b="1" dirty="0" smtClean="0">
              <a:solidFill>
                <a:srgbClr val="FF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2075" algn="ctr"/>
            <a:r>
              <a:rPr lang="ru-RU" sz="24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Х  СЪЕЗД ОБЩЕРОССИЙСКОГО ПРОФСОЮЗА ОБРАЗОВАНИЯ</a:t>
            </a:r>
            <a:r>
              <a:rPr lang="ru-RU" sz="20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92075" algn="ctr"/>
            <a:endParaRPr lang="ru-RU" sz="2000" b="1" dirty="0" smtClean="0">
              <a:solidFill>
                <a:srgbClr val="FF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2075" algn="ctr"/>
            <a:r>
              <a:rPr lang="ru-RU" sz="2000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подведены итоги отчетов и выборов и определены задачи </a:t>
            </a:r>
          </a:p>
          <a:p>
            <a:pPr marL="92075" algn="ctr"/>
            <a:r>
              <a:rPr lang="ru-RU" sz="2000" dirty="0" smtClean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на 2025-2029 годы</a:t>
            </a:r>
          </a:p>
          <a:p>
            <a:pPr marL="92075" algn="ctr"/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определены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приоритетные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направления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деятельности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Общероссийского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Профсоюза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образования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92075" algn="ctr"/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2025-20</a:t>
            </a:r>
            <a:r>
              <a:rPr lang="ru-RU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29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годы</a:t>
            </a:r>
            <a:r>
              <a:rPr lang="en-US" alt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b="1" dirty="0" smtClean="0">
                <a:solidFill>
                  <a:srgbClr val="1E5DA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               </a:t>
            </a:r>
            <a:r>
              <a:rPr lang="ru-RU" b="1" dirty="0" smtClean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              </a:t>
            </a:r>
          </a:p>
          <a:p>
            <a:pPr algn="ctr"/>
            <a:endParaRPr lang="ru-RU" b="1" dirty="0" smtClean="0">
              <a:solidFill>
                <a:schemeClr val="accent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38831" y="2928527"/>
            <a:ext cx="8338781" cy="551180"/>
          </a:xfrm>
          <a:prstGeom prst="rect">
            <a:avLst/>
          </a:prstGeom>
          <a:noFill/>
        </p:spPr>
        <p:txBody>
          <a:bodyPr wrap="square" lIns="121917" tIns="60958" rIns="121917" bIns="60958">
            <a:spAutoFit/>
          </a:bodyPr>
          <a:lstStyle/>
          <a:p>
            <a:endParaRPr lang="ru-RU" sz="800" dirty="0" smtClean="0"/>
          </a:p>
          <a:p>
            <a:pPr>
              <a:buFontTx/>
              <a:buChar char="-"/>
            </a:pPr>
            <a:endParaRPr lang="ru-RU" sz="2000" b="1" dirty="0"/>
          </a:p>
        </p:txBody>
      </p:sp>
      <p:pic>
        <p:nvPicPr>
          <p:cNvPr id="1026" name="Picture 2" descr="C:\Users\Анастасия\Desktop\Мои документы\ББ год защитника отачества ПРОФСОЮЗ_\Презентация\Элементы презентации\1-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2602" y="-159024"/>
            <a:ext cx="2430701" cy="2266122"/>
          </a:xfrm>
          <a:prstGeom prst="rect">
            <a:avLst/>
          </a:prstGeom>
          <a:noFill/>
        </p:spPr>
      </p:pic>
      <p:pic>
        <p:nvPicPr>
          <p:cNvPr id="7" name="Picture 2" descr="C:\Users\Анастасия\Desktop\Лого_ОКЕ_2024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199" y="369188"/>
            <a:ext cx="1951638" cy="1033179"/>
          </a:xfrm>
          <a:prstGeom prst="rect">
            <a:avLst/>
          </a:prstGeom>
          <a:noFill/>
        </p:spPr>
      </p:pic>
      <p:pic>
        <p:nvPicPr>
          <p:cNvPr id="27" name="Picture 3" descr="C:\Users\Анастасия\Desktop\na-stend-god-zashhitnika-otechestva-scaled.jpg"/>
          <p:cNvPicPr>
            <a:picLocks noChangeAspect="1" noChangeArrowheads="1"/>
          </p:cNvPicPr>
          <p:nvPr/>
        </p:nvPicPr>
        <p:blipFill>
          <a:blip r:embed="rId2" cstate="print"/>
          <a:srcRect t="8766" b="21223"/>
          <a:stretch>
            <a:fillRect/>
          </a:stretch>
        </p:blipFill>
        <p:spPr bwMode="auto">
          <a:xfrm>
            <a:off x="10471050" y="310428"/>
            <a:ext cx="1720950" cy="1531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астасия\Desktop\2024 презентация конференция\img_2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30323"/>
            <a:ext cx="2975170" cy="1982672"/>
          </a:xfrm>
          <a:prstGeom prst="rect">
            <a:avLst/>
          </a:prstGeom>
          <a:noFill/>
        </p:spPr>
      </p:pic>
      <p:pic>
        <p:nvPicPr>
          <p:cNvPr id="2" name="Picture 2" descr="C:\Users\Анастасия\Desktop\Новая папка\о нас\phpcBYFYV_Kniga-VOSPITATEL_html_8771eb00d9724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3133" y="1620026"/>
            <a:ext cx="3010831" cy="2007221"/>
          </a:xfrm>
          <a:prstGeom prst="rect">
            <a:avLst/>
          </a:prstGeom>
          <a:noFill/>
        </p:spPr>
      </p:pic>
      <p:pic>
        <p:nvPicPr>
          <p:cNvPr id="1027" name="Picture 3" descr="C:\Users\Анастасия\Desktop\Новая папка\о нас\shutterstock_110888630.jpg"/>
          <p:cNvPicPr>
            <a:picLocks noChangeAspect="1" noChangeArrowheads="1"/>
          </p:cNvPicPr>
          <p:nvPr/>
        </p:nvPicPr>
        <p:blipFill>
          <a:blip r:embed="rId4" cstate="print"/>
          <a:srcRect b="871"/>
          <a:stretch>
            <a:fillRect/>
          </a:stretch>
        </p:blipFill>
        <p:spPr bwMode="auto">
          <a:xfrm>
            <a:off x="6100414" y="1612676"/>
            <a:ext cx="3045970" cy="2016060"/>
          </a:xfrm>
          <a:prstGeom prst="rect">
            <a:avLst/>
          </a:prstGeom>
          <a:noFill/>
        </p:spPr>
      </p:pic>
      <p:pic>
        <p:nvPicPr>
          <p:cNvPr id="1028" name="Picture 4" descr="C:\Users\Анастасия\Desktop\Новая папка\о нас\2684b77e0ac7261bb555_2000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05351" y="1622393"/>
            <a:ext cx="2986649" cy="1990601"/>
          </a:xfrm>
          <a:prstGeom prst="rect">
            <a:avLst/>
          </a:prstGeom>
          <a:noFill/>
        </p:spPr>
      </p:pic>
      <p:sp>
        <p:nvSpPr>
          <p:cNvPr id="9" name="Заголовок 1"/>
          <p:cNvSpPr txBox="1"/>
          <p:nvPr/>
        </p:nvSpPr>
        <p:spPr>
          <a:xfrm>
            <a:off x="3381998" y="3899211"/>
            <a:ext cx="2751173" cy="8066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92254" y="3760451"/>
            <a:ext cx="59567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33 368</a:t>
            </a:r>
            <a:r>
              <a:rPr lang="ru-RU" sz="44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работающих</a:t>
            </a:r>
          </a:p>
          <a:p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8 606 </a:t>
            </a:r>
            <a:r>
              <a:rPr lang="ru-RU" sz="2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студентов</a:t>
            </a:r>
          </a:p>
          <a:p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409 </a:t>
            </a:r>
            <a:r>
              <a:rPr lang="ru-RU" sz="2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неработающих пенсионеров</a:t>
            </a:r>
          </a:p>
          <a:p>
            <a:endParaRPr lang="ru-RU" sz="40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28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6" cstate="print"/>
          <a:srcRect l="23561" t="8812" r="39759" b="52874"/>
          <a:stretch>
            <a:fillRect/>
          </a:stretch>
        </p:blipFill>
        <p:spPr bwMode="auto">
          <a:xfrm>
            <a:off x="284918" y="277946"/>
            <a:ext cx="1068869" cy="111927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28786" y="506462"/>
            <a:ext cx="6572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</a:t>
            </a:r>
          </a:p>
          <a:p>
            <a:r>
              <a:rPr lang="ru-RU" sz="16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ОБЩЕРОССИЙСКОГО  ПРОФСОЮЗА  ОБРАЗОВАНИЯ</a:t>
            </a:r>
          </a:p>
          <a:p>
            <a:endParaRPr lang="ru-RU" sz="23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3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9425" y="3760563"/>
            <a:ext cx="51670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60 </a:t>
            </a:r>
            <a:r>
              <a:rPr lang="ru-RU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территориальных</a:t>
            </a:r>
          </a:p>
          <a:p>
            <a:pPr marL="514350" indent="-514350"/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1 288 </a:t>
            </a:r>
            <a:r>
              <a:rPr lang="ru-RU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первичных</a:t>
            </a:r>
          </a:p>
          <a:p>
            <a:pPr marL="514350" indent="-514350"/>
            <a:r>
              <a:rPr lang="ru-RU" sz="48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42 483 </a:t>
            </a:r>
            <a:r>
              <a:rPr lang="ru-RU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человек</a:t>
            </a:r>
          </a:p>
          <a:p>
            <a:pPr marL="514350" indent="-514350"/>
            <a:endParaRPr lang="ru-RU" sz="40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endParaRPr lang="ru-RU" sz="40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40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днс\Pictures\2023\Официоз\Встреча с Томенко-6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 t="24472" r="49276" b="36708"/>
          <a:stretch>
            <a:fillRect/>
          </a:stretch>
        </p:blipFill>
        <p:spPr bwMode="auto">
          <a:xfrm>
            <a:off x="4214435" y="757726"/>
            <a:ext cx="3936382" cy="2265506"/>
          </a:xfrm>
          <a:prstGeom prst="rect">
            <a:avLst/>
          </a:prstGeom>
          <a:noFill/>
        </p:spPr>
      </p:pic>
      <p:pic>
        <p:nvPicPr>
          <p:cNvPr id="7" name="Picture 1" descr="C:\Users\Анастасия\Desktop\Новая папка\сборник Традиции и новаторство\2.jpg"/>
          <p:cNvPicPr>
            <a:picLocks noChangeAspect="1" noChangeArrowheads="1"/>
          </p:cNvPicPr>
          <p:nvPr/>
        </p:nvPicPr>
        <p:blipFill>
          <a:blip r:embed="rId3" cstate="print">
            <a:lum contrast="16000"/>
          </a:blip>
          <a:srcRect l="3478" t="9047" r="43725" b="3016"/>
          <a:stretch>
            <a:fillRect/>
          </a:stretch>
        </p:blipFill>
        <p:spPr bwMode="auto">
          <a:xfrm>
            <a:off x="0" y="757451"/>
            <a:ext cx="4136422" cy="2270522"/>
          </a:xfrm>
          <a:prstGeom prst="rect">
            <a:avLst/>
          </a:prstGeom>
          <a:noFill/>
        </p:spPr>
      </p:pic>
      <p:sp>
        <p:nvSpPr>
          <p:cNvPr id="8" name="Google Shape;114;p14"/>
          <p:cNvSpPr/>
          <p:nvPr/>
        </p:nvSpPr>
        <p:spPr>
          <a:xfrm>
            <a:off x="395061" y="4422404"/>
            <a:ext cx="5211531" cy="196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endParaRPr lang="ru-RU" sz="2000" b="1" dirty="0" smtClean="0">
              <a:solidFill>
                <a:srgbClr val="00206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  <a:p>
            <a:pPr>
              <a:tabLst>
                <a:tab pos="1080770" algn="l"/>
              </a:tabLst>
            </a:pPr>
            <a:r>
              <a:rPr lang="ru-RU" sz="2000" b="1" dirty="0" smtClean="0">
                <a:solidFill>
                  <a:srgbClr val="00206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Экспертизу и согласование                                  с ПРОФСОЮЗОМ прошли                                                                 проекта краевых, муниципальных </a:t>
            </a:r>
          </a:p>
          <a:p>
            <a:r>
              <a:rPr lang="ru-RU" sz="2000" b="1" dirty="0" smtClean="0">
                <a:solidFill>
                  <a:srgbClr val="00206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и локальных нормативных правовых актов   </a:t>
            </a:r>
          </a:p>
          <a:p>
            <a:endParaRPr sz="2000" b="1" dirty="0">
              <a:solidFill>
                <a:srgbClr val="00206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9" name="Google Shape;114;p14"/>
          <p:cNvSpPr/>
          <p:nvPr/>
        </p:nvSpPr>
        <p:spPr>
          <a:xfrm>
            <a:off x="5903413" y="3345608"/>
            <a:ext cx="6400793" cy="1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ЭКОНОМИЧЕСКАЯ ЭФФЕКТИВНОСТЬ инициативы ПРОФСОЮЗА  по установлению в соглашениях и коллективных договорах,действующих в 2025году, дополнительных льгот, гарантий и компенсаций составила более</a:t>
            </a:r>
          </a:p>
        </p:txBody>
      </p:sp>
      <p:sp>
        <p:nvSpPr>
          <p:cNvPr id="12" name="Google Shape;114;p14"/>
          <p:cNvSpPr/>
          <p:nvPr/>
        </p:nvSpPr>
        <p:spPr>
          <a:xfrm>
            <a:off x="3422022" y="4660144"/>
            <a:ext cx="1650665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10 072</a:t>
            </a:r>
            <a:endParaRPr sz="4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5" name="Google Shape;114;p14"/>
          <p:cNvSpPr/>
          <p:nvPr/>
        </p:nvSpPr>
        <p:spPr>
          <a:xfrm>
            <a:off x="431100" y="3316265"/>
            <a:ext cx="4853416" cy="1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Охват территориальными отраслевыми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соглашениями в   2025  году составил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6" name="Google Shape;114;p14"/>
          <p:cNvSpPr/>
          <p:nvPr/>
        </p:nvSpPr>
        <p:spPr>
          <a:xfrm>
            <a:off x="3647601" y="3855020"/>
            <a:ext cx="1779430" cy="839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99 %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/>
            </a:r>
            <a:br>
              <a:rPr lang="ru-RU" sz="3600" b="1" dirty="0">
                <a:solidFill>
                  <a:srgbClr val="00206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</a:br>
            <a:endParaRPr sz="3600" b="1" dirty="0">
              <a:solidFill>
                <a:srgbClr val="00206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7" name="Google Shape;114;p14"/>
          <p:cNvSpPr/>
          <p:nvPr/>
        </p:nvSpPr>
        <p:spPr>
          <a:xfrm>
            <a:off x="7922191" y="4565349"/>
            <a:ext cx="3645724" cy="1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24 </a:t>
            </a:r>
            <a:r>
              <a:rPr lang="ru-RU" sz="4000" b="1" dirty="0" err="1" smtClean="0">
                <a:solidFill>
                  <a:srgbClr val="FF0000"/>
                </a:solidFill>
              </a:rPr>
              <a:t>млн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рублей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endParaRPr sz="3600" b="1" dirty="0">
              <a:solidFill>
                <a:srgbClr val="00206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pic>
        <p:nvPicPr>
          <p:cNvPr id="21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4" cstate="print"/>
          <a:srcRect l="23561" t="8812" r="39759" b="52874"/>
          <a:stretch>
            <a:fillRect/>
          </a:stretch>
        </p:blipFill>
        <p:spPr bwMode="auto">
          <a:xfrm>
            <a:off x="7605826" y="5700156"/>
            <a:ext cx="708014" cy="741405"/>
          </a:xfrm>
          <a:prstGeom prst="rect">
            <a:avLst/>
          </a:prstGeom>
          <a:noFill/>
        </p:spPr>
      </p:pic>
      <p:sp>
        <p:nvSpPr>
          <p:cNvPr id="19" name="Google Shape;114;p14"/>
          <p:cNvSpPr/>
          <p:nvPr/>
        </p:nvSpPr>
        <p:spPr>
          <a:xfrm>
            <a:off x="8324540" y="5902033"/>
            <a:ext cx="3669519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3" name="Picture 7" descr="D:\0 профсоюз\2024\1.jpg"/>
          <p:cNvPicPr>
            <a:picLocks noChangeAspect="1" noChangeArrowheads="1"/>
          </p:cNvPicPr>
          <p:nvPr/>
        </p:nvPicPr>
        <p:blipFill>
          <a:blip r:embed="rId5" cstate="print"/>
          <a:srcRect l="1890" t="10499" r="12520" b="3360"/>
          <a:stretch>
            <a:fillRect/>
          </a:stretch>
        </p:blipFill>
        <p:spPr bwMode="auto">
          <a:xfrm>
            <a:off x="8220883" y="759588"/>
            <a:ext cx="3976644" cy="226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298739"/>
            <a:ext cx="4691269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73050"/>
            <a:endParaRPr lang="ru-RU" sz="2000" b="1" dirty="0" smtClean="0">
              <a:solidFill>
                <a:srgbClr val="002060"/>
              </a:solidFill>
            </a:endParaRPr>
          </a:p>
          <a:p>
            <a:pPr marL="186055"/>
            <a:endParaRPr lang="ru-RU" b="1" dirty="0" smtClean="0"/>
          </a:p>
          <a:p>
            <a:pPr marL="186055"/>
            <a:endParaRPr lang="ru-RU" b="1" dirty="0" smtClean="0"/>
          </a:p>
          <a:p>
            <a:pPr marL="186055"/>
            <a:endParaRPr lang="ru-RU" b="1" dirty="0" smtClean="0"/>
          </a:p>
          <a:p>
            <a:pPr marL="186055"/>
            <a:endParaRPr lang="ru-RU" b="1" dirty="0" smtClean="0"/>
          </a:p>
          <a:p>
            <a:pPr marL="186055"/>
            <a:endParaRPr lang="ru-RU" b="1" dirty="0" smtClean="0"/>
          </a:p>
          <a:p>
            <a:pPr marL="186055"/>
            <a:endParaRPr lang="ru-RU" b="1" dirty="0" smtClean="0"/>
          </a:p>
          <a:p>
            <a:pPr marL="186055"/>
            <a:endParaRPr lang="ru-RU" sz="800" b="1" dirty="0" smtClean="0"/>
          </a:p>
          <a:p>
            <a:pPr marL="186055"/>
            <a:r>
              <a:rPr lang="ru-RU" b="1" dirty="0" smtClean="0"/>
              <a:t>Предусмотрена возможность установления в коллективном договоре образовательной организации, а также      в перечне выплат стимулирующего характера доплат уполномоченным Профсоюза по охране труда и работникам, на которых возложены общественно значимые виды деятельности: председателям первичных организаций, членам профкомов, внештатным правовым инспекторам труда  </a:t>
            </a:r>
            <a:endParaRPr lang="ru-RU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2075"/>
            <a:endParaRPr lang="ru-RU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2075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50014" y="1296539"/>
            <a:ext cx="4325747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92075"/>
            <a:endParaRPr lang="ru-RU" sz="800" b="1" dirty="0" smtClean="0"/>
          </a:p>
          <a:p>
            <a:pPr marL="92075"/>
            <a:r>
              <a:rPr lang="ru-RU" sz="2000" b="1" dirty="0" smtClean="0"/>
              <a:t>Без проведения аттестации только  на основании поданного заявления установление педагогическим работникам той же квалификационной категории без ограничения срока её действия,  если они имели её по состоянию     на 1 сентября 2023 года </a:t>
            </a:r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284918" y="171931"/>
            <a:ext cx="854769" cy="895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03502" y="307682"/>
            <a:ext cx="4759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</a:t>
            </a:r>
          </a:p>
          <a:p>
            <a:r>
              <a:rPr lang="ru-RU" sz="16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ОБЩЕРОССИЙСКОГО  ПРОФСОЮЗА  ОБРАЗОВАНИЯ </a:t>
            </a:r>
            <a:endParaRPr lang="ru-RU" sz="23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1" descr="C:\Users\Анастасия\Desktop\Новая папка\сборник Традиции и новаторство\2.jpg"/>
          <p:cNvPicPr>
            <a:picLocks noChangeAspect="1" noChangeArrowheads="1"/>
          </p:cNvPicPr>
          <p:nvPr/>
        </p:nvPicPr>
        <p:blipFill>
          <a:blip r:embed="rId3" cstate="print"/>
          <a:srcRect t="12062" r="30806" b="6031"/>
          <a:stretch>
            <a:fillRect/>
          </a:stretch>
        </p:blipFill>
        <p:spPr bwMode="auto">
          <a:xfrm>
            <a:off x="-3008" y="1282184"/>
            <a:ext cx="4686921" cy="1825107"/>
          </a:xfrm>
          <a:prstGeom prst="rect">
            <a:avLst/>
          </a:prstGeom>
          <a:noFill/>
        </p:spPr>
      </p:pic>
      <p:pic>
        <p:nvPicPr>
          <p:cNvPr id="12" name="Picture 2" descr="D:\КОНФЕРЕНЦИЯ 2024\конференция 2024\3 о нас - копия.jpg"/>
          <p:cNvPicPr>
            <a:picLocks noChangeAspect="1" noChangeArrowheads="1"/>
          </p:cNvPicPr>
          <p:nvPr/>
        </p:nvPicPr>
        <p:blipFill>
          <a:blip r:embed="rId4" cstate="print"/>
          <a:srcRect l="21845" t="64044" r="6241" b="557"/>
          <a:stretch>
            <a:fillRect/>
          </a:stretch>
        </p:blipFill>
        <p:spPr bwMode="auto">
          <a:xfrm>
            <a:off x="9134195" y="1296563"/>
            <a:ext cx="3056763" cy="264763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63066" y="4070881"/>
            <a:ext cx="7415286" cy="28007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sz="800" b="1" dirty="0" smtClean="0">
              <a:solidFill>
                <a:srgbClr val="FF0000"/>
              </a:solidFill>
            </a:endParaRPr>
          </a:p>
          <a:p>
            <a:pPr marL="95250"/>
            <a:r>
              <a:rPr lang="ru-RU" sz="2000" b="1" dirty="0" smtClean="0">
                <a:solidFill>
                  <a:srgbClr val="FF0000"/>
                </a:solidFill>
              </a:rPr>
              <a:t>Совместное письмо Министерства образования и краевой организации Профсоюза № 23-01/20/556  от 03.07.2025                  об упрощении прохождения аттестации руководителей образовательных организаций. </a:t>
            </a:r>
          </a:p>
          <a:p>
            <a:pPr marL="95250"/>
            <a:endParaRPr lang="ru-RU" sz="800" b="1" dirty="0" smtClean="0">
              <a:solidFill>
                <a:srgbClr val="FF0000"/>
              </a:solidFill>
            </a:endParaRPr>
          </a:p>
          <a:p>
            <a:pPr marL="95250"/>
            <a:r>
              <a:rPr lang="ru-RU" sz="2000" b="1" dirty="0" smtClean="0">
                <a:solidFill>
                  <a:srgbClr val="FF0000"/>
                </a:solidFill>
              </a:rPr>
              <a:t>Рекомендовано исключить тестовое испытание при положительной оценке их деятельности за </a:t>
            </a:r>
            <a:r>
              <a:rPr lang="ru-RU" sz="2000" b="1" dirty="0" err="1" smtClean="0">
                <a:solidFill>
                  <a:srgbClr val="FF0000"/>
                </a:solidFill>
              </a:rPr>
              <a:t>межаттестационный</a:t>
            </a:r>
            <a:r>
              <a:rPr lang="ru-RU" sz="2000" b="1" dirty="0" smtClean="0">
                <a:solidFill>
                  <a:srgbClr val="FF0000"/>
                </a:solidFill>
              </a:rPr>
              <a:t> период</a:t>
            </a:r>
          </a:p>
          <a:p>
            <a:pPr marL="177800"/>
            <a:endParaRPr lang="ru-RU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14;p14"/>
          <p:cNvSpPr/>
          <p:nvPr/>
        </p:nvSpPr>
        <p:spPr>
          <a:xfrm>
            <a:off x="9227117" y="0"/>
            <a:ext cx="2964883" cy="3111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algn="r"/>
            <a:endParaRPr lang="ru-RU" sz="12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Установлен ежегодный основной удлиненный оплачиваемый отпуск      56 календарных дней для советников директоров   по воспитанию и взаимодействию  с детскими общественными  объединениями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3179722"/>
            <a:ext cx="4189863" cy="27392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</a:endParaRPr>
          </a:p>
          <a:p>
            <a:pPr marL="177800"/>
            <a:r>
              <a:rPr lang="ru-RU" b="1" dirty="0" smtClean="0">
                <a:solidFill>
                  <a:srgbClr val="002060"/>
                </a:solidFill>
              </a:rPr>
              <a:t>Проведена тождественность наименования должностей для установления права на получение педагогической пенсии инструктору по физической культуре в дошкольном образовательном учреждении и </a:t>
            </a:r>
            <a:r>
              <a:rPr lang="ru-RU" b="1" dirty="0" err="1" smtClean="0">
                <a:solidFill>
                  <a:srgbClr val="002060"/>
                </a:solidFill>
              </a:rPr>
              <a:t>тьютору</a:t>
            </a:r>
            <a:r>
              <a:rPr lang="ru-RU" b="1" dirty="0" smtClean="0">
                <a:solidFill>
                  <a:srgbClr val="002060"/>
                </a:solidFill>
              </a:rPr>
              <a:t> – воспитателю </a:t>
            </a:r>
          </a:p>
          <a:p>
            <a:pPr marL="177800"/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215398" y="122829"/>
            <a:ext cx="668807" cy="700349"/>
          </a:xfrm>
          <a:prstGeom prst="rect">
            <a:avLst/>
          </a:prstGeom>
          <a:noFill/>
        </p:spPr>
      </p:pic>
      <p:pic>
        <p:nvPicPr>
          <p:cNvPr id="17" name="Picture 1" descr="C:\Users\Анастасия\Desktop\Новая папка\сборник Традиции и новаторство\2.jpg"/>
          <p:cNvPicPr>
            <a:picLocks noChangeAspect="1" noChangeArrowheads="1"/>
          </p:cNvPicPr>
          <p:nvPr/>
        </p:nvPicPr>
        <p:blipFill>
          <a:blip r:embed="rId3" cstate="print">
            <a:lum contrast="16000"/>
          </a:blip>
          <a:srcRect l="3478" t="10555" r="43228" b="6031"/>
          <a:stretch>
            <a:fillRect/>
          </a:stretch>
        </p:blipFill>
        <p:spPr bwMode="auto">
          <a:xfrm>
            <a:off x="0" y="928897"/>
            <a:ext cx="4175412" cy="2153768"/>
          </a:xfrm>
          <a:prstGeom prst="rect">
            <a:avLst/>
          </a:prstGeom>
          <a:noFill/>
        </p:spPr>
      </p:pic>
      <p:sp>
        <p:nvSpPr>
          <p:cNvPr id="22" name="Google Shape;114;p14"/>
          <p:cNvSpPr/>
          <p:nvPr/>
        </p:nvSpPr>
        <p:spPr>
          <a:xfrm>
            <a:off x="4234314" y="0"/>
            <a:ext cx="4936982" cy="3111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algn="r"/>
            <a:endParaRPr lang="ru-RU" sz="12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Дополнительные гарантии в связи с сокращением численности или штата,                   в соответствии с которыми преимущественное право оставления на работе предоставляется работникам, совмещающим работу                       с обучением; председателям первичных              и территориальных профорганизаций; работникам </a:t>
            </a:r>
            <a:r>
              <a:rPr lang="ru-RU" b="1" dirty="0" err="1" smtClean="0">
                <a:solidFill>
                  <a:srgbClr val="002060"/>
                </a:solidFill>
              </a:rPr>
              <a:t>предпенсионного</a:t>
            </a:r>
            <a:r>
              <a:rPr lang="ru-RU" b="1" dirty="0" smtClean="0">
                <a:solidFill>
                  <a:srgbClr val="002060"/>
                </a:solidFill>
              </a:rPr>
              <a:t> возраста;                 в течение трех лет выпускникам вузов и колледжей, впервые  поступившим на работу</a:t>
            </a:r>
          </a:p>
          <a:p>
            <a:r>
              <a:rPr lang="ru-RU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177800"/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23" name="Google Shape;114;p14"/>
          <p:cNvSpPr/>
          <p:nvPr/>
        </p:nvSpPr>
        <p:spPr>
          <a:xfrm>
            <a:off x="4230806" y="3190548"/>
            <a:ext cx="7961194" cy="36538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algn="r"/>
            <a:endParaRPr lang="ru-RU" sz="1200" b="1" dirty="0" smtClean="0">
              <a:solidFill>
                <a:srgbClr val="002060"/>
              </a:solidFill>
            </a:endParaRPr>
          </a:p>
          <a:p>
            <a:pPr marL="95250"/>
            <a:r>
              <a:rPr lang="ru-RU" sz="1900" b="1" dirty="0" smtClean="0">
                <a:solidFill>
                  <a:srgbClr val="002060"/>
                </a:solidFill>
              </a:rPr>
              <a:t>Расширен Перечень должностей педагогических работников, которым работодатель должен устанавливать заработную плату с учетом имеющейся квалификационной категории по должности с другим наименованием, по которой не установлена квалификационная категория. </a:t>
            </a:r>
          </a:p>
          <a:p>
            <a:pPr marL="95250"/>
            <a:endParaRPr lang="ru-RU" sz="800" b="1" dirty="0" smtClean="0">
              <a:solidFill>
                <a:srgbClr val="002060"/>
              </a:solidFill>
            </a:endParaRPr>
          </a:p>
          <a:p>
            <a:pPr marL="95250"/>
            <a:r>
              <a:rPr lang="ru-RU" sz="1900" b="1" dirty="0" smtClean="0">
                <a:solidFill>
                  <a:srgbClr val="002060"/>
                </a:solidFill>
              </a:rPr>
              <a:t>Дополнительно включены такие должности, как старший вожатый, педагог-библиотекарь, социальный педагог, педагог-организатор, педагог-психолог, методист, </a:t>
            </a:r>
            <a:r>
              <a:rPr lang="ru-RU" sz="1900" b="1" dirty="0" err="1" smtClean="0">
                <a:solidFill>
                  <a:srgbClr val="002060"/>
                </a:solidFill>
              </a:rPr>
              <a:t>тьютор</a:t>
            </a:r>
            <a:r>
              <a:rPr lang="ru-RU" sz="1900" b="1" dirty="0" smtClean="0">
                <a:solidFill>
                  <a:srgbClr val="002060"/>
                </a:solidFill>
              </a:rPr>
              <a:t>, инструктор-методист, инструктор по труду, педагог дополнительного образования</a:t>
            </a:r>
          </a:p>
          <a:p>
            <a:pPr marL="177800"/>
            <a:r>
              <a:rPr lang="ru-RU" sz="19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4" name="Google Shape;114;p14"/>
          <p:cNvSpPr/>
          <p:nvPr/>
        </p:nvSpPr>
        <p:spPr>
          <a:xfrm>
            <a:off x="913806" y="0"/>
            <a:ext cx="3669519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endParaRPr lang="ru-RU" sz="16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4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ПРОФСОЮЗ ДОБИЛСЯ</a:t>
            </a: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236855" y="6182360"/>
            <a:ext cx="406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 </a:t>
            </a:r>
            <a:r>
              <a:rPr lang="ru-RU" altLang="en-US" sz="3200">
                <a:solidFill>
                  <a:srgbClr val="FF0000"/>
                </a:solidFill>
              </a:rPr>
              <a:t>2024-2025год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830957" y="5315"/>
            <a:ext cx="6361039" cy="65248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«ФОРМУЛА УСПЕХА» </a:t>
            </a:r>
          </a:p>
          <a:p>
            <a:pPr marL="186055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КОНКУРС ДЛЯ РУКОВОДИТЕЛЕЙ</a:t>
            </a:r>
          </a:p>
          <a:p>
            <a:pPr marL="18605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ОБРАЗОВАТЕЛЬНЫХ ОРГАНИЗАЦИЙ </a:t>
            </a:r>
            <a:endParaRPr lang="ru-RU" sz="2800" b="1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pic>
        <p:nvPicPr>
          <p:cNvPr id="5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125894" y="171931"/>
            <a:ext cx="854769" cy="895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8218" y="307682"/>
            <a:ext cx="4759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</a:t>
            </a:r>
          </a:p>
          <a:p>
            <a:r>
              <a:rPr lang="ru-RU" sz="1600" b="1" dirty="0" smtClean="0">
                <a:solidFill>
                  <a:srgbClr val="1A518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ОБЩЕРОССИЙСКОГО  ПРОФСОЮЗА  ОБРАЗОВАНИЯ </a:t>
            </a:r>
            <a:endParaRPr lang="ru-RU" sz="23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800" b="1" dirty="0" smtClean="0">
              <a:solidFill>
                <a:srgbClr val="00206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Анастасия\Desktop\1д.jpg"/>
          <p:cNvPicPr>
            <a:picLocks noChangeAspect="1" noChangeArrowheads="1"/>
          </p:cNvPicPr>
          <p:nvPr/>
        </p:nvPicPr>
        <p:blipFill>
          <a:blip r:embed="rId3" cstate="print"/>
          <a:srcRect l="315" t="8976" r="4409"/>
          <a:stretch>
            <a:fillRect/>
          </a:stretch>
        </p:blipFill>
        <p:spPr bwMode="auto">
          <a:xfrm>
            <a:off x="5841082" y="2813205"/>
            <a:ext cx="6350917" cy="4044795"/>
          </a:xfrm>
          <a:prstGeom prst="rect">
            <a:avLst/>
          </a:prstGeom>
          <a:noFill/>
        </p:spPr>
      </p:pic>
      <p:pic>
        <p:nvPicPr>
          <p:cNvPr id="16" name="Picture 1" descr="C:\Users\Анастасия\Desktop\Новая папка\сборник Традиции и новаторство\2.jpg"/>
          <p:cNvPicPr>
            <a:picLocks noChangeAspect="1" noChangeArrowheads="1"/>
          </p:cNvPicPr>
          <p:nvPr/>
        </p:nvPicPr>
        <p:blipFill>
          <a:blip r:embed="rId4" cstate="print">
            <a:lum contrast="16000"/>
          </a:blip>
          <a:srcRect l="2484" t="9047" r="24347" b="3016"/>
          <a:stretch>
            <a:fillRect/>
          </a:stretch>
        </p:blipFill>
        <p:spPr bwMode="auto">
          <a:xfrm>
            <a:off x="1757" y="1234528"/>
            <a:ext cx="5732965" cy="227052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5804451" y="1726579"/>
            <a:ext cx="630803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6055"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Цель – увеличение профсоюзного членства от 80 до 100 %. Победителям предоставляются бесплатные путевки в санатории Алтайского края на 5 дней</a:t>
            </a:r>
            <a:r>
              <a:rPr lang="ru-RU" sz="2000" b="1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1670" y="3893310"/>
            <a:ext cx="545327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Только за 8 месяцев 2025 году у более </a:t>
            </a:r>
            <a:r>
              <a:rPr lang="ru-RU" sz="20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100 </a:t>
            </a:r>
            <a:r>
              <a:rPr lang="ru-RU" sz="2000" b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руководителей образовательных  организаций края появилась возможность отдохнуть и поправить здоровье в санаториях края</a:t>
            </a:r>
            <a:endParaRPr lang="ru-RU" sz="20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A518E"/>
              </a:solidFill>
              <a:cs typeface="Times New Roman" panose="02020603050405020304" pitchFamily="18" charset="0"/>
            </a:endParaRPr>
          </a:p>
          <a:p>
            <a:pPr marL="186055"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A518E"/>
              </a:solidFill>
              <a:cs typeface="Arial" panose="020B0604020202020204" pitchFamily="34" charset="0"/>
            </a:endParaRPr>
          </a:p>
        </p:txBody>
      </p:sp>
      <p:pic>
        <p:nvPicPr>
          <p:cNvPr id="9" name="Picture 2" descr="C:\Users\Анастасия\Desktop\Мои документы\ББ год защитника отачества ПРОФСОЮЗ_\Презентация\Элементы презентации\1-04.png"/>
          <p:cNvPicPr>
            <a:picLocks noChangeAspect="1" noChangeArrowheads="1"/>
          </p:cNvPicPr>
          <p:nvPr/>
        </p:nvPicPr>
        <p:blipFill>
          <a:blip r:embed="rId5" cstate="print"/>
          <a:srcRect b="50664"/>
          <a:stretch>
            <a:fillRect/>
          </a:stretch>
        </p:blipFill>
        <p:spPr bwMode="auto">
          <a:xfrm>
            <a:off x="3723861" y="2507883"/>
            <a:ext cx="2006217" cy="92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14;p14"/>
          <p:cNvSpPr/>
          <p:nvPr/>
        </p:nvSpPr>
        <p:spPr>
          <a:xfrm>
            <a:off x="955264" y="203598"/>
            <a:ext cx="4358858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4" name="Picture 2" descr="D:\КОНФЕРЕНЦИЯ 2024\конференция 2024\3 о нас - копия.jpg"/>
          <p:cNvPicPr>
            <a:picLocks noChangeAspect="1" noChangeArrowheads="1"/>
          </p:cNvPicPr>
          <p:nvPr/>
        </p:nvPicPr>
        <p:blipFill>
          <a:blip r:embed="rId2" cstate="print"/>
          <a:srcRect l="15604" t="2785" r="6241" b="66272"/>
          <a:stretch>
            <a:fillRect/>
          </a:stretch>
        </p:blipFill>
        <p:spPr bwMode="auto">
          <a:xfrm>
            <a:off x="8285465" y="954156"/>
            <a:ext cx="3906535" cy="2889083"/>
          </a:xfrm>
          <a:prstGeom prst="rect">
            <a:avLst/>
          </a:prstGeom>
          <a:noFill/>
        </p:spPr>
      </p:pic>
      <p:sp>
        <p:nvSpPr>
          <p:cNvPr id="22" name="Google Shape;114;p14"/>
          <p:cNvSpPr/>
          <p:nvPr/>
        </p:nvSpPr>
        <p:spPr>
          <a:xfrm>
            <a:off x="5790702" y="4146345"/>
            <a:ext cx="6313901" cy="2538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marL="82550"/>
            <a:endParaRPr lang="ru-RU" sz="800" dirty="0" smtClean="0"/>
          </a:p>
          <a:p>
            <a:pPr marL="82550"/>
            <a:r>
              <a:rPr lang="ru-RU" sz="2200" b="1" dirty="0" smtClean="0">
                <a:solidFill>
                  <a:srgbClr val="002060"/>
                </a:solidFill>
              </a:rPr>
              <a:t>Введены выплаты стимулирующего характера </a:t>
            </a:r>
          </a:p>
          <a:p>
            <a:pPr marL="82550"/>
            <a:r>
              <a:rPr lang="ru-RU" sz="2200" b="1" dirty="0" smtClean="0">
                <a:solidFill>
                  <a:srgbClr val="002060"/>
                </a:solidFill>
              </a:rPr>
              <a:t>за наставничество и студентам педагогических вузов, совмещающих обучение и трудовую деятельность в образовательных организациях</a:t>
            </a:r>
          </a:p>
          <a:p>
            <a:pPr marL="82550"/>
            <a:endParaRPr lang="ru-RU" sz="1600" b="1" dirty="0" smtClean="0">
              <a:solidFill>
                <a:srgbClr val="002060"/>
              </a:solidFill>
            </a:endParaRPr>
          </a:p>
          <a:p>
            <a:pPr marL="82550"/>
            <a:endParaRPr lang="ru-RU" sz="8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algn="ctr"/>
            <a:endParaRPr lang="ru-RU" sz="1600" b="1" dirty="0" smtClean="0"/>
          </a:p>
          <a:p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23" name="Google Shape;114;p14"/>
          <p:cNvSpPr/>
          <p:nvPr/>
        </p:nvSpPr>
        <p:spPr>
          <a:xfrm>
            <a:off x="81765" y="3226518"/>
            <a:ext cx="5802199" cy="10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marL="82550"/>
            <a:r>
              <a:rPr lang="ru-RU" sz="1600" b="1" dirty="0" smtClean="0">
                <a:solidFill>
                  <a:srgbClr val="002060"/>
                </a:solidFill>
              </a:rPr>
              <a:t> </a:t>
            </a:r>
            <a:r>
              <a:rPr lang="ru-RU" sz="2100" b="1" dirty="0" smtClean="0">
                <a:solidFill>
                  <a:srgbClr val="002060"/>
                </a:solidFill>
              </a:rPr>
              <a:t>Увеличение размера оклада на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10 %</a:t>
            </a:r>
            <a:r>
              <a:rPr lang="ru-RU" sz="2100" b="1" dirty="0" smtClean="0">
                <a:solidFill>
                  <a:srgbClr val="002060"/>
                </a:solidFill>
              </a:rPr>
              <a:t>  с первого сентября 2024 года</a:t>
            </a:r>
          </a:p>
          <a:p>
            <a:pPr marL="82550"/>
            <a:endParaRPr lang="ru-RU" sz="800" b="1" dirty="0" smtClean="0">
              <a:solidFill>
                <a:srgbClr val="002060"/>
              </a:solidFill>
            </a:endParaRPr>
          </a:p>
          <a:p>
            <a:pPr marL="82550"/>
            <a:r>
              <a:rPr lang="ru-RU" sz="2100" b="1" dirty="0" smtClean="0">
                <a:solidFill>
                  <a:srgbClr val="002060"/>
                </a:solidFill>
              </a:rPr>
              <a:t>Индексация заработной платы на </a:t>
            </a:r>
            <a:r>
              <a:rPr lang="ru-RU" sz="2800" b="1" dirty="0" smtClean="0">
                <a:solidFill>
                  <a:srgbClr val="002060"/>
                </a:solidFill>
              </a:rPr>
              <a:t>5, 1 %       </a:t>
            </a:r>
            <a:r>
              <a:rPr lang="ru-RU" sz="2100" b="1" dirty="0" smtClean="0">
                <a:solidFill>
                  <a:srgbClr val="002060"/>
                </a:solidFill>
              </a:rPr>
              <a:t>с первого октября 2024 года</a:t>
            </a:r>
          </a:p>
          <a:p>
            <a:pPr marL="82550"/>
            <a:endParaRPr lang="ru-RU" sz="800" b="1" dirty="0" smtClean="0">
              <a:solidFill>
                <a:srgbClr val="002060"/>
              </a:solidFill>
            </a:endParaRPr>
          </a:p>
          <a:p>
            <a:pPr marL="82550"/>
            <a:r>
              <a:rPr lang="ru-RU" sz="2100" b="1" dirty="0" smtClean="0">
                <a:solidFill>
                  <a:srgbClr val="002060"/>
                </a:solidFill>
              </a:rPr>
              <a:t> Увеличение размера оклада на </a:t>
            </a:r>
            <a:r>
              <a:rPr lang="ru-RU" sz="2800" b="1" dirty="0" smtClean="0">
                <a:solidFill>
                  <a:srgbClr val="002060"/>
                </a:solidFill>
              </a:rPr>
              <a:t>15 %           </a:t>
            </a:r>
            <a:r>
              <a:rPr lang="ru-RU" sz="2100" b="1" dirty="0" smtClean="0">
                <a:solidFill>
                  <a:srgbClr val="002060"/>
                </a:solidFill>
              </a:rPr>
              <a:t>с первого января 2025 года</a:t>
            </a:r>
          </a:p>
          <a:p>
            <a:pPr marL="82550"/>
            <a:endParaRPr lang="ru-RU" sz="800" b="1" dirty="0" smtClean="0">
              <a:solidFill>
                <a:srgbClr val="002060"/>
              </a:solidFill>
            </a:endParaRPr>
          </a:p>
          <a:p>
            <a:pPr marL="82550"/>
            <a:r>
              <a:rPr lang="ru-RU" sz="2100" b="1" dirty="0" smtClean="0">
                <a:solidFill>
                  <a:srgbClr val="002060"/>
                </a:solidFill>
              </a:rPr>
              <a:t>Сегодня размер оклада оставляет  </a:t>
            </a:r>
            <a:r>
              <a:rPr lang="ru-RU" sz="2800" b="1" dirty="0" smtClean="0">
                <a:solidFill>
                  <a:srgbClr val="002060"/>
                </a:solidFill>
              </a:rPr>
              <a:t>12 631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5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3" cstate="print"/>
          <a:srcRect l="23561" t="8812" r="39759" b="52874"/>
          <a:stretch>
            <a:fillRect/>
          </a:stretch>
        </p:blipFill>
        <p:spPr bwMode="auto">
          <a:xfrm>
            <a:off x="278638" y="53008"/>
            <a:ext cx="708014" cy="741405"/>
          </a:xfrm>
          <a:prstGeom prst="rect">
            <a:avLst/>
          </a:prstGeom>
          <a:noFill/>
        </p:spPr>
      </p:pic>
      <p:pic>
        <p:nvPicPr>
          <p:cNvPr id="16" name="Picture 2" descr="C:\Users\Анастасия\Desktop\ЧИСТОВАЯ презентация 2024\сборник Традиции и новаторство\11 - копия.jpg"/>
          <p:cNvPicPr>
            <a:picLocks noChangeAspect="1" noChangeArrowheads="1"/>
          </p:cNvPicPr>
          <p:nvPr/>
        </p:nvPicPr>
        <p:blipFill>
          <a:blip r:embed="rId4" cstate="print"/>
          <a:srcRect l="40529" t="13033" r="26225" b="10426"/>
          <a:stretch>
            <a:fillRect/>
          </a:stretch>
        </p:blipFill>
        <p:spPr bwMode="auto">
          <a:xfrm>
            <a:off x="0" y="946990"/>
            <a:ext cx="4578063" cy="208775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19937" y="1264826"/>
            <a:ext cx="39228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ПРОФСОЮЗ:  2024 – 2025</a:t>
            </a:r>
          </a:p>
          <a:p>
            <a:r>
              <a:rPr lang="ru-RU" sz="6000" b="1" dirty="0" smtClean="0">
                <a:solidFill>
                  <a:schemeClr val="bg1"/>
                </a:solidFill>
              </a:rPr>
              <a:t>ЗАРПЛАТА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11" name="Picture 2" descr="https://ptzgovorit.ru/sites/default/files/original_nodes/original_87.jpg"/>
          <p:cNvPicPr>
            <a:picLocks noChangeAspect="1" noChangeArrowheads="1"/>
          </p:cNvPicPr>
          <p:nvPr/>
        </p:nvPicPr>
        <p:blipFill>
          <a:blip r:embed="rId5" cstate="print"/>
          <a:srcRect t="8087" r="21777"/>
          <a:stretch>
            <a:fillRect/>
          </a:stretch>
        </p:blipFill>
        <p:spPr bwMode="auto">
          <a:xfrm>
            <a:off x="4612392" y="952752"/>
            <a:ext cx="3613367" cy="2906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овое поле 2"/>
          <p:cNvSpPr txBox="1"/>
          <p:nvPr/>
        </p:nvSpPr>
        <p:spPr>
          <a:xfrm>
            <a:off x="7832035" y="-13252"/>
            <a:ext cx="4359964" cy="68712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endParaRPr lang="ru-RU" sz="2000" dirty="0" smtClean="0">
              <a:ln>
                <a:noFill/>
              </a:ln>
              <a:effectLst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sz="2400" b="1" dirty="0" smtClean="0">
              <a:sym typeface="+mn-ea"/>
            </a:endParaRPr>
          </a:p>
          <a:p>
            <a:pPr marL="186055"/>
            <a:endParaRPr lang="ru-RU" altLang="en-US" sz="2400" dirty="0">
              <a:solidFill>
                <a:srgbClr val="000000"/>
              </a:solidFill>
              <a:latin typeface="Roboto"/>
            </a:endParaRPr>
          </a:p>
        </p:txBody>
      </p:sp>
      <p:pic>
        <p:nvPicPr>
          <p:cNvPr id="12" name="Picture 4" descr="C:\Users\Анастасия\Desktop\блокнот (1)\0 - копия.jpg"/>
          <p:cNvPicPr>
            <a:picLocks noChangeAspect="1" noChangeArrowheads="1"/>
          </p:cNvPicPr>
          <p:nvPr/>
        </p:nvPicPr>
        <p:blipFill>
          <a:blip r:embed="rId2" cstate="print"/>
          <a:srcRect l="23561" t="8812" r="39759" b="52874"/>
          <a:stretch>
            <a:fillRect/>
          </a:stretch>
        </p:blipFill>
        <p:spPr bwMode="auto">
          <a:xfrm>
            <a:off x="251342" y="175840"/>
            <a:ext cx="708014" cy="741405"/>
          </a:xfrm>
          <a:prstGeom prst="rect">
            <a:avLst/>
          </a:prstGeom>
          <a:noFill/>
        </p:spPr>
      </p:pic>
      <p:sp>
        <p:nvSpPr>
          <p:cNvPr id="13" name="Google Shape;114;p14"/>
          <p:cNvSpPr/>
          <p:nvPr/>
        </p:nvSpPr>
        <p:spPr>
          <a:xfrm>
            <a:off x="955264" y="203598"/>
            <a:ext cx="4358858" cy="713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АЛТАЙСКАЯ КРАЕВАЯ ОРГАНИЗАЦИЯ </a:t>
            </a:r>
          </a:p>
        </p:txBody>
      </p:sp>
      <p:pic>
        <p:nvPicPr>
          <p:cNvPr id="14" name="Picture 2" descr="C:\Users\Анастасия\Desktop\ЧИСТОВАЯ презентация 2024\сборник Традиции и новаторство\11 - копия.jpg"/>
          <p:cNvPicPr>
            <a:picLocks noChangeAspect="1" noChangeArrowheads="1"/>
          </p:cNvPicPr>
          <p:nvPr/>
        </p:nvPicPr>
        <p:blipFill>
          <a:blip r:embed="rId3" cstate="print"/>
          <a:srcRect l="40529" t="19549" r="26225" b="18246"/>
          <a:stretch>
            <a:fillRect/>
          </a:stretch>
        </p:blipFill>
        <p:spPr bwMode="auto">
          <a:xfrm>
            <a:off x="176" y="1169046"/>
            <a:ext cx="6135581" cy="156090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54071" y="1290343"/>
            <a:ext cx="55431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ПРАВОВАЯ ЗАЩИТА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ОХРАНА ТРУДА            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2024 – 2025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Google Shape;114;p14"/>
          <p:cNvSpPr/>
          <p:nvPr/>
        </p:nvSpPr>
        <p:spPr>
          <a:xfrm>
            <a:off x="344557" y="4929540"/>
            <a:ext cx="5579165" cy="1126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r>
              <a:rPr lang="ru-RU" sz="2300" b="1" dirty="0" smtClean="0">
                <a:solidFill>
                  <a:srgbClr val="FF0000"/>
                </a:solidFill>
              </a:rPr>
              <a:t>ЭКОНОМИЧЕСКАЯ ЭФФЕКТИВНОСТЬ ВСЕХ ФОРМ ПРАВОВОЙ РАБОТЫ СОСТАВИЛА </a:t>
            </a:r>
            <a:endParaRPr lang="ru-RU" sz="23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/>
              <a:t> </a:t>
            </a:r>
            <a:endParaRPr sz="2100" b="1" dirty="0">
              <a:solidFill>
                <a:srgbClr val="002060"/>
              </a:solidFill>
              <a:latin typeface="Verdana" panose="020B0604030504040204"/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0" name="Google Shape;114;p14"/>
          <p:cNvSpPr/>
          <p:nvPr/>
        </p:nvSpPr>
        <p:spPr>
          <a:xfrm>
            <a:off x="2069071" y="5650472"/>
            <a:ext cx="3046269" cy="750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32" rIns="121897" bIns="60932" anchor="t" anchorCtr="0"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53,5</a:t>
            </a:r>
            <a:r>
              <a:rPr lang="ru-RU" sz="2800" b="1" dirty="0" smtClean="0">
                <a:solidFill>
                  <a:srgbClr val="FF000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млн</a:t>
            </a:r>
            <a:r>
              <a:rPr lang="ru-RU" sz="28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a typeface="Verdana" panose="020B0604030504040204"/>
                <a:cs typeface="Verdana" panose="020B0604030504040204"/>
                <a:sym typeface="Verdana" panose="020B0604030504040204"/>
              </a:rPr>
              <a:t>РУБЛЕЙ</a:t>
            </a:r>
            <a:endParaRPr sz="2000" b="1" dirty="0">
              <a:solidFill>
                <a:srgbClr val="FF0000"/>
              </a:solidFill>
              <a:ea typeface="Verdana" panose="020B0604030504040204"/>
              <a:cs typeface="Verdana" panose="020B0604030504040204"/>
              <a:sym typeface="Verdana" panose="020B0604030504040204"/>
            </a:endParaRPr>
          </a:p>
        </p:txBody>
      </p:sp>
      <p:sp>
        <p:nvSpPr>
          <p:cNvPr id="11" name="Content Placeholder 6"/>
          <p:cNvSpPr txBox="1"/>
          <p:nvPr/>
        </p:nvSpPr>
        <p:spPr>
          <a:xfrm>
            <a:off x="207483" y="2785717"/>
            <a:ext cx="6272830" cy="222360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проведено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проверок соблюдения  трудового законодательства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sz="2200" b="1" dirty="0" smtClean="0">
                <a:solidFill>
                  <a:srgbClr val="002060"/>
                </a:solidFill>
              </a:rPr>
              <a:t>выявлено около </a:t>
            </a:r>
            <a:r>
              <a:rPr lang="ru-RU" sz="2800" b="1" dirty="0" smtClean="0">
                <a:solidFill>
                  <a:srgbClr val="002060"/>
                </a:solidFill>
              </a:rPr>
              <a:t>400</a:t>
            </a:r>
            <a:r>
              <a:rPr lang="ru-RU" sz="2200" b="1" dirty="0" smtClean="0">
                <a:solidFill>
                  <a:srgbClr val="002060"/>
                </a:solidFill>
              </a:rPr>
              <a:t> нарушений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оформлено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33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исковых заявлений в суды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sz="2200" b="1" noProof="0" dirty="0" smtClean="0">
                <a:solidFill>
                  <a:srgbClr val="002060"/>
                </a:solidFill>
              </a:rPr>
              <a:t>рассмотрено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4 500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жалоб и обращений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6"/>
          <p:cNvSpPr txBox="1"/>
          <p:nvPr/>
        </p:nvSpPr>
        <p:spPr>
          <a:xfrm>
            <a:off x="6599584" y="643117"/>
            <a:ext cx="5221356" cy="5134828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результате работы технической инспекции Профсоюза по возврату         20 % сумм страховых взносов ФСС                        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91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образовательная организация вернула и направила на охрану труда         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2, 3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млн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рублей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проведено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560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проверок охраны труда, выявлено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370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нарушений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рассмотрено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42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обращения, связанных с нарушением прав работников в области охраны труда, большая часть решена в пользу работников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14B7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2" descr="C:\Users\Анастасия\Desktop\Мои документы\ББ год защитника отачества ПРОФСОЮЗ_\Презентация\Элементы презентации\1-04.png"/>
          <p:cNvPicPr>
            <a:picLocks noChangeAspect="1" noChangeArrowheads="1"/>
          </p:cNvPicPr>
          <p:nvPr/>
        </p:nvPicPr>
        <p:blipFill>
          <a:blip r:embed="rId4" cstate="print"/>
          <a:srcRect b="50664"/>
          <a:stretch>
            <a:fillRect/>
          </a:stretch>
        </p:blipFill>
        <p:spPr bwMode="auto">
          <a:xfrm>
            <a:off x="4015409" y="1394700"/>
            <a:ext cx="2006217" cy="92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rgbClr val="17D1FC"/>
            </a:gs>
            <a:gs pos="83000">
              <a:srgbClr val="206DF1"/>
            </a:gs>
          </a:gsLst>
          <a:lin ang="8400000" scaled="0"/>
        </a:gradFill>
        <a:ln>
          <a:noFill/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850</Words>
  <Application>Microsoft Office PowerPoint</Application>
  <PresentationFormat>Произвольный</PresentationFormat>
  <Paragraphs>202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Ramanda Galang Bryantama</dc:creator>
  <cp:lastModifiedBy>Admin951</cp:lastModifiedBy>
  <cp:revision>569</cp:revision>
  <dcterms:created xsi:type="dcterms:W3CDTF">2019-08-12T03:52:00Z</dcterms:created>
  <dcterms:modified xsi:type="dcterms:W3CDTF">2025-08-26T12:24:18Z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DF0F811BCF054A1495DB89C91545DCEF_13</vt:lpwstr>
  </property>
  <property fmtid="{D5CDD505-2E9C-101B-9397-08002B2CF9AE}" pid="3" name="KSOProductBuildVer">
    <vt:lpwstr>1049-12.2.0.21931</vt:lpwstr>
  </property>
</Properties>
</file>