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0" r:id="rId3"/>
    <p:sldId id="261" r:id="rId4"/>
    <p:sldId id="266" r:id="rId5"/>
    <p:sldId id="262" r:id="rId6"/>
    <p:sldId id="257" r:id="rId7"/>
    <p:sldId id="265" r:id="rId8"/>
    <p:sldId id="267" r:id="rId9"/>
    <p:sldId id="258" r:id="rId10"/>
    <p:sldId id="263" r:id="rId11"/>
    <p:sldId id="268" r:id="rId12"/>
    <p:sldId id="269" r:id="rId13"/>
    <p:sldId id="264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91DBE-8A20-4157-80FD-BD499A3032C4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65834-2AF5-41ED-9ACD-083770758F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0809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65834-2AF5-41ED-9ACD-083770758FE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4100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507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9546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5019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3/3/2021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66839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0371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785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3715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1975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2599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458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45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5839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35496-783F-462C-A459-F9FB2AF7A0C3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15BE7-CB56-4007-84B5-26271F727E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4633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49.png"/><Relationship Id="rId3" Type="http://schemas.microsoft.com/office/2007/relationships/hdphoto" Target="../media/hdphoto33.wdp"/><Relationship Id="rId7" Type="http://schemas.microsoft.com/office/2007/relationships/hdphoto" Target="../media/hdphoto35.wdp"/><Relationship Id="rId12" Type="http://schemas.openxmlformats.org/officeDocument/2006/relationships/image" Target="../media/image48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microsoft.com/office/2007/relationships/hdphoto" Target="../media/hdphoto37.wdp"/><Relationship Id="rId5" Type="http://schemas.microsoft.com/office/2007/relationships/hdphoto" Target="../media/hdphoto34.wdp"/><Relationship Id="rId10" Type="http://schemas.openxmlformats.org/officeDocument/2006/relationships/image" Target="../media/image47.jpeg"/><Relationship Id="rId4" Type="http://schemas.openxmlformats.org/officeDocument/2006/relationships/image" Target="../media/image44.jpeg"/><Relationship Id="rId9" Type="http://schemas.microsoft.com/office/2007/relationships/hdphoto" Target="../media/hdphoto36.wdp"/><Relationship Id="rId14" Type="http://schemas.microsoft.com/office/2007/relationships/hdphoto" Target="../media/hdphoto38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9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0.wdp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usha.edu22.info/" TargetMode="External"/><Relationship Id="rId4" Type="http://schemas.openxmlformats.org/officeDocument/2006/relationships/hyperlink" Target="mailto:brl_usha@mail.ru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1.wdp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42.wdp"/><Relationship Id="rId4" Type="http://schemas.openxmlformats.org/officeDocument/2006/relationships/image" Target="../media/image5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8.png"/><Relationship Id="rId10" Type="http://schemas.microsoft.com/office/2007/relationships/hdphoto" Target="../media/hdphoto7.wdp"/><Relationship Id="rId4" Type="http://schemas.microsoft.com/office/2007/relationships/hdphoto" Target="../media/hdphoto4.wdp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microsoft.com/office/2007/relationships/hdphoto" Target="../media/hdphoto11.wdp"/><Relationship Id="rId3" Type="http://schemas.microsoft.com/office/2007/relationships/hdphoto" Target="../media/hdphoto8.wdp"/><Relationship Id="rId7" Type="http://schemas.openxmlformats.org/officeDocument/2006/relationships/image" Target="../media/image14.jpeg"/><Relationship Id="rId12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11" Type="http://schemas.microsoft.com/office/2007/relationships/hdphoto" Target="../media/hdphoto10.wdp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3.wdp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13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12" Type="http://schemas.microsoft.com/office/2007/relationships/hdphoto" Target="../media/hdphoto18.wdp"/><Relationship Id="rId2" Type="http://schemas.openxmlformats.org/officeDocument/2006/relationships/notesSlide" Target="../notesSlides/notesSlide1.xml"/><Relationship Id="rId16" Type="http://schemas.microsoft.com/office/2007/relationships/hdphoto" Target="../media/hdphoto20.wdp"/><Relationship Id="rId1" Type="http://schemas.openxmlformats.org/officeDocument/2006/relationships/slideLayout" Target="../slideLayouts/slideLayout12.xml"/><Relationship Id="rId6" Type="http://schemas.microsoft.com/office/2007/relationships/hdphoto" Target="../media/hdphoto15.wdp"/><Relationship Id="rId11" Type="http://schemas.openxmlformats.org/officeDocument/2006/relationships/image" Target="../media/image25.jpeg"/><Relationship Id="rId5" Type="http://schemas.openxmlformats.org/officeDocument/2006/relationships/image" Target="../media/image22.png"/><Relationship Id="rId15" Type="http://schemas.openxmlformats.org/officeDocument/2006/relationships/image" Target="../media/image27.png"/><Relationship Id="rId10" Type="http://schemas.microsoft.com/office/2007/relationships/hdphoto" Target="../media/hdphoto17.wdp"/><Relationship Id="rId4" Type="http://schemas.microsoft.com/office/2007/relationships/hdphoto" Target="../media/hdphoto14.wdp"/><Relationship Id="rId9" Type="http://schemas.openxmlformats.org/officeDocument/2006/relationships/image" Target="../media/image24.jpeg"/><Relationship Id="rId14" Type="http://schemas.microsoft.com/office/2007/relationships/hdphoto" Target="../media/hdphoto19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4.png"/><Relationship Id="rId3" Type="http://schemas.microsoft.com/office/2007/relationships/hdphoto" Target="../media/hdphoto21.wdp"/><Relationship Id="rId7" Type="http://schemas.microsoft.com/office/2007/relationships/hdphoto" Target="../media/hdphoto23.wdp"/><Relationship Id="rId12" Type="http://schemas.microsoft.com/office/2007/relationships/hdphoto" Target="../media/hdphoto25.wdp"/><Relationship Id="rId2" Type="http://schemas.openxmlformats.org/officeDocument/2006/relationships/image" Target="../media/image28.png"/><Relationship Id="rId16" Type="http://schemas.microsoft.com/office/2007/relationships/hdphoto" Target="../media/hdphoto27.wdp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11" Type="http://schemas.openxmlformats.org/officeDocument/2006/relationships/image" Target="../media/image33.png"/><Relationship Id="rId5" Type="http://schemas.microsoft.com/office/2007/relationships/hdphoto" Target="../media/hdphoto22.wdp"/><Relationship Id="rId15" Type="http://schemas.openxmlformats.org/officeDocument/2006/relationships/image" Target="../media/image35.png"/><Relationship Id="rId10" Type="http://schemas.microsoft.com/office/2007/relationships/hdphoto" Target="../media/hdphoto24.wdp"/><Relationship Id="rId4" Type="http://schemas.openxmlformats.org/officeDocument/2006/relationships/image" Target="../media/image29.jpeg"/><Relationship Id="rId9" Type="http://schemas.openxmlformats.org/officeDocument/2006/relationships/image" Target="../media/image32.png"/><Relationship Id="rId14" Type="http://schemas.microsoft.com/office/2007/relationships/hdphoto" Target="../media/hdphoto26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microsoft.com/office/2007/relationships/hdphoto" Target="../media/hdphoto32.wdp"/><Relationship Id="rId3" Type="http://schemas.openxmlformats.org/officeDocument/2006/relationships/image" Target="../media/image37.png"/><Relationship Id="rId7" Type="http://schemas.microsoft.com/office/2007/relationships/hdphoto" Target="../media/hdphoto29.wdp"/><Relationship Id="rId12" Type="http://schemas.openxmlformats.org/officeDocument/2006/relationships/image" Target="../media/image42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microsoft.com/office/2007/relationships/hdphoto" Target="../media/hdphoto31.wdp"/><Relationship Id="rId5" Type="http://schemas.microsoft.com/office/2007/relationships/hdphoto" Target="../media/hdphoto28.wdp"/><Relationship Id="rId10" Type="http://schemas.openxmlformats.org/officeDocument/2006/relationships/image" Target="../media/image41.jpeg"/><Relationship Id="rId4" Type="http://schemas.openxmlformats.org/officeDocument/2006/relationships/image" Target="../media/image38.png"/><Relationship Id="rId9" Type="http://schemas.microsoft.com/office/2007/relationships/hdphoto" Target="../media/hdphoto3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874" y="28691"/>
            <a:ext cx="5144937" cy="685271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0">
              <a:solidFill>
                <a:prstClr val="black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67818" y="28691"/>
            <a:ext cx="4992014" cy="685271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6313961" y="3383610"/>
            <a:ext cx="60360" cy="96001"/>
          </a:xfrm>
          <a:custGeom>
            <a:avLst/>
            <a:gdLst/>
            <a:ahLst/>
            <a:cxnLst/>
            <a:rect l="l" t="t" r="r" b="b"/>
            <a:pathLst>
              <a:path w="66675" h="106045">
                <a:moveTo>
                  <a:pt x="41657" y="0"/>
                </a:moveTo>
                <a:lnTo>
                  <a:pt x="4686" y="40714"/>
                </a:lnTo>
                <a:lnTo>
                  <a:pt x="2463" y="43927"/>
                </a:lnTo>
                <a:lnTo>
                  <a:pt x="0" y="51446"/>
                </a:lnTo>
                <a:lnTo>
                  <a:pt x="546" y="53871"/>
                </a:lnTo>
                <a:lnTo>
                  <a:pt x="3721" y="55992"/>
                </a:lnTo>
                <a:lnTo>
                  <a:pt x="11316" y="61695"/>
                </a:lnTo>
                <a:lnTo>
                  <a:pt x="18402" y="67981"/>
                </a:lnTo>
                <a:lnTo>
                  <a:pt x="25259" y="74534"/>
                </a:lnTo>
                <a:lnTo>
                  <a:pt x="32169" y="81037"/>
                </a:lnTo>
                <a:lnTo>
                  <a:pt x="59242" y="105559"/>
                </a:lnTo>
                <a:lnTo>
                  <a:pt x="66622" y="98120"/>
                </a:lnTo>
                <a:lnTo>
                  <a:pt x="57873" y="89774"/>
                </a:lnTo>
                <a:lnTo>
                  <a:pt x="52273" y="84808"/>
                </a:lnTo>
                <a:lnTo>
                  <a:pt x="43319" y="76985"/>
                </a:lnTo>
                <a:lnTo>
                  <a:pt x="42913" y="74775"/>
                </a:lnTo>
                <a:lnTo>
                  <a:pt x="45537" y="72655"/>
                </a:lnTo>
                <a:lnTo>
                  <a:pt x="36652" y="72655"/>
                </a:lnTo>
                <a:lnTo>
                  <a:pt x="34112" y="68197"/>
                </a:lnTo>
                <a:lnTo>
                  <a:pt x="27254" y="62926"/>
                </a:lnTo>
                <a:lnTo>
                  <a:pt x="26301" y="60272"/>
                </a:lnTo>
                <a:lnTo>
                  <a:pt x="32784" y="53605"/>
                </a:lnTo>
                <a:lnTo>
                  <a:pt x="20434" y="53605"/>
                </a:lnTo>
                <a:lnTo>
                  <a:pt x="14147" y="50150"/>
                </a:lnTo>
                <a:lnTo>
                  <a:pt x="15646" y="47293"/>
                </a:lnTo>
                <a:lnTo>
                  <a:pt x="17106" y="40460"/>
                </a:lnTo>
                <a:lnTo>
                  <a:pt x="21717" y="38695"/>
                </a:lnTo>
                <a:lnTo>
                  <a:pt x="27114" y="32408"/>
                </a:lnTo>
                <a:lnTo>
                  <a:pt x="29870" y="29475"/>
                </a:lnTo>
                <a:lnTo>
                  <a:pt x="33604" y="25347"/>
                </a:lnTo>
                <a:lnTo>
                  <a:pt x="39216" y="18241"/>
                </a:lnTo>
                <a:lnTo>
                  <a:pt x="46020" y="11701"/>
                </a:lnTo>
                <a:lnTo>
                  <a:pt x="49832" y="8293"/>
                </a:lnTo>
                <a:lnTo>
                  <a:pt x="43691" y="2102"/>
                </a:lnTo>
                <a:lnTo>
                  <a:pt x="41657" y="0"/>
                </a:lnTo>
                <a:close/>
              </a:path>
              <a:path w="66675" h="106045">
                <a:moveTo>
                  <a:pt x="57975" y="52728"/>
                </a:moveTo>
                <a:lnTo>
                  <a:pt x="56007" y="53922"/>
                </a:lnTo>
                <a:lnTo>
                  <a:pt x="50215" y="59116"/>
                </a:lnTo>
                <a:lnTo>
                  <a:pt x="45504" y="62964"/>
                </a:lnTo>
                <a:lnTo>
                  <a:pt x="36652" y="72655"/>
                </a:lnTo>
                <a:lnTo>
                  <a:pt x="45537" y="72655"/>
                </a:lnTo>
                <a:lnTo>
                  <a:pt x="51384" y="67930"/>
                </a:lnTo>
                <a:lnTo>
                  <a:pt x="56400" y="64349"/>
                </a:lnTo>
                <a:lnTo>
                  <a:pt x="59575" y="56919"/>
                </a:lnTo>
                <a:lnTo>
                  <a:pt x="60972" y="55065"/>
                </a:lnTo>
                <a:lnTo>
                  <a:pt x="57975" y="52728"/>
                </a:lnTo>
                <a:close/>
              </a:path>
              <a:path w="66675" h="106045">
                <a:moveTo>
                  <a:pt x="40081" y="33907"/>
                </a:moveTo>
                <a:lnTo>
                  <a:pt x="38011" y="35596"/>
                </a:lnTo>
                <a:lnTo>
                  <a:pt x="31203" y="40536"/>
                </a:lnTo>
                <a:lnTo>
                  <a:pt x="27165" y="45045"/>
                </a:lnTo>
                <a:lnTo>
                  <a:pt x="21526" y="50887"/>
                </a:lnTo>
                <a:lnTo>
                  <a:pt x="20434" y="53605"/>
                </a:lnTo>
                <a:lnTo>
                  <a:pt x="32784" y="53605"/>
                </a:lnTo>
                <a:lnTo>
                  <a:pt x="34328" y="52017"/>
                </a:lnTo>
                <a:lnTo>
                  <a:pt x="38442" y="47178"/>
                </a:lnTo>
                <a:lnTo>
                  <a:pt x="42646" y="39863"/>
                </a:lnTo>
                <a:lnTo>
                  <a:pt x="43878" y="37869"/>
                </a:lnTo>
                <a:lnTo>
                  <a:pt x="40081" y="339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0">
              <a:solidFill>
                <a:prstClr val="black"/>
              </a:solidFill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463657" y="255810"/>
            <a:ext cx="5323146" cy="891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497" marR="4599" algn="ctr"/>
            <a:r>
              <a:rPr lang="ru-RU" sz="1448" b="1" spc="50" dirty="0">
                <a:solidFill>
                  <a:srgbClr val="002060"/>
                </a:solidFill>
                <a:latin typeface="Tahoma"/>
                <a:cs typeface="Tahoma"/>
              </a:rPr>
              <a:t>МУНИЦИПАЛЬНОЕ БЮДЖЕТНОЕ ОБЩЕОБРАЗОВАТЕЛЬНОЕ УЧРЕЖДЕНИЕ «УСТЬЯНСКАЯ СРЕДНЯЯ ОБЩЕОБРАЗОВАТЕЛЬНАЯ ШКОЛА»</a:t>
            </a:r>
            <a:endParaRPr sz="1448" dirty="0">
              <a:solidFill>
                <a:srgbClr val="002060"/>
              </a:solidFill>
              <a:latin typeface="Tahoma"/>
              <a:cs typeface="Tahoma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1633791" y="596398"/>
            <a:ext cx="0" cy="1379648"/>
          </a:xfrm>
          <a:custGeom>
            <a:avLst/>
            <a:gdLst/>
            <a:ahLst/>
            <a:cxnLst/>
            <a:rect l="l" t="t" r="r" b="b"/>
            <a:pathLst>
              <a:path h="1524000">
                <a:moveTo>
                  <a:pt x="0" y="0"/>
                </a:moveTo>
                <a:lnTo>
                  <a:pt x="0" y="1524000"/>
                </a:lnTo>
              </a:path>
            </a:pathLst>
          </a:custGeom>
          <a:ln w="88900">
            <a:solidFill>
              <a:srgbClr val="686868"/>
            </a:solidFill>
          </a:ln>
        </p:spPr>
        <p:txBody>
          <a:bodyPr wrap="square" lIns="0" tIns="0" rIns="0" bIns="0" rtlCol="0"/>
          <a:lstStyle/>
          <a:p>
            <a:endParaRPr sz="1630">
              <a:solidFill>
                <a:prstClr val="black"/>
              </a:solidFill>
            </a:endParaRPr>
          </a:p>
        </p:txBody>
      </p:sp>
      <p:sp>
        <p:nvSpPr>
          <p:cNvPr id="44" name="object 39"/>
          <p:cNvSpPr txBox="1"/>
          <p:nvPr/>
        </p:nvSpPr>
        <p:spPr>
          <a:xfrm>
            <a:off x="1255736" y="150599"/>
            <a:ext cx="1391144" cy="4458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497" marR="4599" algn="ctr"/>
            <a:r>
              <a:rPr lang="ru-RU" sz="2897" b="1" spc="50" dirty="0" smtClean="0">
                <a:solidFill>
                  <a:srgbClr val="002060"/>
                </a:solidFill>
                <a:latin typeface="Tahoma"/>
                <a:cs typeface="Tahoma"/>
              </a:rPr>
              <a:t>2021</a:t>
            </a:r>
            <a:endParaRPr sz="2897" dirty="0">
              <a:solidFill>
                <a:srgbClr val="002060"/>
              </a:solidFill>
              <a:latin typeface="Tahoma"/>
              <a:cs typeface="Tahoma"/>
            </a:endParaRPr>
          </a:p>
        </p:txBody>
      </p:sp>
      <p:sp>
        <p:nvSpPr>
          <p:cNvPr id="45" name="object 39"/>
          <p:cNvSpPr txBox="1"/>
          <p:nvPr/>
        </p:nvSpPr>
        <p:spPr>
          <a:xfrm>
            <a:off x="6152388" y="5868233"/>
            <a:ext cx="5323146" cy="2228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497" marR="4599" algn="ctr"/>
            <a:r>
              <a:rPr lang="ru-RU" sz="1448" b="1" spc="50" dirty="0" err="1" smtClean="0">
                <a:solidFill>
                  <a:srgbClr val="002060"/>
                </a:solidFill>
                <a:latin typeface="Tahoma"/>
                <a:cs typeface="Tahoma"/>
              </a:rPr>
              <a:t>С.Устьянка</a:t>
            </a:r>
            <a:r>
              <a:rPr lang="ru-RU" sz="1448" b="1" spc="50" dirty="0" smtClean="0">
                <a:solidFill>
                  <a:srgbClr val="002060"/>
                </a:solidFill>
                <a:latin typeface="Tahoma"/>
                <a:cs typeface="Tahoma"/>
              </a:rPr>
              <a:t>, </a:t>
            </a:r>
            <a:r>
              <a:rPr lang="ru-RU" sz="1448" b="1" spc="50" dirty="0" err="1" smtClean="0">
                <a:solidFill>
                  <a:srgbClr val="002060"/>
                </a:solidFill>
                <a:latin typeface="Tahoma"/>
                <a:cs typeface="Tahoma"/>
              </a:rPr>
              <a:t>Бурлинский</a:t>
            </a:r>
            <a:r>
              <a:rPr lang="ru-RU" sz="1448" b="1" spc="50" dirty="0" smtClean="0">
                <a:solidFill>
                  <a:srgbClr val="002060"/>
                </a:solidFill>
                <a:latin typeface="Tahoma"/>
                <a:cs typeface="Tahoma"/>
              </a:rPr>
              <a:t> район, Алтайский край</a:t>
            </a:r>
            <a:endParaRPr sz="1448" dirty="0">
              <a:solidFill>
                <a:srgbClr val="002060"/>
              </a:solidFill>
              <a:latin typeface="Tahoma"/>
              <a:cs typeface="Tahoma"/>
            </a:endParaRP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755" y="1147080"/>
            <a:ext cx="6160898" cy="46206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3771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45212" y="101475"/>
            <a:ext cx="3904894" cy="2537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8776" y="169667"/>
            <a:ext cx="4170341" cy="2948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9042993" y="3787361"/>
            <a:ext cx="2748465" cy="2768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682" y="2869759"/>
            <a:ext cx="3816424" cy="28599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САЙТ ШКОЛЫ\P2169418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901461" y="4478004"/>
            <a:ext cx="3217755" cy="2285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экология\Foto2.gif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047" y="1686561"/>
            <a:ext cx="3072341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4470" y="3733816"/>
            <a:ext cx="2451333" cy="2875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93494" y="201269"/>
            <a:ext cx="35140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Вся работа школы направлена на </a:t>
            </a:r>
          </a:p>
          <a:p>
            <a:r>
              <a:rPr lang="ru-RU" dirty="0" smtClean="0"/>
              <a:t>воспитание грамотной, </a:t>
            </a:r>
          </a:p>
          <a:p>
            <a:r>
              <a:rPr lang="ru-RU" dirty="0" smtClean="0"/>
              <a:t>общественно-активной личности.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06181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009" y="247162"/>
            <a:ext cx="4625422" cy="3014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60484" y="247162"/>
            <a:ext cx="6620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Устьянской</a:t>
            </a:r>
            <a:r>
              <a:rPr lang="ru-RU" dirty="0" smtClean="0"/>
              <a:t> средней школе сложился стабильный коллектив. </a:t>
            </a:r>
            <a:r>
              <a:rPr lang="ru-RU" dirty="0" smtClean="0">
                <a:solidFill>
                  <a:srgbClr val="FF0000"/>
                </a:solidFill>
              </a:rPr>
              <a:t>НО!</a:t>
            </a:r>
            <a:endParaRPr lang="ru-RU" dirty="0" smtClean="0"/>
          </a:p>
          <a:p>
            <a:r>
              <a:rPr lang="ru-RU" dirty="0" smtClean="0"/>
              <a:t>Возникли вакансии учителей математики и физики.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47346" y="1385222"/>
            <a:ext cx="514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/>
              <a:t>Меры социальной поддержки будущего педагога:</a:t>
            </a:r>
            <a:endParaRPr lang="ru-RU" u="sng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360485" y="1754554"/>
            <a:ext cx="6891524" cy="4377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Компенсация коммунальных услуг ( 2160 руб. в месяц)</a:t>
            </a:r>
          </a:p>
          <a:p>
            <a:pPr eaLnBrk="1" hangingPunct="1">
              <a:buNone/>
            </a:pP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Возможность получения краевого единовременного пособия (250 или 170 тыс. рублей)</a:t>
            </a:r>
          </a:p>
          <a:p>
            <a:pPr eaLnBrk="1" hangingPunct="1">
              <a:buNone/>
            </a:pP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Единовременная компенсация муниципалитета подъемные) в размере 15 тыс. рублей</a:t>
            </a: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Доплата </a:t>
            </a:r>
            <a:r>
              <a:rPr lang="ru-RU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зарплате молодым специалистам:</a:t>
            </a:r>
          </a:p>
          <a:p>
            <a:pPr eaLnBrk="1" hangingPunct="1">
              <a:buNone/>
            </a:pPr>
            <a:r>
              <a:rPr lang="ru-RU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1 год – 30%;</a:t>
            </a:r>
          </a:p>
          <a:p>
            <a:pPr eaLnBrk="1" hangingPunct="1">
              <a:buNone/>
            </a:pPr>
            <a:r>
              <a:rPr lang="ru-RU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2 год – 20%;</a:t>
            </a:r>
          </a:p>
          <a:p>
            <a:pPr eaLnBrk="1" hangingPunct="1">
              <a:buNone/>
            </a:pPr>
            <a:r>
              <a:rPr lang="ru-RU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3 год – 10%;</a:t>
            </a:r>
          </a:p>
          <a:p>
            <a:pPr eaLnBrk="1" hangingPunct="1">
              <a:buNone/>
            </a:pP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Методическая поддержка и наставничество</a:t>
            </a: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594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САЙТ ШКОЛЫ11\IMG_20181016_16021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350" y="2051050"/>
            <a:ext cx="5689600" cy="4089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9124" y="457200"/>
            <a:ext cx="968692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Сведения об образовательной организации</a:t>
            </a:r>
          </a:p>
          <a:p>
            <a:r>
              <a:rPr lang="ru-RU" dirty="0" smtClean="0"/>
              <a:t> Муниципальное бюджетное общеобразовательное учреждение «Устьянская» средняя общеобразовательная школа» </a:t>
            </a:r>
            <a:r>
              <a:rPr lang="ru-RU" dirty="0" err="1" smtClean="0"/>
              <a:t>Бурлинского</a:t>
            </a:r>
            <a:r>
              <a:rPr lang="ru-RU" dirty="0" smtClean="0"/>
              <a:t> района Алтайского края (МБОУ «Устьянская СОШ»)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23899" y="2051050"/>
            <a:ext cx="38766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Контактная информация: </a:t>
            </a:r>
          </a:p>
          <a:p>
            <a:r>
              <a:rPr lang="ru-RU" dirty="0" smtClean="0"/>
              <a:t>Директор школы – Демченко </a:t>
            </a:r>
            <a:r>
              <a:rPr lang="ru-RU" dirty="0"/>
              <a:t>И</a:t>
            </a:r>
            <a:r>
              <a:rPr lang="ru-RU" dirty="0" smtClean="0"/>
              <a:t>ван Иванович.</a:t>
            </a:r>
          </a:p>
          <a:p>
            <a:r>
              <a:rPr lang="ru-RU" dirty="0" smtClean="0"/>
              <a:t>658815</a:t>
            </a:r>
            <a:r>
              <a:rPr lang="ru-RU" dirty="0"/>
              <a:t>, Алтайский край, Бурлинский район, с. Устьянка, ул. Советская № 67, телефон: 8(38572)25379, e-</a:t>
            </a:r>
            <a:r>
              <a:rPr lang="ru-RU" dirty="0" err="1"/>
              <a:t>mail</a:t>
            </a:r>
            <a:r>
              <a:rPr lang="ru-RU" dirty="0"/>
              <a:t>: </a:t>
            </a:r>
            <a:r>
              <a:rPr lang="ru-RU" dirty="0" smtClean="0">
                <a:hlinkClick r:id="rId4"/>
              </a:rPr>
              <a:t>brl_usha@mail.ru</a:t>
            </a:r>
            <a:endParaRPr lang="ru-RU" dirty="0" smtClean="0"/>
          </a:p>
          <a:p>
            <a:r>
              <a:rPr lang="ru-RU" dirty="0" smtClean="0"/>
              <a:t>Официальный сайт школы:  </a:t>
            </a:r>
            <a:r>
              <a:rPr lang="en-US" dirty="0">
                <a:hlinkClick r:id="rId5"/>
              </a:rPr>
              <a:t>http://usha.edu22.info</a:t>
            </a:r>
            <a:r>
              <a:rPr lang="en-US" dirty="0" smtClean="0">
                <a:hlinkClick r:id="rId5"/>
              </a:rPr>
              <a:t>/</a:t>
            </a:r>
            <a:r>
              <a:rPr lang="ru-RU" dirty="0" smtClean="0"/>
              <a:t> </a:t>
            </a:r>
            <a:r>
              <a:rPr lang="ru-RU" dirty="0"/>
              <a:t> 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624692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7408" y="148523"/>
            <a:ext cx="4286848" cy="3212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3615" y="3361052"/>
            <a:ext cx="8604002" cy="34969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3531" y="347228"/>
            <a:ext cx="508575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 нетерпением ждем</a:t>
            </a:r>
          </a:p>
          <a:p>
            <a:pPr algn="ctr"/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учителей, </a:t>
            </a:r>
          </a:p>
          <a:p>
            <a:pPr algn="ctr"/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физики и математики</a:t>
            </a:r>
          </a:p>
          <a:p>
            <a:pPr algn="ctr"/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 нашу школу!</a:t>
            </a:r>
            <a:endParaRPr lang="ru-RU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92096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83771" y="296883"/>
            <a:ext cx="9429008" cy="1626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/>
                </a:solidFill>
              </a:rPr>
              <a:t>Наши Вакансии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3782" y="2612570"/>
            <a:ext cx="9915896" cy="33725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Устьянская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СОШ» - учитель математики; 18 часов,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15000-18000 рублей,  зависит от категории и стажа работы; молодым специалистам добавка в размере 30% первый год, 20% второй и 10% третий год работы.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Устьянская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СОШ» – учитель физики; 18 часов + дополнительно 7 часов в филиале «Лесная СОШ»,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22000 – 24000 рублей, зависит от категории и стажа работы; молодым специалистам добавка в размере 30% первый год работы, 20% второй год работы и 10% третий год работы.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Филиал «Лесная СОШ» 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Устьянская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СОШ» – учитель английского языка; 18 часов,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15000 – 18000 рублей, зависит от категории и стажа работы; добавка молодым специалистам: 30%, 20% , 10%; по желанию классное руководство + 5000 рублей.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риншот 03-03-2021 0859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73" y="-505572"/>
            <a:ext cx="9750441" cy="728695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379" y="-201881"/>
            <a:ext cx="11887199" cy="7291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0016" y="-261256"/>
            <a:ext cx="11162805" cy="7612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138" y="0"/>
            <a:ext cx="1138843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3771" y="0"/>
            <a:ext cx="10557164" cy="700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G:\юбилей района\Image 2п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r="20899"/>
          <a:stretch/>
        </p:blipFill>
        <p:spPr bwMode="auto">
          <a:xfrm>
            <a:off x="-108495" y="0"/>
            <a:ext cx="722147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5685" y="3956539"/>
            <a:ext cx="5332893" cy="2423139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75 лет </a:t>
            </a:r>
            <a:br>
              <a:rPr lang="ru-RU" b="1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Бурлинскому району</a:t>
            </a:r>
            <a:endParaRPr lang="ru-RU" b="1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23991" y="302385"/>
            <a:ext cx="455441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ашему Бурлинскому району исполнилось 75 лет.</a:t>
            </a:r>
          </a:p>
          <a:p>
            <a:endParaRPr lang="ru-RU" dirty="0" smtClean="0"/>
          </a:p>
          <a:p>
            <a:r>
              <a:rPr lang="ru-RU" dirty="0"/>
              <a:t>Пло­щадь рай­о­на на мо­мент об­ра­зо­ва­ния – око­ло 284 тыс. гек­та­ров. На­се­ле­ние – 18,5 ты­сяч че­ло­век. Основное направление экономики - сельское хозяйство: зерновое производство, животноводство, овцеводство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/>
              <a:t>Бур­лин­ский</a:t>
            </a:r>
            <a:r>
              <a:rPr lang="ru-RU" dirty="0"/>
              <a:t> рай­он рас­по­ло­жен в се­ве­ро-за­пад­ной ча­сти края. Гра­ни­чит с </a:t>
            </a:r>
            <a:r>
              <a:rPr lang="ru-RU" dirty="0" err="1"/>
              <a:t>Ха­бар­ским</a:t>
            </a:r>
            <a:r>
              <a:rPr lang="ru-RU" dirty="0"/>
              <a:t>, Не­мец­ким на­цио­наль­ным, </a:t>
            </a:r>
            <a:r>
              <a:rPr lang="ru-RU" dirty="0" err="1"/>
              <a:t>Слав­го­род­ским</a:t>
            </a:r>
            <a:r>
              <a:rPr lang="ru-RU" dirty="0"/>
              <a:t> рай­о­на­ми края, Но­во­си­бир­ской об­ла­стью и рес­пуб­ли­кой Ка­зах­стан. Адми­ни­стра­тив­ный центр - се­ло Бур­ла.</a:t>
            </a:r>
          </a:p>
          <a:p>
            <a:endParaRPr lang="ru-RU" dirty="0" smtClean="0"/>
          </a:p>
          <a:p>
            <a:r>
              <a:rPr lang="ru-RU" dirty="0"/>
              <a:t>На тер­ри­то­рии рай­о­на име­ют­ся озё­ра Кри­вое, Ка­ба­нье, Пес­ча­ное, Боль­шое </a:t>
            </a:r>
            <a:r>
              <a:rPr lang="ru-RU" dirty="0" err="1"/>
              <a:t>То­поль­ное</a:t>
            </a:r>
            <a:r>
              <a:rPr lang="ru-RU" dirty="0"/>
              <a:t>, </a:t>
            </a:r>
            <a:r>
              <a:rPr lang="ru-RU" dirty="0" err="1"/>
              <a:t>Хо­му­ти­ное</a:t>
            </a:r>
            <a:r>
              <a:rPr lang="ru-RU" dirty="0"/>
              <a:t>, про­те­ка­ет ре­ка Бур­ла.</a:t>
            </a:r>
          </a:p>
        </p:txBody>
      </p:sp>
    </p:spTree>
    <p:extLst>
      <p:ext uri="{BB962C8B-B14F-4D97-AF65-F5344CB8AC3E}">
        <p14:creationId xmlns="" xmlns:p14="http://schemas.microsoft.com/office/powerpoint/2010/main" val="32579904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891" y="-332509"/>
            <a:ext cx="10794669" cy="7612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273" y="-249382"/>
            <a:ext cx="10117776" cy="7279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юбилей района\image (13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l="6282" r="4583"/>
          <a:stretch/>
        </p:blipFill>
        <p:spPr bwMode="auto">
          <a:xfrm>
            <a:off x="4041530" y="0"/>
            <a:ext cx="815047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5992" y="325315"/>
            <a:ext cx="337624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Самое старинное село </a:t>
            </a:r>
            <a:r>
              <a:rPr lang="ru-RU" dirty="0" err="1" smtClean="0"/>
              <a:t>Бурлинского</a:t>
            </a:r>
            <a:r>
              <a:rPr lang="ru-RU" dirty="0" smtClean="0"/>
              <a:t> района - </a:t>
            </a:r>
            <a:r>
              <a:rPr lang="ru-RU" dirty="0" err="1" smtClean="0"/>
              <a:t>Устьянка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По материалам, сохранившимся в районе, считалось, </a:t>
            </a:r>
            <a:r>
              <a:rPr lang="ru-RU" dirty="0"/>
              <a:t>что село наше образовалось в 1863 году, после отмены крепостного права, когда освобожденные крестьяне из центральных губерний России переселились на необжитые земли Сибири. </a:t>
            </a:r>
            <a:endParaRPr lang="ru-RU" dirty="0" smtClean="0"/>
          </a:p>
          <a:p>
            <a:r>
              <a:rPr lang="ru-RU" dirty="0" smtClean="0"/>
              <a:t>         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Однако в архивах Новосибирской области сохранились упоминания о нашем селе, датируемые 1671 годом.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377781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23" y="162657"/>
            <a:ext cx="4542692" cy="34070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23" y="3701560"/>
            <a:ext cx="5565531" cy="30189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4575" y="3365917"/>
            <a:ext cx="3463100" cy="25973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0092" y="4604387"/>
            <a:ext cx="3300874" cy="21161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1520" y="2635841"/>
            <a:ext cx="3122407" cy="23418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987632" y="162657"/>
            <a:ext cx="5841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Наше село расположено в живописном месте. </a:t>
            </a:r>
          </a:p>
          <a:p>
            <a:r>
              <a:rPr lang="ru-RU" dirty="0" smtClean="0"/>
              <a:t>Приехать посмотреть все красоты природы можно</a:t>
            </a:r>
          </a:p>
          <a:p>
            <a:r>
              <a:rPr lang="ru-RU" dirty="0" smtClean="0"/>
              <a:t>рейсовыми автобусами из г. Барнаула и г. Славгорода.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68548" y="1043723"/>
            <a:ext cx="57091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Необходимые товары можно приобрести в одном </a:t>
            </a:r>
          </a:p>
          <a:p>
            <a:r>
              <a:rPr lang="ru-RU" dirty="0" smtClean="0"/>
              <a:t>из четырёх магазинов, в аптеке. Медицинскую помощь </a:t>
            </a:r>
          </a:p>
          <a:p>
            <a:r>
              <a:rPr lang="ru-RU" dirty="0" smtClean="0"/>
              <a:t>получить в </a:t>
            </a:r>
            <a:r>
              <a:rPr lang="ru-RU" dirty="0" err="1" smtClean="0"/>
              <a:t>Устьянской</a:t>
            </a:r>
            <a:r>
              <a:rPr lang="ru-RU" dirty="0" smtClean="0"/>
              <a:t> амбулатории </a:t>
            </a:r>
            <a:r>
              <a:rPr lang="ru-RU" dirty="0" err="1" smtClean="0"/>
              <a:t>Бурлинской</a:t>
            </a:r>
            <a:r>
              <a:rPr lang="ru-RU" dirty="0" smtClean="0"/>
              <a:t> ЦРБ.</a:t>
            </a:r>
          </a:p>
          <a:p>
            <a:r>
              <a:rPr lang="ru-RU" dirty="0" smtClean="0"/>
              <a:t>Необходимые платежи провести в отделении сбербанка</a:t>
            </a:r>
          </a:p>
          <a:p>
            <a:r>
              <a:rPr lang="ru-RU" dirty="0" smtClean="0"/>
              <a:t> или почты.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52690" y="2552118"/>
            <a:ext cx="5608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Посмотреть концерт, принять участие в праздничной </a:t>
            </a:r>
          </a:p>
          <a:p>
            <a:r>
              <a:rPr lang="ru-RU" dirty="0" smtClean="0"/>
              <a:t>программе можно в сельском доме культуры.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78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опия Изображение 054"/>
          <p:cNvPicPr>
            <a:picLocks noChangeAspect="1" noChangeArrowheads="1"/>
          </p:cNvPicPr>
          <p:nvPr/>
        </p:nvPicPr>
        <p:blipFill>
          <a:blip r:embed="rId2" cstate="email">
            <a:lum bright="12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2302" y="4129786"/>
            <a:ext cx="3960395" cy="27282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G:\юбилей района\t_1_kar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86" y="2514013"/>
            <a:ext cx="2788688" cy="208823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Копия Изображение 020"/>
          <p:cNvPicPr>
            <a:picLocks noChangeAspect="1" noChangeArrowheads="1"/>
          </p:cNvPicPr>
          <p:nvPr/>
        </p:nvPicPr>
        <p:blipFill>
          <a:blip r:embed="rId5" cstate="email">
            <a:lum bright="-6000"/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853" y="4332258"/>
            <a:ext cx="1711696" cy="24621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:\юбилей района\d01364187b9a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00919" y="20999"/>
            <a:ext cx="3777637" cy="202857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юбилей района\2(1062)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885" y="1182704"/>
            <a:ext cx="3035731" cy="201318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опия Изображение 012"/>
          <p:cNvPicPr>
            <a:picLocks noChangeAspect="1" noChangeArrowheads="1"/>
          </p:cNvPicPr>
          <p:nvPr/>
        </p:nvPicPr>
        <p:blipFill>
          <a:blip r:embed="rId9" cstate="email">
            <a:lum bright="-6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1758" y="276795"/>
            <a:ext cx="3453374" cy="2510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Изображение 03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1692" y="4273749"/>
            <a:ext cx="3591661" cy="25206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Изображение 003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1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9901" y="2049572"/>
            <a:ext cx="4385745" cy="3315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82914" y="404446"/>
            <a:ext cx="454378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Немало исторических событий произошло в России участниками которых были жители нашего села. Это и гражданская война, коллективизация, Великая Отечественная война, послевоенная индустриализация и освоение целинных земель.</a:t>
            </a:r>
          </a:p>
          <a:p>
            <a:r>
              <a:rPr lang="ru-RU" dirty="0" smtClean="0"/>
              <a:t>Подробнее об этом можно узнать в школьном музее, в музее Устьянской сельской библиотеки, в Совете ветеранов села и из книги нашей односельчанки Демченко Н.А. «История села </a:t>
            </a:r>
            <a:r>
              <a:rPr lang="ru-RU" dirty="0" err="1" smtClean="0"/>
              <a:t>Устьянки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9521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G:\11 кл 2019\Новая папка\01.09.2016_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844" y="167054"/>
            <a:ext cx="5609490" cy="4207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ject 5"/>
          <p:cNvSpPr/>
          <p:nvPr/>
        </p:nvSpPr>
        <p:spPr>
          <a:xfrm>
            <a:off x="2705917" y="3370656"/>
            <a:ext cx="60360" cy="96001"/>
          </a:xfrm>
          <a:custGeom>
            <a:avLst/>
            <a:gdLst/>
            <a:ahLst/>
            <a:cxnLst/>
            <a:rect l="l" t="t" r="r" b="b"/>
            <a:pathLst>
              <a:path w="66675" h="106045">
                <a:moveTo>
                  <a:pt x="41659" y="0"/>
                </a:moveTo>
                <a:lnTo>
                  <a:pt x="4686" y="40723"/>
                </a:lnTo>
                <a:lnTo>
                  <a:pt x="2463" y="43937"/>
                </a:lnTo>
                <a:lnTo>
                  <a:pt x="0" y="51455"/>
                </a:lnTo>
                <a:lnTo>
                  <a:pt x="546" y="53881"/>
                </a:lnTo>
                <a:lnTo>
                  <a:pt x="3721" y="56002"/>
                </a:lnTo>
                <a:lnTo>
                  <a:pt x="11316" y="61704"/>
                </a:lnTo>
                <a:lnTo>
                  <a:pt x="18402" y="67990"/>
                </a:lnTo>
                <a:lnTo>
                  <a:pt x="25259" y="74543"/>
                </a:lnTo>
                <a:lnTo>
                  <a:pt x="32169" y="81046"/>
                </a:lnTo>
                <a:lnTo>
                  <a:pt x="59248" y="105574"/>
                </a:lnTo>
                <a:lnTo>
                  <a:pt x="66628" y="98135"/>
                </a:lnTo>
                <a:lnTo>
                  <a:pt x="57873" y="89784"/>
                </a:lnTo>
                <a:lnTo>
                  <a:pt x="52273" y="84818"/>
                </a:lnTo>
                <a:lnTo>
                  <a:pt x="43319" y="76982"/>
                </a:lnTo>
                <a:lnTo>
                  <a:pt x="42913" y="74785"/>
                </a:lnTo>
                <a:lnTo>
                  <a:pt x="45537" y="72664"/>
                </a:lnTo>
                <a:lnTo>
                  <a:pt x="36652" y="72664"/>
                </a:lnTo>
                <a:lnTo>
                  <a:pt x="34112" y="68194"/>
                </a:lnTo>
                <a:lnTo>
                  <a:pt x="27254" y="62923"/>
                </a:lnTo>
                <a:lnTo>
                  <a:pt x="26301" y="60281"/>
                </a:lnTo>
                <a:lnTo>
                  <a:pt x="32784" y="53614"/>
                </a:lnTo>
                <a:lnTo>
                  <a:pt x="20447" y="53614"/>
                </a:lnTo>
                <a:lnTo>
                  <a:pt x="14147" y="50160"/>
                </a:lnTo>
                <a:lnTo>
                  <a:pt x="15646" y="47302"/>
                </a:lnTo>
                <a:lnTo>
                  <a:pt x="17106" y="40469"/>
                </a:lnTo>
                <a:lnTo>
                  <a:pt x="21717" y="38704"/>
                </a:lnTo>
                <a:lnTo>
                  <a:pt x="27101" y="32418"/>
                </a:lnTo>
                <a:lnTo>
                  <a:pt x="29870" y="29484"/>
                </a:lnTo>
                <a:lnTo>
                  <a:pt x="33604" y="25356"/>
                </a:lnTo>
                <a:lnTo>
                  <a:pt x="39216" y="18250"/>
                </a:lnTo>
                <a:lnTo>
                  <a:pt x="46020" y="11710"/>
                </a:lnTo>
                <a:lnTo>
                  <a:pt x="49838" y="8297"/>
                </a:lnTo>
                <a:lnTo>
                  <a:pt x="43703" y="2112"/>
                </a:lnTo>
                <a:lnTo>
                  <a:pt x="41659" y="0"/>
                </a:lnTo>
                <a:close/>
              </a:path>
              <a:path w="66675" h="106045">
                <a:moveTo>
                  <a:pt x="57975" y="52738"/>
                </a:moveTo>
                <a:lnTo>
                  <a:pt x="56007" y="53931"/>
                </a:lnTo>
                <a:lnTo>
                  <a:pt x="50215" y="59126"/>
                </a:lnTo>
                <a:lnTo>
                  <a:pt x="45504" y="62974"/>
                </a:lnTo>
                <a:lnTo>
                  <a:pt x="36652" y="72664"/>
                </a:lnTo>
                <a:lnTo>
                  <a:pt x="45537" y="72664"/>
                </a:lnTo>
                <a:lnTo>
                  <a:pt x="51384" y="67940"/>
                </a:lnTo>
                <a:lnTo>
                  <a:pt x="56400" y="64358"/>
                </a:lnTo>
                <a:lnTo>
                  <a:pt x="59575" y="56929"/>
                </a:lnTo>
                <a:lnTo>
                  <a:pt x="60972" y="55074"/>
                </a:lnTo>
                <a:lnTo>
                  <a:pt x="57975" y="52738"/>
                </a:lnTo>
                <a:close/>
              </a:path>
              <a:path w="66675" h="106045">
                <a:moveTo>
                  <a:pt x="40081" y="33904"/>
                </a:moveTo>
                <a:lnTo>
                  <a:pt x="38011" y="35605"/>
                </a:lnTo>
                <a:lnTo>
                  <a:pt x="31203" y="40546"/>
                </a:lnTo>
                <a:lnTo>
                  <a:pt x="27165" y="45054"/>
                </a:lnTo>
                <a:lnTo>
                  <a:pt x="21526" y="50896"/>
                </a:lnTo>
                <a:lnTo>
                  <a:pt x="20447" y="53614"/>
                </a:lnTo>
                <a:lnTo>
                  <a:pt x="32784" y="53614"/>
                </a:lnTo>
                <a:lnTo>
                  <a:pt x="34328" y="52026"/>
                </a:lnTo>
                <a:lnTo>
                  <a:pt x="38442" y="47188"/>
                </a:lnTo>
                <a:lnTo>
                  <a:pt x="42646" y="39873"/>
                </a:lnTo>
                <a:lnTo>
                  <a:pt x="43878" y="37866"/>
                </a:lnTo>
                <a:lnTo>
                  <a:pt x="40081" y="339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0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b="11026"/>
          <a:stretch/>
        </p:blipFill>
        <p:spPr>
          <a:xfrm>
            <a:off x="6819900" y="595425"/>
            <a:ext cx="5143500" cy="61018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2876" y="4555284"/>
            <a:ext cx="66770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Школа появилась в селе в 1896 году , а 1954 году была реорганизована в </a:t>
            </a:r>
            <a:r>
              <a:rPr lang="ru-RU" dirty="0" err="1" smtClean="0"/>
              <a:t>Устьянскую</a:t>
            </a:r>
            <a:r>
              <a:rPr lang="ru-RU" dirty="0" smtClean="0"/>
              <a:t> среднюю школу.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Большим событием для всего нашего района и, конечно, для жителей села </a:t>
            </a:r>
            <a:r>
              <a:rPr lang="ru-RU" dirty="0" err="1" smtClean="0"/>
              <a:t>Устьянки</a:t>
            </a:r>
            <a:r>
              <a:rPr lang="ru-RU" dirty="0" smtClean="0"/>
              <a:t> стало строительство нового здания школы в 2016 году.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В настоящее время в школе и её структурных подразделениях и филиале обучается 219 человек.</a:t>
            </a:r>
          </a:p>
        </p:txBody>
      </p:sp>
    </p:spTree>
    <p:extLst>
      <p:ext uri="{BB962C8B-B14F-4D97-AF65-F5344CB8AC3E}">
        <p14:creationId xmlns="" xmlns:p14="http://schemas.microsoft.com/office/powerpoint/2010/main" val="187641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90194" y="3845022"/>
            <a:ext cx="2674648" cy="1862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625" y="272561"/>
            <a:ext cx="4551484" cy="3413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92981" y="213031"/>
            <a:ext cx="58644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Сегодня это школа с современными кабинетами, оснащенными ИКТ и лабораторным оборудованием, большим спортзалом с душевыми и раздевалками, комфортабельной столовой, библиотекой с большим фондом и читальным залом.</a:t>
            </a:r>
          </a:p>
          <a:p>
            <a:r>
              <a:rPr lang="ru-RU" dirty="0" smtClean="0"/>
              <a:t>Есть медицинский кабинет, который обслуживается медиками </a:t>
            </a:r>
            <a:r>
              <a:rPr lang="ru-RU" dirty="0" err="1"/>
              <a:t>У</a:t>
            </a:r>
            <a:r>
              <a:rPr lang="ru-RU" dirty="0" err="1" smtClean="0"/>
              <a:t>стьянской</a:t>
            </a:r>
            <a:r>
              <a:rPr lang="ru-RU" dirty="0" smtClean="0"/>
              <a:t> амбулатории </a:t>
            </a:r>
            <a:r>
              <a:rPr lang="ru-RU" dirty="0" err="1" smtClean="0"/>
              <a:t>Бурлинской</a:t>
            </a:r>
            <a:r>
              <a:rPr lang="ru-RU" dirty="0" smtClean="0"/>
              <a:t> ЦРБ, и школьный музей.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2751" y="2521355"/>
            <a:ext cx="2790849" cy="2093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8924" y="2758313"/>
            <a:ext cx="2897892" cy="2173419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 descr="G:\юбилей района\8e62c865-8e9c-bec6-9b77-9b09b0bf3957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=""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9087" y="4432078"/>
            <a:ext cx="3033894" cy="2273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1864" y="4710575"/>
            <a:ext cx="2660845" cy="1994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="" xmlns:a14="http://schemas.microsoft.com/office/drawing/2010/main">
                  <a14:imgLayer r:embed="rId1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9706" y="4588567"/>
            <a:ext cx="2796762" cy="20972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0256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8497" y="3671892"/>
            <a:ext cx="3889375" cy="2916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2849" y="4333346"/>
            <a:ext cx="2935602" cy="2196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5456" y="290146"/>
            <a:ext cx="2961547" cy="22211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626" y="158872"/>
            <a:ext cx="3843016" cy="28826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02266">
            <a:off x="8852245" y="2243577"/>
            <a:ext cx="2474422" cy="18564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=""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159" y="3671892"/>
            <a:ext cx="3301288" cy="24770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905" y="2023017"/>
            <a:ext cx="4187037" cy="27521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="" xmlns:a14="http://schemas.microsoft.com/office/drawing/2010/main">
                  <a14:imgLayer r:embed="rId1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20799865">
            <a:off x="2836523" y="4727851"/>
            <a:ext cx="2638236" cy="1849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4583493" y="269046"/>
            <a:ext cx="41648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школе очень дружный коллектив учителей, учеников и их родителей.</a:t>
            </a:r>
          </a:p>
          <a:p>
            <a:endParaRPr lang="ru-RU" dirty="0" smtClean="0"/>
          </a:p>
          <a:p>
            <a:r>
              <a:rPr lang="ru-RU" dirty="0" smtClean="0"/>
              <a:t>Ежегодно проводится много интересных совместных мероприятий и добрых дел.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096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729" y="40302"/>
            <a:ext cx="1536893" cy="685271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9729" y="1"/>
            <a:ext cx="1383971" cy="685271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05917" y="3370656"/>
            <a:ext cx="60360" cy="96001"/>
          </a:xfrm>
          <a:custGeom>
            <a:avLst/>
            <a:gdLst/>
            <a:ahLst/>
            <a:cxnLst/>
            <a:rect l="l" t="t" r="r" b="b"/>
            <a:pathLst>
              <a:path w="66675" h="106045">
                <a:moveTo>
                  <a:pt x="41659" y="0"/>
                </a:moveTo>
                <a:lnTo>
                  <a:pt x="4686" y="40723"/>
                </a:lnTo>
                <a:lnTo>
                  <a:pt x="2463" y="43937"/>
                </a:lnTo>
                <a:lnTo>
                  <a:pt x="0" y="51455"/>
                </a:lnTo>
                <a:lnTo>
                  <a:pt x="546" y="53881"/>
                </a:lnTo>
                <a:lnTo>
                  <a:pt x="3721" y="56002"/>
                </a:lnTo>
                <a:lnTo>
                  <a:pt x="11316" y="61704"/>
                </a:lnTo>
                <a:lnTo>
                  <a:pt x="18402" y="67990"/>
                </a:lnTo>
                <a:lnTo>
                  <a:pt x="25259" y="74543"/>
                </a:lnTo>
                <a:lnTo>
                  <a:pt x="32169" y="81046"/>
                </a:lnTo>
                <a:lnTo>
                  <a:pt x="59248" y="105574"/>
                </a:lnTo>
                <a:lnTo>
                  <a:pt x="66628" y="98135"/>
                </a:lnTo>
                <a:lnTo>
                  <a:pt x="57873" y="89784"/>
                </a:lnTo>
                <a:lnTo>
                  <a:pt x="52273" y="84818"/>
                </a:lnTo>
                <a:lnTo>
                  <a:pt x="43319" y="76982"/>
                </a:lnTo>
                <a:lnTo>
                  <a:pt x="42913" y="74785"/>
                </a:lnTo>
                <a:lnTo>
                  <a:pt x="45537" y="72664"/>
                </a:lnTo>
                <a:lnTo>
                  <a:pt x="36652" y="72664"/>
                </a:lnTo>
                <a:lnTo>
                  <a:pt x="34112" y="68194"/>
                </a:lnTo>
                <a:lnTo>
                  <a:pt x="27254" y="62923"/>
                </a:lnTo>
                <a:lnTo>
                  <a:pt x="26301" y="60281"/>
                </a:lnTo>
                <a:lnTo>
                  <a:pt x="32784" y="53614"/>
                </a:lnTo>
                <a:lnTo>
                  <a:pt x="20447" y="53614"/>
                </a:lnTo>
                <a:lnTo>
                  <a:pt x="14147" y="50160"/>
                </a:lnTo>
                <a:lnTo>
                  <a:pt x="15646" y="47302"/>
                </a:lnTo>
                <a:lnTo>
                  <a:pt x="17106" y="40469"/>
                </a:lnTo>
                <a:lnTo>
                  <a:pt x="21717" y="38704"/>
                </a:lnTo>
                <a:lnTo>
                  <a:pt x="27101" y="32418"/>
                </a:lnTo>
                <a:lnTo>
                  <a:pt x="29870" y="29484"/>
                </a:lnTo>
                <a:lnTo>
                  <a:pt x="33604" y="25356"/>
                </a:lnTo>
                <a:lnTo>
                  <a:pt x="39216" y="18250"/>
                </a:lnTo>
                <a:lnTo>
                  <a:pt x="46020" y="11710"/>
                </a:lnTo>
                <a:lnTo>
                  <a:pt x="49838" y="8297"/>
                </a:lnTo>
                <a:lnTo>
                  <a:pt x="43703" y="2112"/>
                </a:lnTo>
                <a:lnTo>
                  <a:pt x="41659" y="0"/>
                </a:lnTo>
                <a:close/>
              </a:path>
              <a:path w="66675" h="106045">
                <a:moveTo>
                  <a:pt x="57975" y="52738"/>
                </a:moveTo>
                <a:lnTo>
                  <a:pt x="56007" y="53931"/>
                </a:lnTo>
                <a:lnTo>
                  <a:pt x="50215" y="59126"/>
                </a:lnTo>
                <a:lnTo>
                  <a:pt x="45504" y="62974"/>
                </a:lnTo>
                <a:lnTo>
                  <a:pt x="36652" y="72664"/>
                </a:lnTo>
                <a:lnTo>
                  <a:pt x="45537" y="72664"/>
                </a:lnTo>
                <a:lnTo>
                  <a:pt x="51384" y="67940"/>
                </a:lnTo>
                <a:lnTo>
                  <a:pt x="56400" y="64358"/>
                </a:lnTo>
                <a:lnTo>
                  <a:pt x="59575" y="56929"/>
                </a:lnTo>
                <a:lnTo>
                  <a:pt x="60972" y="55074"/>
                </a:lnTo>
                <a:lnTo>
                  <a:pt x="57975" y="52738"/>
                </a:lnTo>
                <a:close/>
              </a:path>
              <a:path w="66675" h="106045">
                <a:moveTo>
                  <a:pt x="40081" y="33904"/>
                </a:moveTo>
                <a:lnTo>
                  <a:pt x="38011" y="35605"/>
                </a:lnTo>
                <a:lnTo>
                  <a:pt x="31203" y="40546"/>
                </a:lnTo>
                <a:lnTo>
                  <a:pt x="27165" y="45054"/>
                </a:lnTo>
                <a:lnTo>
                  <a:pt x="21526" y="50896"/>
                </a:lnTo>
                <a:lnTo>
                  <a:pt x="20447" y="53614"/>
                </a:lnTo>
                <a:lnTo>
                  <a:pt x="32784" y="53614"/>
                </a:lnTo>
                <a:lnTo>
                  <a:pt x="34328" y="52026"/>
                </a:lnTo>
                <a:lnTo>
                  <a:pt x="38442" y="47188"/>
                </a:lnTo>
                <a:lnTo>
                  <a:pt x="42646" y="39873"/>
                </a:lnTo>
                <a:lnTo>
                  <a:pt x="43878" y="37866"/>
                </a:lnTo>
                <a:lnTo>
                  <a:pt x="40081" y="339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0">
              <a:solidFill>
                <a:prstClr val="black"/>
              </a:solidFill>
            </a:endParaRPr>
          </a:p>
        </p:txBody>
      </p:sp>
      <p:pic>
        <p:nvPicPr>
          <p:cNvPr id="11" name="Picture 2" descr="C:\Users\USER\Documents\РДШ\logo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3278" y="1"/>
            <a:ext cx="1808722" cy="18087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54653" y="4169826"/>
            <a:ext cx="31826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</a:rPr>
              <a:t>С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</a:rPr>
              <a:t> 1997 года в школе работает детская общественная организация «Славяне». Она 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</a:rPr>
              <a:t>является пилотной площадкой в </a:t>
            </a:r>
            <a:r>
              <a:rPr lang="ru-RU" sz="1600" dirty="0" err="1">
                <a:latin typeface="Calibri" panose="020F0502020204030204" pitchFamily="34" charset="0"/>
                <a:ea typeface="Calibri" panose="020F0502020204030204" pitchFamily="34" charset="0"/>
              </a:rPr>
              <a:t>Бурлинском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</a:rPr>
              <a:t> районе для внедрения Общероссийской общественно-государственной детско-юношеской организации «Российское движение школьников».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03729" y="137964"/>
            <a:ext cx="11478589" cy="5862949"/>
            <a:chOff x="303729" y="137964"/>
            <a:chExt cx="11478589" cy="5862949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=""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3457" y="137964"/>
              <a:ext cx="4183523" cy="31387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=""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729" y="249598"/>
              <a:ext cx="4987972" cy="37409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BEBA8EAE-BF5A-486C-A8C5-ECC9F3942E4B}">
                  <a14:imgProps xmlns=""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6718" y="3359382"/>
              <a:ext cx="3722880" cy="264153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BEBA8EAE-BF5A-486C-A8C5-ECC9F3942E4B}">
                  <a14:imgProps xmlns="" xmlns:a14="http://schemas.microsoft.com/office/drawing/2010/main">
                    <a14:imgLayer r:embed="rId1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236602">
              <a:off x="7534752" y="2702442"/>
              <a:ext cx="4247566" cy="31830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49470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304</TotalTime>
  <Words>729</Words>
  <Application>Microsoft Office PowerPoint</Application>
  <PresentationFormat>Произвольный</PresentationFormat>
  <Paragraphs>66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75 лет  Бурлинскому району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Admin</cp:lastModifiedBy>
  <cp:revision>40</cp:revision>
  <dcterms:created xsi:type="dcterms:W3CDTF">2020-04-28T03:47:27Z</dcterms:created>
  <dcterms:modified xsi:type="dcterms:W3CDTF">2021-03-03T02:23:11Z</dcterms:modified>
</cp:coreProperties>
</file>